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1031" r:id="rId12"/>
    <p:sldId id="1015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2FBD71"/>
    <a:srgbClr val="F0F3F8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301" autoAdjust="0"/>
  </p:normalViewPr>
  <p:slideViewPr>
    <p:cSldViewPr snapToGrid="0">
      <p:cViewPr varScale="1">
        <p:scale>
          <a:sx n="95" d="100"/>
          <a:sy n="95" d="100"/>
        </p:scale>
        <p:origin x="75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3gppmeetings.atis.org/wp-content/uploads/2024/10/hilton_lbv_meeting_space_1_map.pdf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RAN4#113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#113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Orlando, US,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22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November,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34005"/>
              </p:ext>
            </p:extLst>
          </p:nvPr>
        </p:nvGraphicFramePr>
        <p:xfrm>
          <a:off x="76912" y="1273322"/>
          <a:ext cx="11819816" cy="4876800"/>
        </p:xfrm>
        <a:graphic>
          <a:graphicData uri="http://schemas.openxmlformats.org/drawingml/2006/table">
            <a:tbl>
              <a:tblPr/>
              <a:tblGrid>
                <a:gridCol w="6482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63541">
                  <a:extLst>
                    <a:ext uri="{9D8B030D-6E8A-4147-A177-3AD203B41FA5}">
                      <a16:colId xmlns:a16="http://schemas.microsoft.com/office/drawing/2014/main" xmlns="" val="4107357329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(only FR2 PC8 issue)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HPUE_NR_bands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[108 ] LTE_NR_HPUE_FWVM (3)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HPUE_Basket_Intra-CA_TDD (28)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(15)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[202] Maintenance_up_to_R16 and 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LTE_NR_Other_basket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NR_LTE_TN_Bands(15)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NR_IoT_NTN_Bands (25,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(32) Cont.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(19)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NR_n28_PC2_40MHz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NR_PC2_RedCap_UE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FS_Ambient_IoT_solutions_part1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NR_ATG_enh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Netw_Energy_NR_enh_Part1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NR_RRM_Ph5_Part2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Ad-hoc(14:00~16:00):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FS_Ambient_IoT_solutions_part2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Netw_Energy_NR_enh_Part1 (20)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(16:00~18:00):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</a:t>
                      </a:r>
                      <a:r>
                        <a:rPr kumimoji="0" lang="en-US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[129/130]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[221] [222]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2AFB0770-BFC5-4759-B9E7-2F0599458374}"/>
              </a:ext>
            </a:extLst>
          </p:cNvPr>
          <p:cNvSpPr txBox="1"/>
          <p:nvPr/>
        </p:nvSpPr>
        <p:spPr>
          <a:xfrm>
            <a:off x="6802335" y="5996226"/>
            <a:ext cx="45006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Offline room is used for offline discussion rather than official ad hoc for each session.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ad hoc is scheduled in offline room unless there is a big conflict</a:t>
            </a:r>
            <a:endParaRPr lang="zh-CN" altLang="en-US" sz="10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881485"/>
              </p:ext>
            </p:extLst>
          </p:nvPr>
        </p:nvGraphicFramePr>
        <p:xfrm>
          <a:off x="85460" y="1273320"/>
          <a:ext cx="11828117" cy="5394960"/>
        </p:xfrm>
        <a:graphic>
          <a:graphicData uri="http://schemas.openxmlformats.org/drawingml/2006/table">
            <a:tbl>
              <a:tblPr/>
              <a:tblGrid>
                <a:gridCol w="651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80905722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(5)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Reply_LS (6)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NR_LPWUS (29)</a:t>
                      </a:r>
                    </a:p>
                    <a:p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NR_XR_Ph3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Qiming Li (Apple)</a:t>
                      </a:r>
                      <a:endParaRPr lang="en-US" altLang="zh-CN" sz="800" b="1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[228] Rel-19 NR_Mob_Ph4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Rel-18 NR_Mob_enh2 (if time allows)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FS_NR_AIML_Mob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&amp; SAN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(12)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(12)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NR_FR1_5MHz_BW_Ph2 (12)</a:t>
                      </a:r>
                      <a:endParaRPr kumimoji="0" lang="fr-FR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119] FS_NR_IMT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NR_SL_intraB_CA_ITS_part1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NR_SL_intraB_CA_ITS_part2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134] NR_LPWUS_UERF (41)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NR_RRM_Ph5_Part2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Add </a:t>
                      </a:r>
                      <a:r>
                        <a:rPr kumimoji="0" lang="en-US" altLang="zh-CN" sz="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topic(s) for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the </a:t>
                      </a:r>
                      <a:r>
                        <a:rPr kumimoji="0" lang="en-US" altLang="zh-CN" sz="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1st ad-hoc slot on Wednesday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 (15)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 (13)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 (14)</a:t>
                      </a:r>
                      <a:endParaRPr kumimoji="0" lang="zh-CN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NR_Mob_enh2 (30)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Ad-hoc(14:00~16:00)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NR_LPWUS, Chaired by Leo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[TBD]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(16:00~18:00)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[132/133]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</a:t>
                      </a:r>
                      <a:r>
                        <a:rPr kumimoji="0" lang="en-US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(16:00~18:00):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Hannu Vesala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492707"/>
              </p:ext>
            </p:extLst>
          </p:nvPr>
        </p:nvGraphicFramePr>
        <p:xfrm>
          <a:off x="85460" y="1273321"/>
          <a:ext cx="11819327" cy="4053840"/>
        </p:xfrm>
        <a:graphic>
          <a:graphicData uri="http://schemas.openxmlformats.org/drawingml/2006/table">
            <a:tbl>
              <a:tblPr/>
              <a:tblGrid>
                <a:gridCol w="6491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62808">
                  <a:extLst>
                    <a:ext uri="{9D8B030D-6E8A-4147-A177-3AD203B41FA5}">
                      <a16:colId xmlns:a16="http://schemas.microsoft.com/office/drawing/2014/main" xmlns="" val="3294430738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(72)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kumimoji="0" lang="zh-CN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NR_MIMO_Ph5_Part2 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Online/Ad-Hoc: TBD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NonCol_intraB_ENDC_NR_CA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NR_Mob_Ph4_Part2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[234]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NR_MIMO_Ph5_UE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NR_IoT_NTN_HPUE_part1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[232]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(24) 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(9)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NR_FR2_OTA (6)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(start at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(25)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(8)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(14:00~16:00):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NR_IoT_NTN_HPUE_part2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 Task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[234]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(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(16:00~18:00):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[129/130] #2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[225]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TRP_TRS_Ph3,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589540"/>
              </p:ext>
            </p:extLst>
          </p:nvPr>
        </p:nvGraphicFramePr>
        <p:xfrm>
          <a:off x="85460" y="1273320"/>
          <a:ext cx="11820790" cy="4191061"/>
        </p:xfrm>
        <a:graphic>
          <a:graphicData uri="http://schemas.openxmlformats.org/drawingml/2006/table">
            <a:tbl>
              <a:tblPr/>
              <a:tblGrid>
                <a:gridCol w="6569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3064">
                  <a:extLst>
                    <a:ext uri="{9D8B030D-6E8A-4147-A177-3AD203B41FA5}">
                      <a16:colId xmlns:a16="http://schemas.microsoft.com/office/drawing/2014/main" xmlns="" val="2344327732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09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NR_IoT_NTN_Bands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NR_Baskets_Part_1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NR_Baskets_Part_2 (54)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][212]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(37)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NR_Mob_Ph4_Part1 (29)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(if any)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pl-PL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UERF_Spec_Improvement (26)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NR_XR_Ph3 (16)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[126/127]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UERF_Spec_Improvement (Cont)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NR_reply_LS_UE_RF (?)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(78)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(46)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(61)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(87)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 (27)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(63)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Demod_Maintenance_Part2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OTA_Maintenance_Part2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Ad-hoc(14:00~16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00):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NR_AIML_air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Ad-hoc(16:00~18:00):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NR_AIML_air (36, Cont.)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or Ad-hoc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 (2nd ad-hoc if needed)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lang="en-US" altLang="zh-CN" sz="8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479293"/>
              </p:ext>
            </p:extLst>
          </p:nvPr>
        </p:nvGraphicFramePr>
        <p:xfrm>
          <a:off x="85456" y="1273321"/>
          <a:ext cx="11811270" cy="355341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November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2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2-way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November 8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November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11~15)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November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18~21)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(November 25~28)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86259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 21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22)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61046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61046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747502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 for RAN4#113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4711887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Grand Ballroom IV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RAN4 Breakout1 – International Ballroom South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RAN4 Breakout2 – Azalea-Begonia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RAN4 Breakout 3 </a:t>
            </a:r>
            <a:r>
              <a:rPr lang="en-US" altLang="zh-CN" sz="1200" dirty="0"/>
              <a:t>– Palm Ballroom4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Offline room: RAN4 Ad hoc Magnolia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xmlns="" id="{324EE162-0907-4880-82FC-19A340203E7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02" r="995"/>
          <a:stretch/>
        </p:blipFill>
        <p:spPr>
          <a:xfrm>
            <a:off x="5262978" y="1319213"/>
            <a:ext cx="6567072" cy="5043298"/>
          </a:xfrm>
          <a:prstGeom prst="rect">
            <a:avLst/>
          </a:prstGeom>
        </p:spPr>
      </p:pic>
      <p:sp>
        <p:nvSpPr>
          <p:cNvPr id="14" name="椭圆 13">
            <a:extLst>
              <a:ext uri="{FF2B5EF4-FFF2-40B4-BE49-F238E27FC236}">
                <a16:creationId xmlns:a16="http://schemas.microsoft.com/office/drawing/2014/main" xmlns="" id="{2F33AD47-355F-4D2D-97B7-7DAD68900A00}"/>
              </a:ext>
            </a:extLst>
          </p:cNvPr>
          <p:cNvSpPr/>
          <p:nvPr/>
        </p:nvSpPr>
        <p:spPr bwMode="auto">
          <a:xfrm>
            <a:off x="8815526" y="1784412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xmlns="" id="{8BC16496-192D-4D08-80FB-5D7AF012823F}"/>
              </a:ext>
            </a:extLst>
          </p:cNvPr>
          <p:cNvSpPr/>
          <p:nvPr/>
        </p:nvSpPr>
        <p:spPr bwMode="auto">
          <a:xfrm>
            <a:off x="6910526" y="5584679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xmlns="" id="{05D7C47B-5F1A-420A-8041-0B417C239D15}"/>
              </a:ext>
            </a:extLst>
          </p:cNvPr>
          <p:cNvSpPr/>
          <p:nvPr/>
        </p:nvSpPr>
        <p:spPr bwMode="auto">
          <a:xfrm>
            <a:off x="10383175" y="4245630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xmlns="" id="{1202F4D1-78BE-4DD5-BE6A-ACBB263B2FE2}"/>
              </a:ext>
            </a:extLst>
          </p:cNvPr>
          <p:cNvSpPr/>
          <p:nvPr/>
        </p:nvSpPr>
        <p:spPr bwMode="auto">
          <a:xfrm>
            <a:off x="8401974" y="5124519"/>
            <a:ext cx="355107" cy="35300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xmlns="" id="{405D6DB5-EF64-4B18-92B6-6B4734A05577}"/>
              </a:ext>
            </a:extLst>
          </p:cNvPr>
          <p:cNvSpPr txBox="1">
            <a:spLocks/>
          </p:cNvSpPr>
          <p:nvPr/>
        </p:nvSpPr>
        <p:spPr bwMode="auto">
          <a:xfrm>
            <a:off x="401651" y="3460923"/>
            <a:ext cx="5031483" cy="1066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82" indent="-342882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742913" indent="-285737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2943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121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298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476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652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829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007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882" marR="0" lvl="2" indent="-342882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Blip>
                <a:blip r:embed="rId3"/>
              </a:buBlip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Clear map can be found at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  <a:hlinkClick r:id="rId5"/>
              </a:rPr>
              <a:t>https://3gppmeetings.atis.org/wp-content/uploads/2024/10/hilton_lbv_meeting_space_1_map.pdf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marL="800060" marR="0" lvl="3" indent="-342882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Blip>
                <a:blip r:embed="rId3"/>
              </a:buBlip>
              <a:tabLst/>
              <a:defRPr/>
            </a:pP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xmlns="" id="{ACF6F17C-F887-4B5F-BA6F-9002506F390F}"/>
              </a:ext>
            </a:extLst>
          </p:cNvPr>
          <p:cNvSpPr/>
          <p:nvPr/>
        </p:nvSpPr>
        <p:spPr bwMode="auto">
          <a:xfrm>
            <a:off x="7785100" y="2546419"/>
            <a:ext cx="730250" cy="35300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66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23d77754-4ccc-4c57-9291-cab09e81894a"/>
    <ds:schemaRef ds:uri="http://schemas.openxmlformats.org/package/2006/metadata/core-properties"/>
    <ds:schemaRef ds:uri="a915fe38-2618-47b6-8303-829fb71466d5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411968</TotalTime>
  <Words>2334</Words>
  <Application>Microsoft Office PowerPoint</Application>
  <PresentationFormat>宽屏</PresentationFormat>
  <Paragraphs>463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RAN4#113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for RAN4#113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3652</cp:revision>
  <cp:lastPrinted>2016-09-15T08:31:35Z</cp:lastPrinted>
  <dcterms:created xsi:type="dcterms:W3CDTF">2009-11-27T05:15:11Z</dcterms:created>
  <dcterms:modified xsi:type="dcterms:W3CDTF">2024-11-15T09:10:35Z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1731661781</vt:lpwstr>
  </property>
</Properties>
</file>