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4"/>
  </p:notesMasterIdLst>
  <p:handoutMasterIdLst>
    <p:handoutMasterId r:id="rId15"/>
  </p:handoutMasterIdLst>
  <p:sldIdLst>
    <p:sldId id="934" r:id="rId5"/>
    <p:sldId id="1025" r:id="rId6"/>
    <p:sldId id="1026" r:id="rId7"/>
    <p:sldId id="1027" r:id="rId8"/>
    <p:sldId id="1028" r:id="rId9"/>
    <p:sldId id="1029" r:id="rId10"/>
    <p:sldId id="1011" r:id="rId11"/>
    <p:sldId id="1031" r:id="rId12"/>
    <p:sldId id="1015" r:id="rId13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D1DAE9"/>
    <a:srgbClr val="2FBD71"/>
    <a:srgbClr val="F0F3F8"/>
    <a:srgbClr val="FF3300"/>
    <a:srgbClr val="FFFFFF"/>
    <a:srgbClr val="1E9657"/>
    <a:srgbClr val="72AF2F"/>
    <a:srgbClr val="B1D254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94" autoAdjust="0"/>
    <p:restoredTop sz="95301" autoAdjust="0"/>
  </p:normalViewPr>
  <p:slideViewPr>
    <p:cSldViewPr snapToGrid="0">
      <p:cViewPr>
        <p:scale>
          <a:sx n="125" d="100"/>
          <a:sy n="125" d="100"/>
        </p:scale>
        <p:origin x="432" y="-3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5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118112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5172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560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3gppmeetings.atis.org/wp-content/uploads/2024/10/hilton_lbv_meeting_space_1_map.pdf" TargetMode="Externa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RAN4#113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Xizeng</a:t>
            </a:r>
            <a:r>
              <a:rPr lang="en-US" dirty="0">
                <a:latin typeface="+mj-ea"/>
                <a:ea typeface="+mj-ea"/>
              </a:rPr>
              <a:t> Dai</a:t>
            </a:r>
          </a:p>
          <a:p>
            <a:r>
              <a:rPr lang="en-US" dirty="0">
                <a:latin typeface="+mj-ea"/>
                <a:ea typeface="+mj-ea"/>
              </a:rPr>
              <a:t>Vice Chair: </a:t>
            </a:r>
            <a:r>
              <a:rPr lang="en-US" dirty="0"/>
              <a:t>Gene Fong</a:t>
            </a:r>
            <a:r>
              <a:rPr lang="en-US" dirty="0">
                <a:latin typeface="+mj-ea"/>
                <a:ea typeface="+mj-ea"/>
              </a:rPr>
              <a:t>, </a:t>
            </a:r>
            <a:r>
              <a:rPr lang="en-US" dirty="0"/>
              <a:t>Shan Yang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#113	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Orlando, US, 18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– 22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November, 2024</a:t>
            </a: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8308071"/>
              </p:ext>
            </p:extLst>
          </p:nvPr>
        </p:nvGraphicFramePr>
        <p:xfrm>
          <a:off x="76912" y="1273322"/>
          <a:ext cx="11819816" cy="4511040"/>
        </p:xfrm>
        <a:graphic>
          <a:graphicData uri="http://schemas.openxmlformats.org/drawingml/2006/table">
            <a:tbl>
              <a:tblPr/>
              <a:tblGrid>
                <a:gridCol w="6482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19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519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519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519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3541">
                  <a:extLst>
                    <a:ext uri="{9D8B030D-6E8A-4147-A177-3AD203B41FA5}">
                      <a16:colId xmlns:a16="http://schemas.microsoft.com/office/drawing/2014/main" val="4107357329"/>
                    </a:ext>
                  </a:extLst>
                </a:gridCol>
              </a:tblGrid>
              <a:tr h="18920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Offline room </a:t>
                      </a:r>
                      <a:r>
                        <a:rPr kumimoji="0" lang="zh-CN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Ad hoc Magnolia</a:t>
                      </a:r>
                      <a:r>
                        <a:rPr kumimoji="0" lang="zh-CN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kumimoji="0" lang="en-US" altLang="zh-CN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0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9:00-9:20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8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spectrum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HPUE_NR_bands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[108 ] LTE_NR_HPUE_FWVM (3)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HPUE_Basket_EN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-DC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HPUE_Basket_Intra-CA_TDD (28)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NR_RRM_Ph5_Part2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NR_RRM_Ph5_Part1 (32)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NR_demod_Ph5_Part1_General_BS (15)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[201] [202] Maintenance_up_to_R16 and R17, Chaired by Li Zhang (Huawei)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LTE_NR_Other_basket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NR_LTE_TN_Bands(15)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NR_IoT_NTN_Bands (25, only short time triggering discusisons)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NR_RRM_Ph5_Part1 (32) Cont.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NR_demod_Ph5_Part1_General_BS (15)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NR_SCM (19) </a:t>
                      </a: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SBFD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Jackson Wang (Samsung) and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Xiang Gao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04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:30-14:00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49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NR_n28_PC2_40MHz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NR_mmWave_protect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(14)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NR_PC2_RedCap_UE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non-spectrum 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FS_Ambient_IoT_solutions_part1 (23)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NR_FR1_lessthan_5MHz_BW_Ph2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[217] NR_ATG_enh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:30 - 16:30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Netw_Energy_NR_enh_Part1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NR_RRM_Ph5_Part2</a:t>
                      </a: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NR_demod_Ph5_Part2_UE (13)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Ad-hoc(14:00~16:00):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[119] FS_NR_IMT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Thomas Chapman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74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FS_Ambient_IoT_solutions_part2 (36)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Netw_Energy_NR_enh_Part1 (20) Cont.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Netw_Energy_NR_enh_Part2 (14)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NGSO testing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NTN_testing_NGSO_channel_model (10)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HAPS and NTN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HAPS_operating bands (2)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 (16:00~18:00):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 Chaired by Tina(Yuanyuan) Zhang (Samsung)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[129/130] NR_AIML_air #1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[211][212] Rel-18 NR_pos_enh2,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Iana Siomina (Ericsson)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BSRF E-EIRP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NR_BS_RF_Part1_E_EIRP, Chaired by Fei Xue (ZTE)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[221] [222] NR_MIMO_Ph5,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Yanze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Fu (Samsung)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" name="文本框 1">
            <a:extLst>
              <a:ext uri="{FF2B5EF4-FFF2-40B4-BE49-F238E27FC236}">
                <a16:creationId xmlns:a16="http://schemas.microsoft.com/office/drawing/2014/main" id="{2AFB0770-BFC5-4759-B9E7-2F0599458374}"/>
              </a:ext>
            </a:extLst>
          </p:cNvPr>
          <p:cNvSpPr txBox="1"/>
          <p:nvPr/>
        </p:nvSpPr>
        <p:spPr>
          <a:xfrm>
            <a:off x="6802335" y="5996226"/>
            <a:ext cx="450066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zh-CN" sz="10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Offline room is used for offline discussion rather than official ad hoc for each session.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zh-CN" sz="10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 ad hoc is scheduled in offline room unless there is a big conflict</a:t>
            </a:r>
            <a:endParaRPr lang="zh-CN" altLang="en-US" sz="1000" b="1" dirty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74653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1529033"/>
              </p:ext>
            </p:extLst>
          </p:nvPr>
        </p:nvGraphicFramePr>
        <p:xfrm>
          <a:off x="85460" y="1273320"/>
          <a:ext cx="11828117" cy="4907280"/>
        </p:xfrm>
        <a:graphic>
          <a:graphicData uri="http://schemas.openxmlformats.org/drawingml/2006/table">
            <a:tbl>
              <a:tblPr/>
              <a:tblGrid>
                <a:gridCol w="651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11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511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511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511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809057224"/>
                    </a:ext>
                  </a:extLst>
                </a:gridCol>
              </a:tblGrid>
              <a:tr h="172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Offline room </a:t>
                      </a:r>
                      <a:r>
                        <a:rPr kumimoji="0" lang="zh-CN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Ad hoc Magnolia</a:t>
                      </a:r>
                      <a:r>
                        <a:rPr kumimoji="0" lang="zh-CN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kumimoji="0" lang="en-US" altLang="zh-CN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NR_ENDC_RF_Ph4_part3 (35)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 (35)</a:t>
                      </a: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[213] NR_ENDC_RF_Ph4 (1)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NonCol_intraB_ENDC_NR_CA_Ph2 (5)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[233] Reply_LS (6)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NR_LPWUS (29)</a:t>
                      </a:r>
                    </a:p>
                    <a:p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lang="en-US" altLang="zh-CN" sz="800" b="1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NR_XR_Ph3</a:t>
                      </a: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UE RF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NR_NTN_Ph3_UE_RF (14)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NR_IoT_NTN_less_than_5MHz_UERF (25)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lang="fr-FR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Qiming Li (Apple)</a:t>
                      </a:r>
                      <a:endParaRPr lang="en-US" altLang="zh-CN" sz="800" b="1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r>
                        <a:rPr lang="fr-FR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[228] Rel-19 NR_Mob_Ph4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Rel-18 NR_Mob_enh2 (if time allows)</a:t>
                      </a:r>
                      <a:endParaRPr kumimoji="0" lang="zh-CN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8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 (35)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FS_NR_AIML_Mob (31)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UE &amp; SAN RF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(12)  (UE RF only)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(12)  (SAN RF only)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NR_IoT_NTN_less_than_5MHz_BSRF (6)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SCM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NR_SCM, chaired by Alexander Hamilton (Nokia)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[119] FS_NR_IMT (49)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NR_SL_intraB_CA_ITS_part1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[121] NR_SL_intraB_CA_ITS_part2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NR_FR1_5MHz_BW_Ph2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NR_LPWUS_UERF (41)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Quick check: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NR_RRM_Ph5_Part2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NR_duplex_evo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(28)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:30 - 16:30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Add </a:t>
                      </a:r>
                      <a:r>
                        <a:rPr kumimoji="0" lang="en-US" altLang="zh-CN" sz="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topic(s) for 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the </a:t>
                      </a:r>
                      <a:r>
                        <a:rPr kumimoji="0" lang="en-US" altLang="zh-CN" sz="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1st ad-hoc slot on Wednesday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FR2_multiRx (15)</a:t>
                      </a:r>
                      <a:endParaRPr kumimoji="0" lang="zh-CN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NR_RRM_enh3 (13)</a:t>
                      </a:r>
                      <a:endParaRPr kumimoji="0" lang="zh-CN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NR_MG_enh2 (14)</a:t>
                      </a:r>
                      <a:endParaRPr kumimoji="0" lang="zh-CN" altLang="zh-CN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NR_Mob_enh2 (30)</a:t>
                      </a:r>
                      <a:endParaRPr kumimoji="0" lang="zh-CN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IoT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IoT_NTN_Ph3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IoT_NTN_TDD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Ku band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NR_NTN_Ku_Band_General (27)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Ad-hoc(14:00~16:00)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NR_LPWUS, Chaired by Leo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[TBD]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NR_LPWUS_UERF (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Maintenance Cont.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NR_MIMO_evo_DL_UL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(7)</a:t>
                      </a:r>
                      <a:endParaRPr kumimoji="0" lang="zh-CN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Netw_Energy_NR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NR_ATG_enh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NR_LPWUS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(16:00~18:00)</a:t>
                      </a: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[132/133] FS_Ambient_IoT_solutions_part1/2 Chaired by Xiaoran Zhang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</a:t>
                      </a:r>
                      <a:endParaRPr kumimoji="0" lang="fr-FR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NR_ENDC_RF_Ph4_part3 Chaired by Ron (AT&amp;T)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[218][219] NR_RRM_Ph5,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Jerry Cui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Ad-hoc: Ku band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NR_NTN_Ku_Band_General,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Moray Rumney (Eutelsat)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TBD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</a:t>
                      </a:r>
                      <a:endParaRPr kumimoji="0" lang="fr-FR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555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9822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3380661"/>
              </p:ext>
            </p:extLst>
          </p:nvPr>
        </p:nvGraphicFramePr>
        <p:xfrm>
          <a:off x="85460" y="1273321"/>
          <a:ext cx="11819327" cy="4053840"/>
        </p:xfrm>
        <a:graphic>
          <a:graphicData uri="http://schemas.openxmlformats.org/drawingml/2006/table">
            <a:tbl>
              <a:tblPr/>
              <a:tblGrid>
                <a:gridCol w="6491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18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518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518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518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2808">
                  <a:extLst>
                    <a:ext uri="{9D8B030D-6E8A-4147-A177-3AD203B41FA5}">
                      <a16:colId xmlns:a16="http://schemas.microsoft.com/office/drawing/2014/main" val="3294430738"/>
                    </a:ext>
                  </a:extLst>
                </a:gridCol>
              </a:tblGrid>
              <a:tr h="26592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Offline room </a:t>
                      </a:r>
                      <a:r>
                        <a:rPr kumimoji="0" lang="zh-CN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Ad hoc Magnolia</a:t>
                      </a:r>
                      <a:r>
                        <a:rPr kumimoji="0" lang="zh-CN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kumimoji="0" lang="en-US" altLang="zh-CN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878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NR_AIML_air (72)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</a:p>
                    <a:p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NR_Mob_Ph4_Part1 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NR_BS_RF_Part1_E_EIRP (25)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NR_BS_RF_Part2_CLTA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NR_BS_RF_Part3_OTA_TRP (8)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Reserved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</a:t>
                      </a:r>
                      <a:endParaRPr kumimoji="0" lang="nn-NO" altLang="zh-CN" sz="8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85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NonCol_intraB_ENDC_NR_CA (27)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FS_NR_DL_Frag_Carrier (23)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[228] NR_Mob_Ph4_Part2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NR_IoT_NTN_req_test_enh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(10)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OTA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TRP_TRS_Ph3 (24)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[234] RRM_Spec_Improvement, Chaired by Yang Tang (Apple)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</a:t>
                      </a:r>
                      <a:endParaRPr kumimoji="0" lang="nn-NO" altLang="zh-CN" sz="8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5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NR_MIMO_Ph5_UE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[128] NR_ATG_enh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non-spectrum (NTN)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NR_IoT_NTN_HPUE_part1 (31)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[232] IoT_NTN_Ph3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(3) </a:t>
                      </a:r>
                      <a:endParaRPr lang="en-US" altLang="zh-CN" sz="800" strike="noStrike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[230] NR_NTN_Ph3_Part1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(13)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[231] NR_NTN_Ph3_Part2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TRP_TRS_Ph3 (24) 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MIMO_OTA_Ph3 (9)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NR_FR2_OTA (6)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Rel-19 </a:t>
                      </a: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(start at 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NR_demod_Ph5_Part1_General_BS </a:t>
                      </a:r>
                      <a:r>
                        <a:rPr kumimoji="0" lang="es-E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</a:t>
                      </a: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s-E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by</a:t>
                      </a: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Hannu Vesala (MTK)</a:t>
                      </a: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 (14:00~16:00):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NR_Baskets_Part_1 Chaired by Iwo Angelow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NR_Baskets_Part_2 Chaired by Per Lindell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44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NR_IoT_NTN_HPUE_part2 (13)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[231] NR_NTN_Ph3_Part2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(12) Cont.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RAN Task</a:t>
                      </a: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[234] </a:t>
                      </a:r>
                      <a:r>
                        <a:rPr kumimoji="0" lang="en-GB" altLang="zh-CN" sz="800" b="0" i="0" u="none" strike="noStrike" kern="1200" cap="none" spc="0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RRM_Spec_Improvement</a:t>
                      </a:r>
                      <a:r>
                        <a:rPr kumimoji="0" lang="en-GB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Rel-19 </a:t>
                      </a: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NR_demod_Ph5_Part2_UE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Karsten Petersen (Nokia)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 (16:00~18:00):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NR_LPWUS_UERF 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Ruixin Wang (vivo)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56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[129/130] #2 NR_AIML_air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[225]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Netw_Energy_NR_enh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Zhixun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Tang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TRP_TRS_Ph3,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Ruixin Wang (vivo)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MIMO_OTA_Ph3, Chaired by Xuan Yi (CAICT)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 Chaired by Leo(Ye) Liu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5484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9804011"/>
              </p:ext>
            </p:extLst>
          </p:nvPr>
        </p:nvGraphicFramePr>
        <p:xfrm>
          <a:off x="85460" y="1273320"/>
          <a:ext cx="11820790" cy="4191061"/>
        </p:xfrm>
        <a:graphic>
          <a:graphicData uri="http://schemas.openxmlformats.org/drawingml/2006/table">
            <a:tbl>
              <a:tblPr/>
              <a:tblGrid>
                <a:gridCol w="6569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77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77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477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4770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3064">
                  <a:extLst>
                    <a:ext uri="{9D8B030D-6E8A-4147-A177-3AD203B41FA5}">
                      <a16:colId xmlns:a16="http://schemas.microsoft.com/office/drawing/2014/main" val="2344327732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Offline room </a:t>
                      </a:r>
                      <a:r>
                        <a:rPr kumimoji="0" lang="zh-CN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Ad hoc Magnolia</a:t>
                      </a:r>
                      <a:r>
                        <a:rPr kumimoji="0" lang="zh-CN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kumimoji="0" lang="en-US" altLang="zh-CN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092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spectrum (NTN)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NR_IoT_NTN_Bands (25)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basket WI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NR_Baskets_Part_1 (41)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NR_Baskets_Part_2 (54)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][212] Rel-18 NR_pos_enh2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(37)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NR_MIMO_Ph5_Part1 </a:t>
                      </a: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(11)</a:t>
                      </a:r>
                      <a:endParaRPr kumimoji="0" lang="zh-CN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NR_MIMO_Ph5_Part2 (11)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LS reply (if any)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LS_BDaT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(1)</a:t>
                      </a:r>
                      <a:endParaRPr kumimoji="0" lang="pl-PL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Reserved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48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UERF_Spec_Improvement (26)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NR_XR_Ph3 (16)</a:t>
                      </a:r>
                      <a:endParaRPr kumimoji="0" lang="en-US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(21)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 / ] NR_IoT_NTN_HPUE_part1/2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Haijie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Qiu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UERF_Spec_Improvement (Cont)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NR_reply_LS_UE_RF (?)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Upto_R17_UERF_maintenance (78)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R18_UERF_maintenance_Part1 (46)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R18_UERF_maintenance_Part2 (25)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Up to Rel-18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Maintenance_up_to_R16 (61)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Maintenance_R17 (87)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[203] Maintenance_R18 (27)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:30 - 16:30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BSRF_Maintenance (63)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Demod_Maintenance_Part1 (42)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Demod_Maintenance_Part2 (36)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OTA_Maintenance_Part2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Ad-hoc(14:00~16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00):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TBD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endParaRPr kumimoji="0" lang="en-US" altLang="zh-CN" sz="8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Rel-19 topics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NR_AIML_air (36)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 (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Ad-hoc(16:00~18:00):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 ] FS_NR_DL_Frag_Carrier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Henry Fu (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Mediatek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NR_AIML_air (36, Cont.)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or Ad-hoc</a:t>
                      </a: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BSRF E-EIRP (2nd ad-hoc if needed)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NR_BS_RF_Part1_E_EIRP, Chaired by Fei Xue (ZTE)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lang="en-US" altLang="zh-CN" sz="800" b="1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NR_LPWUS, Chaired by Leo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4742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9479293"/>
              </p:ext>
            </p:extLst>
          </p:nvPr>
        </p:nvGraphicFramePr>
        <p:xfrm>
          <a:off x="85456" y="1273321"/>
          <a:ext cx="11811270" cy="3553412"/>
        </p:xfrm>
        <a:graphic>
          <a:graphicData uri="http://schemas.openxmlformats.org/drawingml/2006/table">
            <a:tbl>
              <a:tblPr/>
              <a:tblGrid>
                <a:gridCol w="8003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27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8:00-10:30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(no NTN topic)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NR_NTN_Ph3_UE_RF ( 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( )  (UE RF only)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NR_IoT_NTN_less_than_5MHz_UERF ( 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IoT_NTN_Ph3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IoT_NTN_TDD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(start with NTN topics)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OTA_Maintenance ( 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TRP_TRS_Ph3 ( 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MIMO_OTA_Ph3 ( 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NR_FR2_OTA ( 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-13:30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53815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15:00- before 16:00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9767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4091969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矩形 100"/>
          <p:cNvSpPr/>
          <p:nvPr/>
        </p:nvSpPr>
        <p:spPr bwMode="auto">
          <a:xfrm>
            <a:off x="3920791" y="3809510"/>
            <a:ext cx="1619951" cy="74924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1" name="矩形 80"/>
          <p:cNvSpPr/>
          <p:nvPr/>
        </p:nvSpPr>
        <p:spPr bwMode="auto">
          <a:xfrm>
            <a:off x="1637199" y="5186472"/>
            <a:ext cx="3903543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0" name="矩形 79"/>
          <p:cNvSpPr/>
          <p:nvPr/>
        </p:nvSpPr>
        <p:spPr bwMode="auto">
          <a:xfrm>
            <a:off x="9116120" y="4566794"/>
            <a:ext cx="3075880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79" name="矩形 78"/>
          <p:cNvSpPr/>
          <p:nvPr/>
        </p:nvSpPr>
        <p:spPr bwMode="auto">
          <a:xfrm>
            <a:off x="199384" y="4566795"/>
            <a:ext cx="4520607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General Aspects</a:t>
            </a:r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178731"/>
            <a:ext cx="11699193" cy="50951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The face-to-face meeting will take place during </a:t>
            </a:r>
            <a:r>
              <a:rPr lang="en-US" sz="1400" dirty="0">
                <a:solidFill>
                  <a:srgbClr val="FF0000"/>
                </a:solidFill>
              </a:rPr>
              <a:t>November 18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 ~ 22</a:t>
            </a:r>
            <a:r>
              <a:rPr lang="en-US" sz="1400" baseline="30000" dirty="0">
                <a:solidFill>
                  <a:srgbClr val="FF0000"/>
                </a:solidFill>
              </a:rPr>
              <a:t>nd</a:t>
            </a:r>
            <a:r>
              <a:rPr lang="en-US" sz="1400" dirty="0">
                <a:solidFill>
                  <a:srgbClr val="FF0000"/>
                </a:solidFill>
              </a:rPr>
              <a:t>, 2024</a:t>
            </a:r>
            <a:r>
              <a:rPr lang="en-US" sz="1400" dirty="0"/>
              <a:t>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Three sessions in three separate rooms: Main, RRM, </a:t>
            </a:r>
            <a:r>
              <a:rPr lang="en-US" sz="1200" dirty="0" err="1"/>
              <a:t>BDaT</a:t>
            </a:r>
            <a:r>
              <a:rPr lang="en-US" sz="1200" dirty="0"/>
              <a:t>(</a:t>
            </a:r>
            <a:r>
              <a:rPr lang="en-US" altLang="zh-CN" sz="1200" dirty="0" err="1"/>
              <a:t>BSRF_Demod_test</a:t>
            </a:r>
            <a:r>
              <a:rPr lang="en-US" sz="1200" dirty="0"/>
              <a:t>). </a:t>
            </a:r>
            <a:r>
              <a:rPr lang="en-US" sz="1200" b="1" dirty="0"/>
              <a:t>2</a:t>
            </a:r>
            <a:r>
              <a:rPr lang="en-US" altLang="zh-CN" sz="1200" b="1" dirty="0"/>
              <a:t>-Way</a:t>
            </a:r>
            <a:r>
              <a:rPr lang="en-US" sz="1200" b="1" dirty="0"/>
              <a:t> </a:t>
            </a:r>
            <a:r>
              <a:rPr lang="en-US" sz="1200" b="1" dirty="0" err="1"/>
              <a:t>GoToWebinar</a:t>
            </a:r>
            <a:r>
              <a:rPr lang="en-US" sz="1200" b="1" dirty="0"/>
              <a:t> (GTW) </a:t>
            </a:r>
            <a:r>
              <a:rPr lang="en-US" sz="1200" dirty="0"/>
              <a:t>conference calls will be set each session and 2-way MS teams will be set for ad hoc. </a:t>
            </a:r>
            <a:r>
              <a:rPr lang="en-US" altLang="zh-CN" sz="1200" dirty="0"/>
              <a:t>A number of ad hoc sessions will be arranged (refer to meeting schedule).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Moderator will be designated to provide the summary for a topic before the meeting. In online discussions, session chairs will handle topics based on the moderator summary. Moderator does not need update the summary by collecting comments during the meeting.</a:t>
            </a:r>
          </a:p>
          <a:p>
            <a:pPr marL="342882" lvl="1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1400" dirty="0">
                <a:cs typeface="+mn-cs"/>
              </a:rPr>
              <a:t>Deadline for </a:t>
            </a:r>
            <a:r>
              <a:rPr lang="en-US" sz="1400" dirty="0" err="1">
                <a:cs typeface="+mn-cs"/>
              </a:rPr>
              <a:t>Tdoc</a:t>
            </a:r>
            <a:r>
              <a:rPr lang="en-US" sz="1400" dirty="0">
                <a:cs typeface="+mn-cs"/>
              </a:rPr>
              <a:t> request &amp; submission deadline: 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November 8</a:t>
            </a:r>
            <a:r>
              <a:rPr lang="en-US" sz="1400" baseline="30000" dirty="0">
                <a:solidFill>
                  <a:srgbClr val="FF0000"/>
                </a:solidFill>
                <a:cs typeface="+mn-cs"/>
              </a:rPr>
              <a:t>th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(Friday) 2024, 23:59 UTC</a:t>
            </a:r>
            <a:r>
              <a:rPr lang="en-US" sz="1400" dirty="0">
                <a:cs typeface="+mn-cs"/>
              </a:rPr>
              <a:t>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Other deadlines can be found in the following slides.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Please find one picture for meeting flow below and details in the corresponding slides.</a:t>
            </a:r>
          </a:p>
        </p:txBody>
      </p:sp>
      <p:sp>
        <p:nvSpPr>
          <p:cNvPr id="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37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</a:p>
        </p:txBody>
      </p:sp>
      <p:sp>
        <p:nvSpPr>
          <p:cNvPr id="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401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</a:p>
        </p:txBody>
      </p:sp>
      <p:sp>
        <p:nvSpPr>
          <p:cNvPr id="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97466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Sat/Sun</a:t>
            </a:r>
          </a:p>
        </p:txBody>
      </p:sp>
      <p:sp>
        <p:nvSpPr>
          <p:cNvPr id="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71999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</a:p>
        </p:txBody>
      </p:sp>
      <p:sp>
        <p:nvSpPr>
          <p:cNvPr id="1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46531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21063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</a:p>
        </p:txBody>
      </p:sp>
      <p:sp>
        <p:nvSpPr>
          <p:cNvPr id="12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95596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</a:p>
        </p:txBody>
      </p:sp>
      <p:sp>
        <p:nvSpPr>
          <p:cNvPr id="1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70128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Fri</a:t>
            </a:r>
          </a:p>
        </p:txBody>
      </p:sp>
      <p:sp>
        <p:nvSpPr>
          <p:cNvPr id="1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44661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Sat/Sun</a:t>
            </a:r>
          </a:p>
        </p:txBody>
      </p:sp>
      <p:sp>
        <p:nvSpPr>
          <p:cNvPr id="1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19193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725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68258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21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48047" y="3224131"/>
            <a:ext cx="3701296" cy="360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Pre-meeting (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November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11~15) </a:t>
            </a:r>
          </a:p>
        </p:txBody>
      </p:sp>
      <p:sp>
        <p:nvSpPr>
          <p:cNvPr id="22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719991" y="3224131"/>
            <a:ext cx="2773122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1</a:t>
            </a:r>
            <a:r>
              <a:rPr kumimoji="0" lang="en-GB" sz="800" b="0" i="0" u="none" strike="noStrike" kern="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st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round (</a:t>
            </a: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November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18~21)</a:t>
            </a:r>
          </a:p>
        </p:txBody>
      </p:sp>
      <p:sp>
        <p:nvSpPr>
          <p:cNvPr id="23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9191936" y="3224131"/>
            <a:ext cx="2962208" cy="360000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Post-meeting process (November 25~28)</a:t>
            </a:r>
          </a:p>
        </p:txBody>
      </p:sp>
      <p:sp>
        <p:nvSpPr>
          <p:cNvPr id="2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8446638" y="3224131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</a:t>
            </a:r>
          </a:p>
        </p:txBody>
      </p:sp>
      <p:sp>
        <p:nvSpPr>
          <p:cNvPr id="4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04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</a:p>
        </p:txBody>
      </p:sp>
      <p:sp>
        <p:nvSpPr>
          <p:cNvPr id="4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73869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</a:p>
        </p:txBody>
      </p:sp>
      <p:sp>
        <p:nvSpPr>
          <p:cNvPr id="4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22934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Fri</a:t>
            </a:r>
          </a:p>
        </p:txBody>
      </p:sp>
      <p:sp>
        <p:nvSpPr>
          <p:cNvPr id="4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427910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49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3971478" y="3222625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</a:t>
            </a:r>
          </a:p>
        </p:txBody>
      </p:sp>
      <p:sp>
        <p:nvSpPr>
          <p:cNvPr id="5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9868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Moderator assignment before Mon</a:t>
            </a:r>
          </a:p>
        </p:txBody>
      </p:sp>
      <p:sp>
        <p:nvSpPr>
          <p:cNvPr id="5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9868" y="5770085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number request &amp; submission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</a:t>
            </a:r>
          </a:p>
        </p:txBody>
      </p:sp>
      <p:sp>
        <p:nvSpPr>
          <p:cNvPr id="5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48047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Registration</a:t>
            </a:r>
          </a:p>
        </p:txBody>
      </p:sp>
      <p:sp>
        <p:nvSpPr>
          <p:cNvPr id="5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738695" y="4596843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Draft summary for topics</a:t>
            </a:r>
          </a:p>
        </p:txBody>
      </p:sp>
      <p:sp>
        <p:nvSpPr>
          <p:cNvPr id="5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9343" y="4596843"/>
            <a:ext cx="720000" cy="548674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Formal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of summary submission by Saturday</a:t>
            </a:r>
          </a:p>
        </p:txBody>
      </p:sp>
      <p:sp>
        <p:nvSpPr>
          <p:cNvPr id="5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486259" y="4596843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Summary review &amp; comments</a:t>
            </a:r>
          </a:p>
        </p:txBody>
      </p:sp>
      <p:sp>
        <p:nvSpPr>
          <p:cNvPr id="6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738695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Initial list for block approval for basket</a:t>
            </a:r>
          </a:p>
        </p:txBody>
      </p:sp>
      <p:sp>
        <p:nvSpPr>
          <p:cNvPr id="6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9343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Deadline for flag for block  approval</a:t>
            </a:r>
          </a:p>
        </p:txBody>
      </p:sp>
      <p:sp>
        <p:nvSpPr>
          <p:cNvPr id="6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1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updated list for block approval</a:t>
            </a:r>
          </a:p>
        </p:txBody>
      </p:sp>
      <p:sp>
        <p:nvSpPr>
          <p:cNvPr id="6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6429" y="5775537"/>
            <a:ext cx="1788420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Update of meeting notes per day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allocation </a:t>
            </a:r>
          </a:p>
        </p:txBody>
      </p:sp>
      <p:sp>
        <p:nvSpPr>
          <p:cNvPr id="6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94346" y="3916489"/>
            <a:ext cx="1770503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55000">
                <a:srgbClr val="1E9657"/>
              </a:gs>
              <a:gs pos="0">
                <a:srgbClr val="1E9657"/>
              </a:gs>
              <a:gs pos="65000">
                <a:srgbClr val="92D050"/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WF/CR template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Draft TS/TR</a:t>
            </a:r>
          </a:p>
        </p:txBody>
      </p:sp>
      <p:sp>
        <p:nvSpPr>
          <p:cNvPr id="6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01287" y="5766220"/>
            <a:ext cx="720000" cy="27488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Check-in</a:t>
            </a:r>
          </a:p>
        </p:txBody>
      </p:sp>
      <p:sp>
        <p:nvSpPr>
          <p:cNvPr id="6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1859" y="4496496"/>
            <a:ext cx="1821254" cy="1202098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70000">
                <a:srgbClr val="1E9657"/>
              </a:gs>
              <a:gs pos="0">
                <a:srgbClr val="1E9657"/>
              </a:gs>
              <a:gs pos="87000">
                <a:srgbClr val="92D050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solidFill>
              <a:schemeClr val="bg1"/>
            </a:solidFill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Online discussions &amp;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GTW conference call (US/China meeting)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Upload CR for maintenance 2:30pm on Thursday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TOHRU (US/China meeting)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request (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new&amp;revision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Upload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tdocs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(10.10.10.10) </a:t>
            </a:r>
            <a:r>
              <a:rPr kumimoji="0" lang="en-US" altLang="zh-CN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&amp; 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How to access contributions</a:t>
            </a:r>
          </a:p>
        </p:txBody>
      </p:sp>
      <p:sp>
        <p:nvSpPr>
          <p:cNvPr id="6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79184" y="5770085"/>
            <a:ext cx="720000" cy="565437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Meeting schedule &amp; Ad hoc chair assignment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507681" y="3224131"/>
            <a:ext cx="913606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2</a:t>
            </a:r>
            <a:r>
              <a:rPr kumimoji="0" lang="en-GB" sz="800" b="0" i="0" u="none" strike="noStrike" kern="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nd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round (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Nov 21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, 22)</a:t>
            </a:r>
          </a:p>
        </p:txBody>
      </p:sp>
      <p:sp>
        <p:nvSpPr>
          <p:cNvPr id="6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177146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List of email threads for post-meeting </a:t>
            </a:r>
          </a:p>
        </p:txBody>
      </p:sp>
      <p:sp>
        <p:nvSpPr>
          <p:cNvPr id="7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938797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Submission of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of post-meeting</a:t>
            </a:r>
          </a:p>
        </p:txBody>
      </p:sp>
      <p:sp>
        <p:nvSpPr>
          <p:cNvPr id="7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673040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Comments</a:t>
            </a:r>
          </a:p>
        </p:txBody>
      </p:sp>
      <p:sp>
        <p:nvSpPr>
          <p:cNvPr id="7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Approve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tdocs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for post-meeting</a:t>
            </a:r>
          </a:p>
        </p:txBody>
      </p:sp>
      <p:sp>
        <p:nvSpPr>
          <p:cNvPr id="7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359490" y="3916489"/>
            <a:ext cx="1410208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Pre-RAN Action 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MCC 3GU parsing tool</a:t>
            </a:r>
          </a:p>
        </p:txBody>
      </p:sp>
      <p:sp>
        <p:nvSpPr>
          <p:cNvPr id="7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603581" y="2895419"/>
            <a:ext cx="720000" cy="252000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chairs</a:t>
            </a:r>
          </a:p>
        </p:txBody>
      </p:sp>
      <p:sp>
        <p:nvSpPr>
          <p:cNvPr id="7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517057" y="2895419"/>
            <a:ext cx="720000" cy="252000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moderator</a:t>
            </a:r>
          </a:p>
        </p:txBody>
      </p:sp>
      <p:sp>
        <p:nvSpPr>
          <p:cNvPr id="7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2895419"/>
            <a:ext cx="720000" cy="2520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delegates</a:t>
            </a:r>
          </a:p>
        </p:txBody>
      </p:sp>
      <p:sp>
        <p:nvSpPr>
          <p:cNvPr id="83" name="文本框 82"/>
          <p:cNvSpPr txBox="1"/>
          <p:nvPr/>
        </p:nvSpPr>
        <p:spPr>
          <a:xfrm>
            <a:off x="1811603" y="4337804"/>
            <a:ext cx="191110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Topic Moderator &amp; summary: slide #5</a:t>
            </a:r>
          </a:p>
        </p:txBody>
      </p:sp>
      <p:sp>
        <p:nvSpPr>
          <p:cNvPr id="84" name="文本框 83"/>
          <p:cNvSpPr txBox="1"/>
          <p:nvPr/>
        </p:nvSpPr>
        <p:spPr>
          <a:xfrm>
            <a:off x="1863818" y="5766643"/>
            <a:ext cx="1787669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Basket WIs Block approval: slide #6</a:t>
            </a:r>
          </a:p>
        </p:txBody>
      </p:sp>
      <p:sp>
        <p:nvSpPr>
          <p:cNvPr id="85" name="文本框 84"/>
          <p:cNvSpPr txBox="1"/>
          <p:nvPr/>
        </p:nvSpPr>
        <p:spPr>
          <a:xfrm>
            <a:off x="9906920" y="5132427"/>
            <a:ext cx="163378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Post-meeting process: slide #14</a:t>
            </a:r>
          </a:p>
        </p:txBody>
      </p:sp>
      <p:sp>
        <p:nvSpPr>
          <p:cNvPr id="87" name="文本框 86"/>
          <p:cNvSpPr txBox="1"/>
          <p:nvPr/>
        </p:nvSpPr>
        <p:spPr>
          <a:xfrm>
            <a:off x="761046" y="5812565"/>
            <a:ext cx="64472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#3/4</a:t>
            </a:r>
          </a:p>
        </p:txBody>
      </p:sp>
      <p:sp>
        <p:nvSpPr>
          <p:cNvPr id="88" name="文本框 87"/>
          <p:cNvSpPr txBox="1"/>
          <p:nvPr/>
        </p:nvSpPr>
        <p:spPr>
          <a:xfrm>
            <a:off x="7423905" y="468865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#7</a:t>
            </a:r>
          </a:p>
        </p:txBody>
      </p:sp>
      <p:sp>
        <p:nvSpPr>
          <p:cNvPr id="89" name="文本框 88"/>
          <p:cNvSpPr txBox="1"/>
          <p:nvPr/>
        </p:nvSpPr>
        <p:spPr>
          <a:xfrm>
            <a:off x="7423905" y="506970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#12</a:t>
            </a:r>
          </a:p>
        </p:txBody>
      </p:sp>
      <p:sp>
        <p:nvSpPr>
          <p:cNvPr id="90" name="文本框 89"/>
          <p:cNvSpPr txBox="1"/>
          <p:nvPr/>
        </p:nvSpPr>
        <p:spPr>
          <a:xfrm>
            <a:off x="7423905" y="5248201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#8</a:t>
            </a:r>
          </a:p>
        </p:txBody>
      </p:sp>
      <p:sp>
        <p:nvSpPr>
          <p:cNvPr id="91" name="文本框 90"/>
          <p:cNvSpPr txBox="1"/>
          <p:nvPr/>
        </p:nvSpPr>
        <p:spPr>
          <a:xfrm>
            <a:off x="7434785" y="3973708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#9</a:t>
            </a:r>
          </a:p>
        </p:txBody>
      </p:sp>
      <p:sp>
        <p:nvSpPr>
          <p:cNvPr id="92" name="文本框 91"/>
          <p:cNvSpPr txBox="1"/>
          <p:nvPr/>
        </p:nvSpPr>
        <p:spPr>
          <a:xfrm>
            <a:off x="7434785" y="4159016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#10/11</a:t>
            </a:r>
          </a:p>
        </p:txBody>
      </p:sp>
      <p:sp>
        <p:nvSpPr>
          <p:cNvPr id="93" name="文本框 92"/>
          <p:cNvSpPr txBox="1"/>
          <p:nvPr/>
        </p:nvSpPr>
        <p:spPr>
          <a:xfrm>
            <a:off x="9713619" y="396363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#15</a:t>
            </a:r>
          </a:p>
        </p:txBody>
      </p:sp>
      <p:sp>
        <p:nvSpPr>
          <p:cNvPr id="94" name="文本框 93"/>
          <p:cNvSpPr txBox="1"/>
          <p:nvPr/>
        </p:nvSpPr>
        <p:spPr>
          <a:xfrm>
            <a:off x="938601" y="533488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#13</a:t>
            </a:r>
          </a:p>
        </p:txBody>
      </p:sp>
      <p:sp>
        <p:nvSpPr>
          <p:cNvPr id="95" name="文本框 94"/>
          <p:cNvSpPr txBox="1"/>
          <p:nvPr/>
        </p:nvSpPr>
        <p:spPr>
          <a:xfrm>
            <a:off x="8393572" y="5788170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#13</a:t>
            </a:r>
          </a:p>
        </p:txBody>
      </p:sp>
      <p:sp>
        <p:nvSpPr>
          <p:cNvPr id="96" name="文本框 95"/>
          <p:cNvSpPr txBox="1"/>
          <p:nvPr/>
        </p:nvSpPr>
        <p:spPr>
          <a:xfrm>
            <a:off x="7375239" y="605210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#8</a:t>
            </a:r>
          </a:p>
        </p:txBody>
      </p:sp>
      <p:sp>
        <p:nvSpPr>
          <p:cNvPr id="97" name="文本框 96"/>
          <p:cNvSpPr txBox="1"/>
          <p:nvPr/>
        </p:nvSpPr>
        <p:spPr>
          <a:xfrm>
            <a:off x="7423905" y="5463996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#17</a:t>
            </a:r>
          </a:p>
        </p:txBody>
      </p:sp>
      <p:sp>
        <p:nvSpPr>
          <p:cNvPr id="70" name="文本框 69"/>
          <p:cNvSpPr txBox="1"/>
          <p:nvPr/>
        </p:nvSpPr>
        <p:spPr>
          <a:xfrm>
            <a:off x="4733239" y="5853446"/>
            <a:ext cx="8863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Provided before meeting</a:t>
            </a: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875915" y="6281847"/>
            <a:ext cx="3722103" cy="141787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 (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0:00 am ~ 7:00 am meeting venue Local time </a:t>
            </a:r>
            <a:endParaRPr kumimoji="0" lang="en-GB" sz="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2" name="文本框 81"/>
          <p:cNvSpPr txBox="1"/>
          <p:nvPr/>
        </p:nvSpPr>
        <p:spPr>
          <a:xfrm>
            <a:off x="6955963" y="6441542"/>
            <a:ext cx="202170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No email are expected in RAN4 reflector</a:t>
            </a:r>
          </a:p>
        </p:txBody>
      </p:sp>
      <p:sp>
        <p:nvSpPr>
          <p:cNvPr id="86" name="文本框 85"/>
          <p:cNvSpPr txBox="1"/>
          <p:nvPr/>
        </p:nvSpPr>
        <p:spPr>
          <a:xfrm>
            <a:off x="761046" y="5955429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#18/21</a:t>
            </a:r>
          </a:p>
        </p:txBody>
      </p:sp>
      <p:sp>
        <p:nvSpPr>
          <p:cNvPr id="9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55964" y="3870983"/>
            <a:ext cx="720000" cy="645951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Moderators trigger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for   maintenance  before Sunday</a:t>
            </a: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0" y="3870984"/>
            <a:ext cx="949985" cy="64595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Flag for maintenance @</a:t>
            </a:r>
            <a:r>
              <a:rPr kumimoji="0" lang="en-US" altLang="zh-CN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02" name="文本框 101"/>
          <p:cNvSpPr txBox="1"/>
          <p:nvPr/>
        </p:nvSpPr>
        <p:spPr>
          <a:xfrm>
            <a:off x="2342197" y="3968472"/>
            <a:ext cx="147027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 flag process Slide #16</a:t>
            </a:r>
          </a:p>
        </p:txBody>
      </p:sp>
      <p:sp>
        <p:nvSpPr>
          <p:cNvPr id="98" name="文本框 97"/>
          <p:cNvSpPr txBox="1"/>
          <p:nvPr/>
        </p:nvSpPr>
        <p:spPr>
          <a:xfrm>
            <a:off x="9712193" y="4098943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#18</a:t>
            </a:r>
          </a:p>
        </p:txBody>
      </p:sp>
      <p:sp>
        <p:nvSpPr>
          <p:cNvPr id="103" name="文本框 102"/>
          <p:cNvSpPr txBox="1"/>
          <p:nvPr/>
        </p:nvSpPr>
        <p:spPr>
          <a:xfrm>
            <a:off x="2695776" y="6120014"/>
            <a:ext cx="837089" cy="200055"/>
          </a:xfrm>
          <a:prstGeom prst="rect">
            <a:avLst/>
          </a:prstGeom>
          <a:solidFill>
            <a:srgbClr val="1E9657"/>
          </a:solidFill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Meeting room</a:t>
            </a:r>
          </a:p>
        </p:txBody>
      </p:sp>
      <p:sp>
        <p:nvSpPr>
          <p:cNvPr id="107" name="文本框 106"/>
          <p:cNvSpPr txBox="1"/>
          <p:nvPr/>
        </p:nvSpPr>
        <p:spPr>
          <a:xfrm>
            <a:off x="2027755" y="610462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</a:t>
            </a:r>
            <a:r>
              <a:rPr kumimoji="0" lang="en-US" altLang="zh-CN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#</a:t>
            </a: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22</a:t>
            </a:r>
          </a:p>
        </p:txBody>
      </p:sp>
    </p:spTree>
    <p:extLst>
      <p:ext uri="{BB962C8B-B14F-4D97-AF65-F5344CB8AC3E}">
        <p14:creationId xmlns:p14="http://schemas.microsoft.com/office/powerpoint/2010/main" val="27475026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Meeting rooms for RAN4#113</a:t>
            </a:r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273321"/>
            <a:ext cx="4711887" cy="2016599"/>
          </a:xfrm>
        </p:spPr>
        <p:txBody>
          <a:bodyPr/>
          <a:lstStyle/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dirty="0">
                <a:cs typeface="+mn-cs"/>
              </a:rPr>
              <a:t>RAN4 meeting rooms: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Main session: Grand Ballroom IV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RRM session: RAN4 Breakout1 – International Ballroom South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 err="1"/>
              <a:t>BDaT</a:t>
            </a:r>
            <a:r>
              <a:rPr lang="en-US" altLang="zh-CN" sz="1200" dirty="0"/>
              <a:t>: RAN4 Breakout2 – Azalea-Begonia</a:t>
            </a:r>
            <a:endParaRPr lang="it-IT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it-IT" altLang="zh-CN" sz="1200" dirty="0"/>
              <a:t>Ad hoc session: RAN4 Breakout 3 </a:t>
            </a:r>
            <a:r>
              <a:rPr lang="en-US" altLang="zh-CN" sz="1200" dirty="0"/>
              <a:t>– Palm Ballroom4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Offline room: RAN4 Ad hoc Magnolia</a:t>
            </a:r>
          </a:p>
        </p:txBody>
      </p:sp>
      <p:pic>
        <p:nvPicPr>
          <p:cNvPr id="13" name="图片 12">
            <a:extLst>
              <a:ext uri="{FF2B5EF4-FFF2-40B4-BE49-F238E27FC236}">
                <a16:creationId xmlns:a16="http://schemas.microsoft.com/office/drawing/2014/main" id="{324EE162-0907-4880-82FC-19A340203E7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902" r="995"/>
          <a:stretch/>
        </p:blipFill>
        <p:spPr>
          <a:xfrm>
            <a:off x="5262978" y="1319213"/>
            <a:ext cx="6567072" cy="5043298"/>
          </a:xfrm>
          <a:prstGeom prst="rect">
            <a:avLst/>
          </a:prstGeom>
        </p:spPr>
      </p:pic>
      <p:sp>
        <p:nvSpPr>
          <p:cNvPr id="14" name="椭圆 13">
            <a:extLst>
              <a:ext uri="{FF2B5EF4-FFF2-40B4-BE49-F238E27FC236}">
                <a16:creationId xmlns:a16="http://schemas.microsoft.com/office/drawing/2014/main" id="{2F33AD47-355F-4D2D-97B7-7DAD68900A00}"/>
              </a:ext>
            </a:extLst>
          </p:cNvPr>
          <p:cNvSpPr/>
          <p:nvPr/>
        </p:nvSpPr>
        <p:spPr bwMode="auto">
          <a:xfrm>
            <a:off x="8815526" y="1784412"/>
            <a:ext cx="355107" cy="631910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黑体" panose="02010609060101010101" pitchFamily="49" charset="-122"/>
              <a:cs typeface="Arial" charset="0"/>
            </a:endParaRPr>
          </a:p>
        </p:txBody>
      </p:sp>
      <p:sp>
        <p:nvSpPr>
          <p:cNvPr id="17" name="椭圆 16">
            <a:extLst>
              <a:ext uri="{FF2B5EF4-FFF2-40B4-BE49-F238E27FC236}">
                <a16:creationId xmlns:a16="http://schemas.microsoft.com/office/drawing/2014/main" id="{8BC16496-192D-4D08-80FB-5D7AF012823F}"/>
              </a:ext>
            </a:extLst>
          </p:cNvPr>
          <p:cNvSpPr/>
          <p:nvPr/>
        </p:nvSpPr>
        <p:spPr bwMode="auto">
          <a:xfrm>
            <a:off x="6910526" y="5584679"/>
            <a:ext cx="355107" cy="631910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黑体" panose="02010609060101010101" pitchFamily="49" charset="-122"/>
              <a:cs typeface="Arial" charset="0"/>
            </a:endParaRPr>
          </a:p>
        </p:txBody>
      </p:sp>
      <p:sp>
        <p:nvSpPr>
          <p:cNvPr id="18" name="椭圆 17">
            <a:extLst>
              <a:ext uri="{FF2B5EF4-FFF2-40B4-BE49-F238E27FC236}">
                <a16:creationId xmlns:a16="http://schemas.microsoft.com/office/drawing/2014/main" id="{05D7C47B-5F1A-420A-8041-0B417C239D15}"/>
              </a:ext>
            </a:extLst>
          </p:cNvPr>
          <p:cNvSpPr/>
          <p:nvPr/>
        </p:nvSpPr>
        <p:spPr bwMode="auto">
          <a:xfrm>
            <a:off x="10383175" y="4245630"/>
            <a:ext cx="355107" cy="631910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黑体" panose="02010609060101010101" pitchFamily="49" charset="-122"/>
              <a:cs typeface="Arial" charset="0"/>
            </a:endParaRPr>
          </a:p>
        </p:txBody>
      </p:sp>
      <p:sp>
        <p:nvSpPr>
          <p:cNvPr id="19" name="椭圆 18">
            <a:extLst>
              <a:ext uri="{FF2B5EF4-FFF2-40B4-BE49-F238E27FC236}">
                <a16:creationId xmlns:a16="http://schemas.microsoft.com/office/drawing/2014/main" id="{1202F4D1-78BE-4DD5-BE6A-ACBB263B2FE2}"/>
              </a:ext>
            </a:extLst>
          </p:cNvPr>
          <p:cNvSpPr/>
          <p:nvPr/>
        </p:nvSpPr>
        <p:spPr bwMode="auto">
          <a:xfrm>
            <a:off x="8401974" y="5124519"/>
            <a:ext cx="355107" cy="353003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黑体" panose="02010609060101010101" pitchFamily="49" charset="-122"/>
              <a:cs typeface="Arial" charset="0"/>
            </a:endParaRP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405D6DB5-EF64-4B18-92B6-6B4734A05577}"/>
              </a:ext>
            </a:extLst>
          </p:cNvPr>
          <p:cNvSpPr txBox="1">
            <a:spLocks/>
          </p:cNvSpPr>
          <p:nvPr/>
        </p:nvSpPr>
        <p:spPr bwMode="auto">
          <a:xfrm>
            <a:off x="401651" y="3460923"/>
            <a:ext cx="5031483" cy="10666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882" indent="-342882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  <a:lvl2pPr marL="742913" indent="-285737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marL="1142943" indent="-228589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marL="1600121" indent="-228589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marL="2057298" indent="-228589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 marL="2514476" indent="-228589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652" indent="-228589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829" indent="-228589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007" indent="-228589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882" marR="0" lvl="2" indent="-342882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charset="0"/>
              <a:buBlip>
                <a:blip r:embed="rId3"/>
              </a:buBlip>
              <a:tabLst/>
              <a:defRPr/>
            </a:pPr>
            <a:r>
              <a:rPr kumimoji="0" lang="en-US" altLang="zh-CN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Clear map can be found at</a:t>
            </a:r>
          </a:p>
          <a:p>
            <a:pPr marL="0" marR="0" lvl="2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  <a:hlinkClick r:id="rId5"/>
              </a:rPr>
              <a:t>https://3gppmeetings.atis.org/wp-content/uploads/2024/10/hilton_lbv_meeting_space_1_map.pdf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  <a:p>
            <a:pPr marL="0" marR="0" lvl="2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altLang="zh-CN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  <a:p>
            <a:pPr marL="800060" marR="0" lvl="3" indent="-342882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charset="0"/>
              <a:buBlip>
                <a:blip r:embed="rId3"/>
              </a:buBlip>
              <a:tabLst/>
              <a:defRPr/>
            </a:pPr>
            <a:endParaRPr kumimoji="0" lang="en-US" altLang="zh-CN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0" name="椭圆 9">
            <a:extLst>
              <a:ext uri="{FF2B5EF4-FFF2-40B4-BE49-F238E27FC236}">
                <a16:creationId xmlns:a16="http://schemas.microsoft.com/office/drawing/2014/main" id="{ACF6F17C-F887-4B5F-BA6F-9002506F390F}"/>
              </a:ext>
            </a:extLst>
          </p:cNvPr>
          <p:cNvSpPr/>
          <p:nvPr/>
        </p:nvSpPr>
        <p:spPr bwMode="auto">
          <a:xfrm>
            <a:off x="7785100" y="2546419"/>
            <a:ext cx="730250" cy="353003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黑体" panose="02010609060101010101" pitchFamily="49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58660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schemas.microsoft.com/office/2006/documentManagement/types"/>
    <ds:schemaRef ds:uri="23d77754-4ccc-4c57-9291-cab09e81894a"/>
    <ds:schemaRef ds:uri="http://purl.org/dc/dcmitype/"/>
    <ds:schemaRef ds:uri="a915fe38-2618-47b6-8303-829fb71466d5"/>
    <ds:schemaRef ds:uri="http://schemas.microsoft.com/office/2006/metadata/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08f6f869-1ed0-46b3-a227-1d3e52347e28}" enabled="1" method="Standard" siteId="{98e9ba89-e1a1-4e38-9007-8bdabc25de1d}" contentBits="0" removed="0"/>
  <clbl:label id="{46c98d88-e344-4ed4-8496-4ed7712e255d}" enabled="0" method="" siteId="{46c98d88-e344-4ed4-8496-4ed7712e255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408941</TotalTime>
  <Words>3272</Words>
  <Application>Microsoft Office PowerPoint</Application>
  <PresentationFormat>宽屏</PresentationFormat>
  <Paragraphs>458</Paragraphs>
  <Slides>9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5" baseType="lpstr">
      <vt:lpstr>微软雅黑</vt:lpstr>
      <vt:lpstr>Arial</vt:lpstr>
      <vt:lpstr>Arial Black</vt:lpstr>
      <vt:lpstr>Calibri</vt:lpstr>
      <vt:lpstr>Times New Roman</vt:lpstr>
      <vt:lpstr>3gpp</vt:lpstr>
      <vt:lpstr>RAN4#113 meeting schedule</vt:lpstr>
      <vt:lpstr>Monday</vt:lpstr>
      <vt:lpstr>Tuesday</vt:lpstr>
      <vt:lpstr>Wednesday</vt:lpstr>
      <vt:lpstr>Thursday</vt:lpstr>
      <vt:lpstr>Friday</vt:lpstr>
      <vt:lpstr>Appendix</vt:lpstr>
      <vt:lpstr>General Aspects </vt:lpstr>
      <vt:lpstr>Meeting rooms for RAN4#113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3640</cp:revision>
  <cp:lastPrinted>2016-09-15T08:31:35Z</cp:lastPrinted>
  <dcterms:created xsi:type="dcterms:W3CDTF">2009-11-27T05:15:11Z</dcterms:created>
  <dcterms:modified xsi:type="dcterms:W3CDTF">2024-11-12T01:13:40Z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(3)WmCX6XJXnVGYXJet/b3Cj8Rn7P85nC/Cu/Iv04k3M5rgJfICxdLbw0IbFfZbsZTDgXvh19dg
LZAQ8DvGq0yxnJm6oaoPZcJxJj7cT96WpFjVFCYDEfWZBGGLg0Hk7yiICIawbHPmphpNxd4d
NXIhFfCL8uuLn5Mf1lOCr0UG6iGdNowsUKmiqgEY/9lVNg1dohnQ3NyAwOOwT9vQOjw2IxrA
NP4gXAZDSgGLq/h2PN</vt:lpwstr>
  </property>
  <property fmtid="{D5CDD505-2E9C-101B-9397-08002B2CF9AE}" pid="11" name="_2015_ms_pID_7253431">
    <vt:lpwstr>H8aKn1tKtJkz0uZ5pdba1vdFQx2H6oSmdQ9HF3vykmrih/07Pra3Dd
s5GYVd+6uIn1eoaajDgTee4bvz2dkce8aPxsZ63AMleypWNeC/VutvSdbhBxdLZZEMLSbfS+
3/pmGq2g6cfO1GOY4K1ER1nIPxQMcMRLaUIWc5fV0A2zfPey8DiH86nOW+3fe6sA3YApjGWJ
d3VT8M6oyU5MWIdQwfBweVp7iLgPjr7vKCEQ</vt:lpwstr>
  </property>
  <property fmtid="{D5CDD505-2E9C-101B-9397-08002B2CF9AE}" pid="12" name="_2015_ms_pID_7253432">
    <vt:lpwstr>vv4OgNkLvT4KwGFYJJzDz94=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1730945330</vt:lpwstr>
  </property>
</Properties>
</file>