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25" r:id="rId6"/>
    <p:sldId id="1026" r:id="rId7"/>
    <p:sldId id="1027" r:id="rId8"/>
    <p:sldId id="1028" r:id="rId9"/>
    <p:sldId id="1029" r:id="rId10"/>
    <p:sldId id="1011" r:id="rId11"/>
    <p:sldId id="996" r:id="rId12"/>
    <p:sldId id="1030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3F8"/>
    <a:srgbClr val="D1DAE9"/>
    <a:srgbClr val="2FBD71"/>
    <a:srgbClr val="FF3300"/>
    <a:srgbClr val="0000FF"/>
    <a:srgbClr val="FFFFFF"/>
    <a:srgbClr val="1E9657"/>
    <a:srgbClr val="72AF2F"/>
    <a:srgbClr val="B1D25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995" autoAdjust="0"/>
  </p:normalViewPr>
  <p:slideViewPr>
    <p:cSldViewPr snapToGrid="0">
      <p:cViewPr varScale="1">
        <p:scale>
          <a:sx n="68" d="100"/>
          <a:sy n="68" d="100"/>
        </p:scale>
        <p:origin x="712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17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56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RAN4#112bis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#112bis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Hefei, Anhui, China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18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October,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001734"/>
              </p:ext>
            </p:extLst>
          </p:nvPr>
        </p:nvGraphicFramePr>
        <p:xfrm>
          <a:off x="76912" y="1273322"/>
          <a:ext cx="11819812" cy="438912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Date when Rel-19 spec are available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R4-2416393 Discussion on the support of Microsoft Office formats  Rohde &amp; Schwarz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HPUE_Basket_Intra-CA_TDD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LTE_NR_HPUE_FWVM (2)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HPUE_Basket_Intra-CA_TDD (15)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(15)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LTE_NR_Other_basket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NR_LTE_TN_Bands(77)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(21, only short time triggering discusisons)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NR_Mob_Ph4_Part2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 (20) 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NR_n28_PC2_40MHz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NR_mmWave_protect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NR_PC2_RedCap_UE (9)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Reply_LS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(9)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FS_Ambient_IoT_solutions_part1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FS_Ambient_IoT_solutions_part2 (40)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Netw_Energy_NR_enh_Part1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Netw_Energy_NR_enh_Part2 (14)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NTN_testing_NGSO_channel_model (8)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HAPS and NTN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HAPS_operating bands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NR_NTN_Ph3_General_SAN_RF (3)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Chaired by Tina(Yuanyuan) Zhang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#1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NR_BS_RF_Part1_E_EIRP, Chaired by Fei Xue (ZTE)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[212] [213] NR_MIMO_Ph5, Chaired by Yanze Fu (Samsung)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65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077315"/>
              </p:ext>
            </p:extLst>
          </p:nvPr>
        </p:nvGraphicFramePr>
        <p:xfrm>
          <a:off x="85460" y="1273320"/>
          <a:ext cx="11792216" cy="3962195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(44)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(38)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[217] NR_LPWUS (27)</a:t>
                      </a:r>
                      <a:endParaRPr lang="nn-NO" altLang="zh-CN" sz="800" strike="noStrike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Rel-19 UE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[310] NR_NTN_Ph3_UE_RF (14)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[311] NR_IoT_NTN_less_than_5MHz_UERF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RRM Ad-hoc: </a:t>
                      </a:r>
                      <a:r>
                        <a:rPr lang="fr-FR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[218] [219] Rel-19 NR_Mob_Ph4, Chaired by Qiming Li (Apple)</a:t>
                      </a: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(38)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(7)  (UE RF only)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(4)  (SAN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NR_RRM_Ph5_Part2 (15)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NR_IoT_NTN_less_than_5MHz_BSRF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Chaired by Ron (AT&amp;T)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[129/130]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:00-16:00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FS_Ambient_IoT_solutions_part1/2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16:00-18:15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(37)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NR_ENDC_RF_Ph4 (4)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NonCol_intraB_ENDC_NR_CA_Ph2 (7)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FS_NR_AIML_Mob (32)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</a:t>
                      </a:r>
                      <a:r>
                        <a:rPr kumimoji="0" lang="fr-F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[129/130] FS_Ambient_IoT_solutions_part1/2 Chaired by Xiaoran Zhang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Chaired by Ron (AT&amp;T)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18:30-20:00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Social Event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Time: 18:30-20:00, </a:t>
                      </a:r>
                      <a:r>
                        <a:rPr kumimoji="0" lang="en-US" altLang="en-GB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 October, 2024 (Tuesday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Venue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InterContinental Ballroom 1 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（洲际宴会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厅）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3F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Sponsored by: Xiaomi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[202] Maintenance_R18 </a:t>
                      </a:r>
                      <a:r>
                        <a:rPr lang="en-US" altLang="zh-CN" sz="80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Demod_Maintenance, Chaired by Axel Mueller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822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40800"/>
              </p:ext>
            </p:extLst>
          </p:nvPr>
        </p:nvGraphicFramePr>
        <p:xfrm>
          <a:off x="85460" y="1273321"/>
          <a:ext cx="11792213" cy="4203038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[212] NR_MIMO_Ph5_Part1 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(11)</a:t>
                      </a:r>
                      <a:endParaRPr lang="zh-CN" altLang="zh-CN" sz="800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[213] NR_MIMO_Ph5_Part2 (11)</a:t>
                      </a:r>
                      <a:endParaRPr lang="en-US" altLang="zh-CN" sz="800" b="0" strike="noStrike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Rel-19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[302] NR_BS_RF_Part1_E_EIRP (20)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RRM Ad-hoc: </a:t>
                      </a:r>
                      <a:r>
                        <a:rPr lang="nn-NO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[202][203] Rel-18 NR_pos_enh2, 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</a:t>
                      </a:r>
                      <a:r>
                        <a:rPr lang="en-US" altLang="zh-CN" sz="800" strike="noStrike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Iana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zh-CN" sz="800" strike="noStrike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Siomina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NonCol_intraB_ENDC_NR_CA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 (29)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NR_ATG_enh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MIMO_OTA_Ph3 (7)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RRM_Spec_Improvement, 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NR_MIMO_Ph5_UE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NR_SL_intraB_CA_ITS_part1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NR_SL_intraB_CA_ITS_part2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NR_FR1_5MHz_BW_Ph2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[223]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(5) </a:t>
                      </a:r>
                      <a:endParaRPr lang="en-US" altLang="zh-CN" sz="800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NR_FR2_OTA (4)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322] NR_FR1_TRP_TRS_enh_Maint (5)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Chaired by Iwo Angelow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Chaired by Per Lindell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NR_ATG_enh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NR_IoT_NTN_HPUE_part1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NR_IoT_NTN_HPUE_part2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NR_NTN_Ph3_Part1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NR_NTN_Ph3_Part2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Rel-19 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 and Karsten Petersen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sng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</a:t>
                      </a:r>
                      <a:r>
                        <a:rPr lang="en-US" altLang="zh-CN" sz="800" b="0" i="0" u="none" strike="sng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Chaired by Leo(Ye) Liu (Huawei)</a:t>
                      </a:r>
                      <a:endParaRPr lang="en-US" altLang="zh-CN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</a:t>
                      </a:r>
                      <a:r>
                        <a:rPr kumimoji="0" lang="en-GB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sng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[209][210] NR_RRM_Ph5,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Jerry Cui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17:30 – 19:00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Chaired by Leo(Ye) Liu (Huawei)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lang="en-US" altLang="zh-CN" sz="800" b="0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Ruixin</a:t>
                      </a:r>
                      <a:r>
                        <a:rPr lang="en-US" altLang="zh-CN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Wang (vivo)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3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RAN4 group dinner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3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48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421665"/>
              </p:ext>
            </p:extLst>
          </p:nvPr>
        </p:nvGraphicFramePr>
        <p:xfrm>
          <a:off x="85460" y="1273320"/>
          <a:ext cx="11820790" cy="360368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(85)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NR_reply_LS_UE_RF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(53)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(16)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Maintenance/TEI/LS reply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LS_BDaT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CLTA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 (5)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Reserved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UERF_Spec_Improvement (37)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NR_XR_Ph3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(19)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Qiu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R18_UERF_maintenance_Part2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TBD</a:t>
                      </a:r>
                      <a:endParaRPr kumimoji="0" lang="pl-PL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Moray Rumney (Eutelsat)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topics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from around 17:00</a:t>
                      </a: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[216]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TBD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74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664243"/>
              </p:ext>
            </p:extLst>
          </p:nvPr>
        </p:nvGraphicFramePr>
        <p:xfrm>
          <a:off x="85456" y="1273321"/>
          <a:ext cx="11811270" cy="3797252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NR_NTN_Ph3_UE_RF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NR_NTN_Ku_Band_UE_SAN_RF ( )  (UE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321] NR_FR1_TRP_TRS_enh_Maint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TRP_TRS_Ph3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MIMO_OTA_Ph3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NR_FR2_OTA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-13:30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15:00- before 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767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October 14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18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October 7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Pre-meeting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7~11)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1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st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14~17)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 (October 21~24)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number request &amp; submission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75546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51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Formal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8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 of meeting notes per 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template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Online discussions &amp;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conference call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CR for maintenance 2:30pm on Thursday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(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new&amp;revision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(10.10.10.10) </a:t>
            </a: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&amp;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nd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 17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, 18)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Submission of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Approve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Pre-RAN Action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 (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Moderators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Flag for maintenance @</a:t>
            </a:r>
            <a:r>
              <a:rPr kumimoji="0" lang="en-US" altLang="zh-CN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room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</a:t>
            </a:r>
            <a:r>
              <a:rPr kumimoji="0" lang="en-US" altLang="zh-CN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#</a:t>
            </a: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50601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55737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b="0" i="0" kern="0" dirty="0">
                <a:effectLst/>
              </a:rPr>
              <a:t>InterContinental Ballroom 2+3（Level 3）/320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2(Level 2)/100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3(Level 2)/100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1(Level 2)/50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B9DB532-7676-45D6-B10C-D50F6557FF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24" y="2553885"/>
            <a:ext cx="5275776" cy="389874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27866C0-E709-4DF0-8161-EF975CA506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22" y="2553885"/>
            <a:ext cx="3030467" cy="3898747"/>
          </a:xfrm>
          <a:prstGeom prst="rect">
            <a:avLst/>
          </a:prstGeom>
        </p:spPr>
      </p:pic>
      <p:sp>
        <p:nvSpPr>
          <p:cNvPr id="2" name="椭圆 1">
            <a:extLst>
              <a:ext uri="{FF2B5EF4-FFF2-40B4-BE49-F238E27FC236}">
                <a16:creationId xmlns:a16="http://schemas.microsoft.com/office/drawing/2014/main" id="{FB5E4CDD-838A-4353-BE83-B33EAEDB8D5E}"/>
              </a:ext>
            </a:extLst>
          </p:cNvPr>
          <p:cNvSpPr/>
          <p:nvPr/>
        </p:nvSpPr>
        <p:spPr bwMode="auto">
          <a:xfrm>
            <a:off x="2057400" y="3499338"/>
            <a:ext cx="1907930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FA9172B-9FD5-44FB-BFCA-3DA0567B85A3}"/>
              </a:ext>
            </a:extLst>
          </p:cNvPr>
          <p:cNvSpPr txBox="1"/>
          <p:nvPr/>
        </p:nvSpPr>
        <p:spPr>
          <a:xfrm>
            <a:off x="2189878" y="5029200"/>
            <a:ext cx="1521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Main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DEE92163-8D27-4A16-A932-F128495B508F}"/>
              </a:ext>
            </a:extLst>
          </p:cNvPr>
          <p:cNvSpPr/>
          <p:nvPr/>
        </p:nvSpPr>
        <p:spPr bwMode="auto">
          <a:xfrm>
            <a:off x="7525196" y="3757075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EBDAC38-18DC-4F9A-A2DA-CA059B3BEA98}"/>
              </a:ext>
            </a:extLst>
          </p:cNvPr>
          <p:cNvSpPr txBox="1"/>
          <p:nvPr/>
        </p:nvSpPr>
        <p:spPr>
          <a:xfrm>
            <a:off x="8918132" y="3958939"/>
            <a:ext cx="1494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RRM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3445B97F-20F1-45AF-8EED-FA6BC432D538}"/>
              </a:ext>
            </a:extLst>
          </p:cNvPr>
          <p:cNvSpPr/>
          <p:nvPr/>
        </p:nvSpPr>
        <p:spPr bwMode="auto">
          <a:xfrm>
            <a:off x="7525197" y="2960012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2F1DBAB-5E5E-4FEC-85D5-733786956456}"/>
              </a:ext>
            </a:extLst>
          </p:cNvPr>
          <p:cNvSpPr txBox="1"/>
          <p:nvPr/>
        </p:nvSpPr>
        <p:spPr>
          <a:xfrm>
            <a:off x="8918132" y="3129435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err="1">
                <a:solidFill>
                  <a:srgbClr val="C00000"/>
                </a:solidFill>
                <a:latin typeface="+mj-ea"/>
                <a:ea typeface="+mj-ea"/>
              </a:rPr>
              <a:t>BDaT</a:t>
            </a:r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91F5029E-1D5B-43C0-9034-F5C324D19E92}"/>
              </a:ext>
            </a:extLst>
          </p:cNvPr>
          <p:cNvSpPr/>
          <p:nvPr/>
        </p:nvSpPr>
        <p:spPr bwMode="auto">
          <a:xfrm>
            <a:off x="7525196" y="4528129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4C4CE21-F7E4-4D5C-A6E4-EFBB264677EF}"/>
              </a:ext>
            </a:extLst>
          </p:cNvPr>
          <p:cNvSpPr txBox="1"/>
          <p:nvPr/>
        </p:nvSpPr>
        <p:spPr>
          <a:xfrm>
            <a:off x="8923458" y="4728770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Ad hoc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6D67A504-9BD8-41FF-971D-C5374B359CDB}"/>
              </a:ext>
            </a:extLst>
          </p:cNvPr>
          <p:cNvSpPr/>
          <p:nvPr/>
        </p:nvSpPr>
        <p:spPr bwMode="auto">
          <a:xfrm>
            <a:off x="4003232" y="3490545"/>
            <a:ext cx="1199274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9BF062D-0FFC-44CB-990A-9C79C784C2E4}"/>
              </a:ext>
            </a:extLst>
          </p:cNvPr>
          <p:cNvSpPr txBox="1"/>
          <p:nvPr/>
        </p:nvSpPr>
        <p:spPr>
          <a:xfrm>
            <a:off x="3940586" y="5029200"/>
            <a:ext cx="1421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Social Event</a:t>
            </a:r>
          </a:p>
          <a:p>
            <a:pPr algn="ctr"/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Tuesday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23535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schemas.openxmlformats.org/package/2006/metadata/core-properties"/>
    <ds:schemaRef ds:uri="a915fe38-2618-47b6-8303-829fb71466d5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23d77754-4ccc-4c57-9291-cab09e81894a"/>
    <ds:schemaRef ds:uri="http://schemas.microsoft.com/office/infopath/2007/PartnerControl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396143</TotalTime>
  <Words>2855</Words>
  <Application>Microsoft Office PowerPoint</Application>
  <PresentationFormat>宽屏</PresentationFormat>
  <Paragraphs>382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Times New Roman</vt:lpstr>
      <vt:lpstr>3gpp</vt:lpstr>
      <vt:lpstr>RAN4#112bis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Daixizeng</cp:lastModifiedBy>
  <cp:revision>3439</cp:revision>
  <cp:lastPrinted>2016-09-15T08:31:35Z</cp:lastPrinted>
  <dcterms:created xsi:type="dcterms:W3CDTF">2009-11-27T05:15:11Z</dcterms:created>
  <dcterms:modified xsi:type="dcterms:W3CDTF">2024-10-13T06:39:38Z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1728297323</vt:lpwstr>
  </property>
</Properties>
</file>