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14"/>
  </p:notesMasterIdLst>
  <p:handoutMasterIdLst>
    <p:handoutMasterId r:id="rId15"/>
  </p:handoutMasterIdLst>
  <p:sldIdLst>
    <p:sldId id="934" r:id="rId5"/>
    <p:sldId id="1025" r:id="rId6"/>
    <p:sldId id="1026" r:id="rId7"/>
    <p:sldId id="1027" r:id="rId8"/>
    <p:sldId id="1028" r:id="rId9"/>
    <p:sldId id="1029" r:id="rId10"/>
    <p:sldId id="1011" r:id="rId11"/>
    <p:sldId id="996" r:id="rId12"/>
    <p:sldId id="1030" r:id="rId13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3F8"/>
    <a:srgbClr val="D1DAE9"/>
    <a:srgbClr val="2FBD71"/>
    <a:srgbClr val="FF3300"/>
    <a:srgbClr val="0000FF"/>
    <a:srgbClr val="FFFFFF"/>
    <a:srgbClr val="1E9657"/>
    <a:srgbClr val="72AF2F"/>
    <a:srgbClr val="B1D25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995" autoAdjust="0"/>
  </p:normalViewPr>
  <p:slideViewPr>
    <p:cSldViewPr snapToGrid="0">
      <p:cViewPr varScale="1">
        <p:scale>
          <a:sx n="68" d="100"/>
          <a:sy n="68" d="100"/>
        </p:scale>
        <p:origin x="71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28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2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7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51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925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9FDB58-73C4-413E-BB6C-BBE882DFCE1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92925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60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RAN4#112bis meeting schedule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B0B9E5-9838-4AA8-B169-89A3469C2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8224" y="4717686"/>
            <a:ext cx="9998580" cy="1036178"/>
          </a:xfrm>
        </p:spPr>
        <p:txBody>
          <a:bodyPr/>
          <a:lstStyle/>
          <a:p>
            <a:r>
              <a:rPr lang="en-US" dirty="0">
                <a:latin typeface="+mj-ea"/>
                <a:ea typeface="+mj-ea"/>
              </a:rPr>
              <a:t>RAN4 Chair: </a:t>
            </a:r>
            <a:r>
              <a:rPr lang="en-US" dirty="0"/>
              <a:t>Xizeng</a:t>
            </a:r>
            <a:r>
              <a:rPr lang="en-US" dirty="0">
                <a:latin typeface="+mj-ea"/>
                <a:ea typeface="+mj-ea"/>
              </a:rPr>
              <a:t> Dai</a:t>
            </a:r>
          </a:p>
          <a:p>
            <a:r>
              <a:rPr lang="en-US" dirty="0">
                <a:latin typeface="+mj-ea"/>
                <a:ea typeface="+mj-ea"/>
              </a:rPr>
              <a:t>Vice Chair: </a:t>
            </a:r>
            <a:r>
              <a:rPr lang="en-US" dirty="0"/>
              <a:t>Gene Fong</a:t>
            </a:r>
            <a:r>
              <a:rPr lang="en-US" dirty="0">
                <a:latin typeface="+mj-ea"/>
                <a:ea typeface="+mj-ea"/>
              </a:rPr>
              <a:t>, </a:t>
            </a:r>
            <a:r>
              <a:rPr lang="en-US" dirty="0"/>
              <a:t>Shan Yang </a:t>
            </a:r>
            <a:endParaRPr lang="en-US" dirty="0">
              <a:latin typeface="+mj-ea"/>
              <a:ea typeface="+mj-ea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E4CE5DCD-72B3-468A-A585-E6721DD18679}"/>
              </a:ext>
            </a:extLst>
          </p:cNvPr>
          <p:cNvSpPr txBox="1"/>
          <p:nvPr/>
        </p:nvSpPr>
        <p:spPr>
          <a:xfrm>
            <a:off x="236841" y="274551"/>
            <a:ext cx="583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3GPP TSG-RAN WG4 Meeting #112bis	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Hefei, Anhui, China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14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18</a:t>
            </a:r>
            <a:r>
              <a:rPr lang="en-US" altLang="zh-CN" sz="1400" b="1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October, 2024</a:t>
            </a:r>
          </a:p>
          <a:p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Agenda Item: 2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1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Monday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635534"/>
              </p:ext>
            </p:extLst>
          </p:nvPr>
        </p:nvGraphicFramePr>
        <p:xfrm>
          <a:off x="76912" y="1273322"/>
          <a:ext cx="11819812" cy="4389120"/>
        </p:xfrm>
        <a:graphic>
          <a:graphicData uri="http://schemas.openxmlformats.org/drawingml/2006/table">
            <a:tbl>
              <a:tblPr/>
              <a:tblGrid>
                <a:gridCol w="799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5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920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9:00-9:20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 Opening of the meeting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 Approval of the agenda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3. Letters / reports from other groups / meetings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Date when Rel-19 spec are available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[105] HPUE_Basket_Intra-CA_TDD (6)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[106] LTE_NR_HPUE_FWVM (2)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[107]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HPUE_Basket_EN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-DC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[108] HPUE_Basket_Intra-CA_TDD (15)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(15)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Demod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(14)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Iana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Siomina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[109] LTE_NR_Other_basket (24)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[110] NR_LTE_TN_Bands(77)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(21, only short time triggering discusisons)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[218] NR_Mob_Ph4_Part1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[219] NR_Mob_Ph4_Part2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 (20) </a:t>
                      </a: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Jackson Wang (Samsung) and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Xiang Gao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(Huawei)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:30-14:00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  <a:endParaRPr kumimoji="0" lang="it-IT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[112] NR_n28_PC2_40MHz (13)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[113]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NR_mmWave_protect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(19)</a:t>
                      </a: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[123] NR_PC2_RedCap_UE (9)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[224] Reply_LS (2)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(9)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Coffee break: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[205] NR_FR1_lessthan_5MHz_BW_Ph2 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(12)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Thomas Chapman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[129] FS_Ambient_IoT_solutions_part1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[130] FS_Ambient_IoT_solutions_part2 (40)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Netw_Energy_NR_enh_Part1 (23)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[216] Netw_Energy_NR_enh_Part2 (14)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NGSO testing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[321] NTN_testing_NGSO_channel_model (8)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HAPS and NTN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[316] HAPS_operating bands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NR_NTN_Ph3_General_SAN_RF (3)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Chaired by Tina(Yuanyuan) Zhang (Samsung)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#1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Chaired by Iana Siomina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[302] NR_BS_RF_Part1_E_EIRP, Chaired by Fei Xue (ZTE)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[212] [213] NR_MIMO_Ph5, Chaired by Yanze Fu (Samsung)</a:t>
                      </a:r>
                      <a:endParaRPr kumimoji="0" lang="fr-FR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65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077315"/>
              </p:ext>
            </p:extLst>
          </p:nvPr>
        </p:nvGraphicFramePr>
        <p:xfrm>
          <a:off x="85460" y="1273320"/>
          <a:ext cx="11792216" cy="3962195"/>
        </p:xfrm>
        <a:graphic>
          <a:graphicData uri="http://schemas.openxmlformats.org/drawingml/2006/table">
            <a:tbl>
              <a:tblPr/>
              <a:tblGrid>
                <a:gridCol w="790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03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2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(44)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[115] NR_ENDC_RF_Ph4_part2 (38)</a:t>
                      </a:r>
                      <a:endParaRPr kumimoji="0" lang="zh-CN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[217] NR_LPWUS (27)</a:t>
                      </a:r>
                      <a:endParaRPr lang="nn-NO" altLang="zh-CN" sz="80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UE 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[310] NR_NTN_Ph3_UE_RF (14)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[311] NR_IoT_NTN_less_than_5MHz_UERF (19)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fr-FR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[218] [219] Rel-19 NR_Mob_Ph4, Chaired by Qiming Li (Apple)</a:t>
                      </a: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(38)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(31)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(7)  (UE RF only)</a:t>
                      </a:r>
                      <a:endParaRPr kumimoji="0" lang="nn-N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NR_NTN_Ku_Band_UE_SAN_RF (4)  (SAN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 SCM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[318] NR_SCM, chaired by Alexander Hamilton (Nokia) 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FS_NR_IMT (53)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 NR_RRM_Ph5_Part1 Cont.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[210] NR_RRM_Ph5_Part2 (15)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[312] NR_IoT_NTN_less_than_5MHz_BSRF 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[315] IoT_NTN_Ph3 (4)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[305] NR_ATG_enh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[308] NR_LPWUS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:00-16:00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FS_Ambient_IoT_solutions_part1/2 Chaired by Xiaoran Zhang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(37)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[204] NR_ENDC_RF_Ph4 (4)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[206] NonCol_intraB_ENDC_NR_CA_Ph2 (7)</a:t>
                      </a:r>
                    </a:p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[211] FS_NR_AIML_Mob (32)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</a:t>
                      </a:r>
                      <a:r>
                        <a:rPr kumimoji="0" lang="fr-FR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[129/130] FS_Ambient_IoT_solutions_part1/2 Chaired by Xiaoran Zhang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[116] NR_ENDC_RF_Ph4_part3 Chaired by Ron (AT&amp;T)</a:t>
                      </a: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18:30-20:00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Social Event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Time: 18:30-20:00, </a:t>
                      </a:r>
                      <a:r>
                        <a:rPr kumimoji="0" lang="en-US" altLang="en-GB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 October, 2024 (Tuesday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Venue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InterContinental Ballroom 1 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（洲际宴会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  <a:r>
                        <a:rPr kumimoji="0" lang="zh-CN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厅）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, 3F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Sponsored by: Xiaomi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lang="en-US" altLang="zh-CN" sz="800" b="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[202] Maintenance_R18 </a:t>
                      </a:r>
                      <a:r>
                        <a:rPr lang="en-US" altLang="zh-CN" sz="800" strike="noStrike" dirty="0">
                          <a:solidFill>
                            <a:srgbClr val="2FBD7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2FBD7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altLang="zh-CN" sz="800" b="1" i="0" u="none" strike="noStrike" kern="1200" baseline="0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 Ad-hoc: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[317] Demod_Maintenance, Chaired by Axel Mueller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[117] NR_ENDC_RF_Ph4_part2 Chaired by Tina(Yuanyuan) Zhang (Samsung)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82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Wednesday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40800"/>
              </p:ext>
            </p:extLst>
          </p:nvPr>
        </p:nvGraphicFramePr>
        <p:xfrm>
          <a:off x="85460" y="1273321"/>
          <a:ext cx="11792213" cy="4203038"/>
        </p:xfrm>
        <a:graphic>
          <a:graphicData uri="http://schemas.openxmlformats.org/drawingml/2006/table">
            <a:tbl>
              <a:tblPr/>
              <a:tblGrid>
                <a:gridCol w="800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7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slot#1)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[212] NR_MIMO_Ph5_Part1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(11)</a:t>
                      </a:r>
                      <a:endParaRPr lang="zh-CN" altLang="zh-CN" sz="800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[213] NR_MIMO_Ph5_Part2 (11)</a:t>
                      </a:r>
                      <a:endParaRPr lang="en-US" altLang="zh-CN" sz="800" b="0" strike="noStrike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Rel-19 BSRF E-EIRP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[302] NR_BS_RF_Part1_E_EIRP (20)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b="1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RRM Ad-hoc: </a:t>
                      </a:r>
                      <a:r>
                        <a:rPr lang="nn-NO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[202][203] Rel-18 NR_pos_enh2, 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Iana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zh-CN" sz="800" strike="noStrike" kern="120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Siomina</a:t>
                      </a:r>
                      <a:r>
                        <a:rPr lang="en-US" altLang="zh-CN" sz="800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(Ericsson)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[121] NonCol_intraB_ENDC_NR_CA (22)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 (29)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[208] NR_ATG_enh (7)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 (25)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MIMO_OTA_Ph3 (7)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RRM_Spec_Improvement, Chaired by Yang Tang (Apple)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[128] NR_MIMO_Ph5_UE (9)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[118] NR_SL_intraB_CA_ITS_part1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[119] NR_SL_intraB_CA_ITS_part2 (3)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[120] NR_FR1_5MHz_BW_Ph2 (12)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strike="noStrike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[223] IoT_NTN_Ph3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(5) </a:t>
                      </a:r>
                      <a:endParaRPr lang="en-US" altLang="zh-CN" sz="800" strike="noStrike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[207] NR_IoT_NTN_req_test_enh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(10)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[325] NR_FR2_OTA (4)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322] NR_FR1_TRP_TRS_enh_Maint (5)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Chaired by Iwo Angelow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Chaired by Per Lindell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[126] NR_ATG_enh (15)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non-spectrum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[124] NR_IoT_NTN_HPUE_part1 (30)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[125] NR_IoT_NTN_HPUE_part2 (9)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[221] NR_NTN_Ph3_Part1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[222] NR_NTN_Ph3_Part2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Rel-19 </a:t>
                      </a:r>
                      <a:r>
                        <a:rPr kumimoji="0" lang="en-US" altLang="zh-CN" sz="800" b="1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demod</a:t>
                      </a:r>
                      <a:endParaRPr kumimoji="0" lang="en-US" altLang="zh-CN" sz="8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[319] NR_demod_Ph5_Part1_General_BS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[320] NR_demod_Ph5_Part2_UE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Jingzhou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Wu (CTC) and Karsten Petersen (Nokia)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 – 17:30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sng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sng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  <a:endParaRPr lang="en-US" altLang="zh-CN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sng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</a:t>
                      </a:r>
                      <a:r>
                        <a:rPr kumimoji="0" lang="en-US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[209][210] NR_RRM_Ph5, </a:t>
                      </a:r>
                      <a:r>
                        <a:rPr lang="en-US" altLang="zh-CN" sz="8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Chaired by Jerry Cui (Apple)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OTA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TRP_TRS_Ph3,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Ruixin Wang (vivo)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17:30 – 19:00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en-US" altLang="zh-CN" sz="8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[114] NR_ENDC_RF_Ph4_part1 Chaired by Leo(Ye) Liu (Huawei)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[131] NR_LPWUS_UERF </a:t>
                      </a:r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lang="en-US" altLang="zh-CN" sz="800" b="0" i="0" u="none" strike="noStrike" kern="1200" dirty="0" err="1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Ruixin</a:t>
                      </a:r>
                      <a:r>
                        <a:rPr lang="en-US" altLang="zh-CN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Wang (vivo)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3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RAN4 group dinner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n-NO" altLang="zh-CN" sz="800" b="1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635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8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Thursday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421665"/>
              </p:ext>
            </p:extLst>
          </p:nvPr>
        </p:nvGraphicFramePr>
        <p:xfrm>
          <a:off x="85460" y="1273320"/>
          <a:ext cx="11820790" cy="3603686"/>
        </p:xfrm>
        <a:graphic>
          <a:graphicData uri="http://schemas.openxmlformats.org/drawingml/2006/table">
            <a:tbl>
              <a:tblPr/>
              <a:tblGrid>
                <a:gridCol w="80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058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0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8:30-10:30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spectrum (NTN)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[111] NR_IoT_NTN_Bands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basket WI</a:t>
                      </a: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[102] NR_Baskets_Part_1 (26)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[103] NR_Baskets_Part_2 (85)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[104] 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LTE_Baskets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(8)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[132] NR_reply_LS_UE_RF (14)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[202][203] Rel-18 NR_pos_enh2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(53)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[225] RRM_Spec_Improvement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(16)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Rel-18 Maintenance/TEI/LS reply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[326]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LS_BDaT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(2)</a:t>
                      </a:r>
                      <a:endParaRPr kumimoji="0" lang="pl-PL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BSRF CLTA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[303] NR_BS_RF_Part2_CLTA (5)</a:t>
                      </a: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[306] NR_duplex_evo_General (21)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sng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RRM Ad-hoc: Reserved</a:t>
                      </a: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[133] UERF_Spec_Improvement (37)</a:t>
                      </a: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[220] NR_XR_Ph3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(17)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Rel-19 SBFD BSRF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[307] NR_duplex_evo_BSRF (19)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 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[124/125] NR_IoT_NTN_HPUE_part1/2 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Haijie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Qiu</a:t>
                      </a: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-14:00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n-NO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Maintenance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[101] R18_UERF_maintenance_Part2 (17)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[214] NR_duplex_evo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(13)</a:t>
                      </a:r>
                      <a:endParaRPr kumimoji="0" lang="nn-NO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TBD</a:t>
                      </a:r>
                      <a:endParaRPr kumimoji="0" lang="pl-PL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BDaT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Ad-hoc: Ku band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NR_NTN_Ku_Band_General, </a:t>
                      </a: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Moray Rumney (Eutelsat)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16:00-18:00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Rel-19 topics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 (103, slot#2)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Start from around 17:00</a:t>
                      </a:r>
                      <a:endParaRPr lang="en-US" altLang="zh-CN" sz="8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</a:t>
                      </a:r>
                      <a:r>
                        <a:rPr lang="en-US" altLang="zh-CN" sz="8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Early </a:t>
                      </a: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nn-NO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[122] FS_NR_DL_Frag_Carrier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Henry Fu (</a:t>
                      </a:r>
                      <a:r>
                        <a:rPr kumimoji="0" lang="en-GB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Mediatek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18:00-19:30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Main Ad-hoc: </a:t>
                      </a:r>
                      <a:r>
                        <a:rPr kumimoji="0" lang="fr-FR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[127] NR_AIML_air</a:t>
                      </a:r>
                      <a:r>
                        <a:rPr kumimoji="0" lang="en-GB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Chaired by Vali (Qualcomm)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RRM Ad-hoc: </a:t>
                      </a:r>
                      <a:r>
                        <a:rPr kumimoji="0" lang="nn-NO" altLang="zh-CN" sz="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[215] [216]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Netw_Energy_NR_enh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, Chaired By </a:t>
                      </a:r>
                      <a:r>
                        <a:rPr kumimoji="0" lang="en-US" altLang="zh-CN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Zhixun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 Tang (Ericsson)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BDaT</a:t>
                      </a:r>
                      <a:r>
                        <a:rPr kumimoji="0" 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Ad-Hoc: TBD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74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Friday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243"/>
              </p:ext>
            </p:extLst>
          </p:nvPr>
        </p:nvGraphicFramePr>
        <p:xfrm>
          <a:off x="85456" y="1273321"/>
          <a:ext cx="11811270" cy="3797252"/>
        </p:xfrm>
        <a:graphic>
          <a:graphicData uri="http://schemas.openxmlformats.org/drawingml/2006/table">
            <a:tbl>
              <a:tblPr/>
              <a:tblGrid>
                <a:gridCol w="800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27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2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591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Time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Main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RRM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RAN4 </a:t>
                      </a:r>
                      <a:r>
                        <a:rPr kumimoji="0" lang="en-US" altLang="en-US" sz="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BDaT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Ad hoc room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8:00-10:30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(no NTN topic)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[309] NR_NTN_Ph3_UE_RF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[313] NR_NTN_Ku_Band_UE_SAN_RF ( )  (UE RF only)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[310] NR_IoT_NTN_less_than_5MHz_UERF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[314] IoT_NTN_Ph3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zh-CN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11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:00-12:30</a:t>
                      </a:r>
                      <a:endParaRPr kumimoji="0" lang="en-US" altLang="en-US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(start with NTN topics)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321] NR_FR1_TRP_TRS_enh_Maint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n-NO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[322] TRP_TRS_Ph3 ( 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[323] MIMO_OTA_Ph3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[324] NR_FR2_OTA ( )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(Other topics)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1" dirty="0">
                        <a:solidFill>
                          <a:srgbClr val="0000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6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-13:30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Lunch break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0000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53815"/>
                  </a:ext>
                </a:extLst>
              </a:tr>
              <a:tr h="57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</a:t>
                      </a:r>
                      <a:r>
                        <a:rPr kumimoji="0" lang="en-US" altLang="zh-CN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:30</a:t>
                      </a: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-15:00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(final round)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fr-FR" altLang="ja-JP" sz="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3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15:00- before 17:00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 New or revised Rel-19 WID/SID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13 Any other business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14 Close of the meeting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AE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CN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72004" marR="72004" marT="36002" marB="3600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767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0B7C3F-3D32-4F2D-8FDD-60718C51D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09196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矩形 100"/>
          <p:cNvSpPr/>
          <p:nvPr/>
        </p:nvSpPr>
        <p:spPr bwMode="auto">
          <a:xfrm>
            <a:off x="3920791" y="3809510"/>
            <a:ext cx="1619951" cy="74924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1637199" y="5186472"/>
            <a:ext cx="3903543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9116120" y="4566794"/>
            <a:ext cx="3075880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199384" y="4566795"/>
            <a:ext cx="4520607" cy="580171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Aspects</a:t>
            </a:r>
            <a:r>
              <a:rPr 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178731"/>
            <a:ext cx="11699193" cy="50951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/>
              <a:t>The face-to-face meeting will take place during </a:t>
            </a:r>
            <a:r>
              <a:rPr lang="en-US" sz="1400" dirty="0">
                <a:solidFill>
                  <a:srgbClr val="FF0000"/>
                </a:solidFill>
              </a:rPr>
              <a:t>October 14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 ~ 18</a:t>
            </a:r>
            <a:r>
              <a:rPr lang="en-US" sz="1400" baseline="30000" dirty="0">
                <a:solidFill>
                  <a:srgbClr val="FF0000"/>
                </a:solidFill>
              </a:rPr>
              <a:t>th</a:t>
            </a:r>
            <a:r>
              <a:rPr lang="en-US" sz="1400" dirty="0">
                <a:solidFill>
                  <a:srgbClr val="FF0000"/>
                </a:solidFill>
              </a:rPr>
              <a:t>, 2024</a:t>
            </a:r>
            <a:r>
              <a:rPr lang="en-US" sz="1400" dirty="0"/>
              <a:t>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Three sessions in three separate rooms: Main, RRM, </a:t>
            </a:r>
            <a:r>
              <a:rPr lang="en-US" sz="1200" dirty="0" err="1"/>
              <a:t>BDaT</a:t>
            </a:r>
            <a:r>
              <a:rPr lang="en-US" sz="1200" dirty="0"/>
              <a:t>(</a:t>
            </a:r>
            <a:r>
              <a:rPr lang="en-US" altLang="zh-CN" sz="1200" dirty="0" err="1"/>
              <a:t>BSRF_Demod_test</a:t>
            </a:r>
            <a:r>
              <a:rPr lang="en-US" sz="1200" dirty="0"/>
              <a:t>). </a:t>
            </a:r>
            <a:r>
              <a:rPr lang="en-US" sz="1200" b="1" dirty="0"/>
              <a:t>1</a:t>
            </a:r>
            <a:r>
              <a:rPr lang="en-US" altLang="zh-CN" sz="1200" b="1" dirty="0"/>
              <a:t>-Way</a:t>
            </a:r>
            <a:r>
              <a:rPr lang="en-US" sz="1200" b="1" dirty="0"/>
              <a:t> </a:t>
            </a:r>
            <a:r>
              <a:rPr lang="en-US" sz="1200" b="1" dirty="0" err="1"/>
              <a:t>GoToWebinar</a:t>
            </a:r>
            <a:r>
              <a:rPr lang="en-US" sz="1200" b="1" dirty="0"/>
              <a:t> (GTW) </a:t>
            </a:r>
            <a:r>
              <a:rPr lang="en-US" sz="1200" dirty="0"/>
              <a:t>conference calls will be set each session and 1-way MS teams will be set for ad hoc. </a:t>
            </a:r>
            <a:r>
              <a:rPr lang="en-US" altLang="zh-CN" sz="1200" dirty="0"/>
              <a:t>A number of ad hoc sessions will be arranged (refer to meeting schedule).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Moderator will be designated to provide the summary for a topic before the meeting. In online discussions, session chairs will handle topics based on the moderator summary. Moderator does not need update the summary by collecting comments during the meeting.</a:t>
            </a:r>
          </a:p>
          <a:p>
            <a:pPr marL="342882" lvl="1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1400" dirty="0">
                <a:cs typeface="+mn-cs"/>
              </a:rPr>
              <a:t>Deadline for </a:t>
            </a:r>
            <a:r>
              <a:rPr lang="en-US" sz="1400" dirty="0" err="1">
                <a:cs typeface="+mn-cs"/>
              </a:rPr>
              <a:t>Tdoc</a:t>
            </a:r>
            <a:r>
              <a:rPr lang="en-US" sz="1400" dirty="0">
                <a:cs typeface="+mn-cs"/>
              </a:rPr>
              <a:t> request &amp; submission deadline: 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October 7</a:t>
            </a:r>
            <a:r>
              <a:rPr lang="en-US" sz="1400" baseline="30000" dirty="0">
                <a:solidFill>
                  <a:srgbClr val="FF0000"/>
                </a:solidFill>
                <a:cs typeface="+mn-cs"/>
              </a:rPr>
              <a:t>th</a:t>
            </a:r>
            <a:r>
              <a:rPr lang="en-US" sz="1400" dirty="0">
                <a:solidFill>
                  <a:srgbClr val="FF0000"/>
                </a:solidFill>
                <a:cs typeface="+mn-cs"/>
              </a:rPr>
              <a:t> (Monday) 2024, 17:00 UTC</a:t>
            </a:r>
            <a:r>
              <a:rPr lang="en-US" sz="1400" dirty="0">
                <a:cs typeface="+mn-cs"/>
              </a:rPr>
              <a:t>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Other deadlines can be found in the following slides.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zh-CN" sz="1400" dirty="0"/>
              <a:t>Please find one picture for meeting flow below and details in the corresponding slides.</a:t>
            </a:r>
          </a:p>
        </p:txBody>
      </p:sp>
      <p:sp>
        <p:nvSpPr>
          <p:cNvPr id="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37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</a:p>
        </p:txBody>
      </p:sp>
      <p:sp>
        <p:nvSpPr>
          <p:cNvPr id="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401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97466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71999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46531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21063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1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95596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</a:p>
        </p:txBody>
      </p:sp>
      <p:sp>
        <p:nvSpPr>
          <p:cNvPr id="1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70128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1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446611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Sat/Sun</a:t>
            </a:r>
          </a:p>
        </p:txBody>
      </p:sp>
      <p:sp>
        <p:nvSpPr>
          <p:cNvPr id="1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19193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937259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68258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21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48047" y="3224131"/>
            <a:ext cx="3701296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Pre-meeting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7~11) </a:t>
            </a:r>
          </a:p>
        </p:txBody>
      </p:sp>
      <p:sp>
        <p:nvSpPr>
          <p:cNvPr id="22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719991" y="3224131"/>
            <a:ext cx="2773122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1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st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October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14~17)</a:t>
            </a:r>
          </a:p>
        </p:txBody>
      </p:sp>
      <p:sp>
        <p:nvSpPr>
          <p:cNvPr id="23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9191936" y="3224131"/>
            <a:ext cx="2962208" cy="360000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 (October 21~24)</a:t>
            </a:r>
          </a:p>
        </p:txBody>
      </p:sp>
      <p:sp>
        <p:nvSpPr>
          <p:cNvPr id="2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8446638" y="3224131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4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48047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Mon</a:t>
            </a:r>
          </a:p>
        </p:txBody>
      </p:sp>
      <p:sp>
        <p:nvSpPr>
          <p:cNvPr id="4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738695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Wed</a:t>
            </a:r>
          </a:p>
        </p:txBody>
      </p:sp>
      <p:sp>
        <p:nvSpPr>
          <p:cNvPr id="4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229343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Fri</a:t>
            </a:r>
          </a:p>
        </p:txBody>
      </p:sp>
      <p:sp>
        <p:nvSpPr>
          <p:cNvPr id="4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427910" y="3627259"/>
            <a:ext cx="720000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4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3971478" y="3222625"/>
            <a:ext cx="720000" cy="36000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</a:t>
            </a:r>
          </a:p>
        </p:txBody>
      </p:sp>
      <p:sp>
        <p:nvSpPr>
          <p:cNvPr id="5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9868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 assignment before Mon</a:t>
            </a:r>
          </a:p>
        </p:txBody>
      </p:sp>
      <p:sp>
        <p:nvSpPr>
          <p:cNvPr id="5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770085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number request &amp; submission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</a:t>
            </a:r>
          </a:p>
        </p:txBody>
      </p:sp>
      <p:sp>
        <p:nvSpPr>
          <p:cNvPr id="5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8047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Registration</a:t>
            </a:r>
          </a:p>
        </p:txBody>
      </p:sp>
      <p:sp>
        <p:nvSpPr>
          <p:cNvPr id="5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475546" y="4596843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summary for topics</a:t>
            </a:r>
          </a:p>
        </p:txBody>
      </p:sp>
      <p:sp>
        <p:nvSpPr>
          <p:cNvPr id="5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7851" y="4596843"/>
            <a:ext cx="720000" cy="548674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Formal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summary submission by Saturday</a:t>
            </a:r>
          </a:p>
        </p:txBody>
      </p:sp>
      <p:sp>
        <p:nvSpPr>
          <p:cNvPr id="5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3108" y="4596843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Summary review &amp; comments</a:t>
            </a:r>
          </a:p>
        </p:txBody>
      </p:sp>
      <p:sp>
        <p:nvSpPr>
          <p:cNvPr id="6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738695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Initial list for block approval for basket</a:t>
            </a:r>
          </a:p>
        </p:txBody>
      </p:sp>
      <p:sp>
        <p:nvSpPr>
          <p:cNvPr id="6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229343" y="5207327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Deadline for flag for block  approval</a:t>
            </a:r>
          </a:p>
        </p:txBody>
      </p:sp>
      <p:sp>
        <p:nvSpPr>
          <p:cNvPr id="6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1" y="5207327"/>
            <a:ext cx="720000" cy="474429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updated list for block approval</a:t>
            </a:r>
          </a:p>
        </p:txBody>
      </p:sp>
      <p:sp>
        <p:nvSpPr>
          <p:cNvPr id="6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6429" y="5775537"/>
            <a:ext cx="1788420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Update of meeting notes per 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allocation </a:t>
            </a:r>
          </a:p>
        </p:txBody>
      </p:sp>
      <p:sp>
        <p:nvSpPr>
          <p:cNvPr id="6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94346" y="3916489"/>
            <a:ext cx="1770503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55000">
                <a:srgbClr val="1E9657"/>
              </a:gs>
              <a:gs pos="0">
                <a:srgbClr val="1E9657"/>
              </a:gs>
              <a:gs pos="65000">
                <a:srgbClr val="92D050"/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WF/CR template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Draft TS/TR</a:t>
            </a:r>
          </a:p>
        </p:txBody>
      </p:sp>
      <p:sp>
        <p:nvSpPr>
          <p:cNvPr id="6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01287" y="5766220"/>
            <a:ext cx="720000" cy="27488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Check-in</a:t>
            </a:r>
          </a:p>
        </p:txBody>
      </p:sp>
      <p:sp>
        <p:nvSpPr>
          <p:cNvPr id="6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671859" y="4496496"/>
            <a:ext cx="1821254" cy="1202098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70000">
                <a:srgbClr val="1E9657"/>
              </a:gs>
              <a:gs pos="0">
                <a:srgbClr val="1E9657"/>
              </a:gs>
              <a:gs pos="87000">
                <a:srgbClr val="92D05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Online discussions &amp;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GTW conference call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CR for maintenance 2:30pm on Thursday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TOHRU (US/China meeting)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request (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new&amp;revision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)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Upload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(10.10.10.10) </a:t>
            </a: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&amp;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How to access contributions</a:t>
            </a:r>
          </a:p>
        </p:txBody>
      </p:sp>
      <p:sp>
        <p:nvSpPr>
          <p:cNvPr id="6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79184" y="5770085"/>
            <a:ext cx="720000" cy="565437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schedule &amp; Ad hoc chair assignment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507681" y="3224131"/>
            <a:ext cx="913606" cy="360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</a:t>
            </a:r>
            <a:r>
              <a:rPr kumimoji="0" lang="en-GB" sz="800" b="0" i="0" u="none" strike="noStrike" kern="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nd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round (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Oct 17</a:t>
            </a: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, 18)</a:t>
            </a:r>
          </a:p>
        </p:txBody>
      </p:sp>
      <p:sp>
        <p:nvSpPr>
          <p:cNvPr id="6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177146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List of email threads for post-meeting </a:t>
            </a:r>
          </a:p>
        </p:txBody>
      </p:sp>
      <p:sp>
        <p:nvSpPr>
          <p:cNvPr id="7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938797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Submission of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of post-meeting</a:t>
            </a:r>
          </a:p>
        </p:txBody>
      </p:sp>
      <p:sp>
        <p:nvSpPr>
          <p:cNvPr id="7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673040" y="4600978"/>
            <a:ext cx="720000" cy="4752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Comments</a:t>
            </a:r>
          </a:p>
        </p:txBody>
      </p:sp>
      <p:sp>
        <p:nvSpPr>
          <p:cNvPr id="7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4600978"/>
            <a:ext cx="720000" cy="474429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Approve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tdocs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post-meeting</a:t>
            </a:r>
          </a:p>
        </p:txBody>
      </p:sp>
      <p:sp>
        <p:nvSpPr>
          <p:cNvPr id="7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359490" y="3916489"/>
            <a:ext cx="1410208" cy="474429"/>
          </a:xfrm>
          <a:prstGeom prst="roundRect">
            <a:avLst>
              <a:gd name="adj" fmla="val 11677"/>
            </a:avLst>
          </a:prstGeom>
          <a:gradFill flip="none" rotWithShape="1">
            <a:gsLst>
              <a:gs pos="37000">
                <a:srgbClr val="C00000"/>
              </a:gs>
              <a:gs pos="0">
                <a:srgbClr val="C00000"/>
              </a:gs>
              <a:gs pos="77000">
                <a:schemeClr val="accent2">
                  <a:lumMod val="60000"/>
                  <a:lumOff val="40000"/>
                </a:schemeClr>
              </a:gs>
              <a:gs pos="98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Pre-RAN Action </a:t>
            </a:r>
          </a:p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MCC 3GU parsing tool</a:t>
            </a:r>
          </a:p>
        </p:txBody>
      </p:sp>
      <p:sp>
        <p:nvSpPr>
          <p:cNvPr id="7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603581" y="2895419"/>
            <a:ext cx="720000" cy="252000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chairs</a:t>
            </a:r>
          </a:p>
        </p:txBody>
      </p:sp>
      <p:sp>
        <p:nvSpPr>
          <p:cNvPr id="7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517057" y="2895419"/>
            <a:ext cx="720000" cy="252000"/>
          </a:xfrm>
          <a:prstGeom prst="roundRect">
            <a:avLst>
              <a:gd name="adj" fmla="val 11677"/>
            </a:avLst>
          </a:prstGeom>
          <a:solidFill>
            <a:srgbClr val="FF33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moderator</a:t>
            </a:r>
          </a:p>
        </p:txBody>
      </p:sp>
      <p:sp>
        <p:nvSpPr>
          <p:cNvPr id="7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427910" y="2895419"/>
            <a:ext cx="720000" cy="252000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For delegates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1811603" y="4337804"/>
            <a:ext cx="191110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Topic Moderator &amp; summary: slide #5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863818" y="5766643"/>
            <a:ext cx="178766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Basket WIs Block approval: slide #6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9906920" y="5132427"/>
            <a:ext cx="16337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Post-meeting process: slide #14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938601" y="5812565"/>
            <a:ext cx="6447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#3/4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7423905" y="468865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#7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7423905" y="506970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#12</a:t>
            </a:r>
          </a:p>
        </p:txBody>
      </p:sp>
      <p:sp>
        <p:nvSpPr>
          <p:cNvPr id="90" name="文本框 89"/>
          <p:cNvSpPr txBox="1"/>
          <p:nvPr/>
        </p:nvSpPr>
        <p:spPr>
          <a:xfrm>
            <a:off x="7423905" y="5248201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1" name="文本框 90"/>
          <p:cNvSpPr txBox="1"/>
          <p:nvPr/>
        </p:nvSpPr>
        <p:spPr>
          <a:xfrm>
            <a:off x="7434785" y="3973708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#9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434785" y="4159016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#10/11</a:t>
            </a:r>
          </a:p>
        </p:txBody>
      </p:sp>
      <p:sp>
        <p:nvSpPr>
          <p:cNvPr id="93" name="文本框 92"/>
          <p:cNvSpPr txBox="1"/>
          <p:nvPr/>
        </p:nvSpPr>
        <p:spPr>
          <a:xfrm>
            <a:off x="9713619" y="396363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#15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38601" y="5334882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8393572" y="5788170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#13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7375239" y="6052103"/>
            <a:ext cx="54694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#8</a:t>
            </a:r>
          </a:p>
        </p:txBody>
      </p:sp>
      <p:sp>
        <p:nvSpPr>
          <p:cNvPr id="97" name="文本框 96"/>
          <p:cNvSpPr txBox="1"/>
          <p:nvPr/>
        </p:nvSpPr>
        <p:spPr>
          <a:xfrm>
            <a:off x="7423905" y="5463996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#17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4733239" y="5853446"/>
            <a:ext cx="886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Provided before meeting</a:t>
            </a: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4875915" y="6281847"/>
            <a:ext cx="3722103" cy="141787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Quiet Period (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0:00 am ~ 7:00 am meeting venue Local time 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955963" y="6441542"/>
            <a:ext cx="20217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No email are expected in RAN4 reflector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8601" y="5955429"/>
            <a:ext cx="7569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#18/21</a:t>
            </a:r>
          </a:p>
        </p:txBody>
      </p:sp>
      <p:sp>
        <p:nvSpPr>
          <p:cNvPr id="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955964" y="3870983"/>
            <a:ext cx="720000" cy="645951"/>
          </a:xfrm>
          <a:prstGeom prst="roundRect">
            <a:avLst>
              <a:gd name="adj" fmla="val 1167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Moderators trigger </a:t>
            </a:r>
            <a:r>
              <a:rPr kumimoji="0" lang="en-US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 for   maintenance  before Sunday</a:t>
            </a: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719990" y="3870984"/>
            <a:ext cx="949985" cy="645951"/>
          </a:xfrm>
          <a:prstGeom prst="roundRect">
            <a:avLst>
              <a:gd name="adj" fmla="val 12509"/>
            </a:avLst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Flag for maintenance @</a:t>
            </a:r>
            <a:r>
              <a:rPr kumimoji="0" lang="en-US" altLang="zh-CN" sz="7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charset="0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2342197" y="3968472"/>
            <a:ext cx="14702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NWM flag process Slide #16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9712193" y="4098943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#18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2695776" y="6120014"/>
            <a:ext cx="837089" cy="200055"/>
          </a:xfrm>
          <a:prstGeom prst="rect">
            <a:avLst/>
          </a:prstGeom>
          <a:solidFill>
            <a:srgbClr val="1E9657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Meeting room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2027755" y="6104625"/>
            <a:ext cx="6030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Slide </a:t>
            </a:r>
            <a:r>
              <a:rPr kumimoji="0" lang="en-US" altLang="zh-CN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#</a:t>
            </a: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0601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Meeting rooms</a:t>
            </a:r>
            <a:r>
              <a:rPr 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ru-RU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1BE6906-4FA3-42DA-8E86-BA4DD12F4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51" y="1255737"/>
            <a:ext cx="9263641" cy="2016599"/>
          </a:xfrm>
        </p:spPr>
        <p:txBody>
          <a:bodyPr/>
          <a:lstStyle/>
          <a:p>
            <a:pPr marL="342882" lvl="2" indent="-342882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altLang="zh-CN" sz="1400" dirty="0">
                <a:cs typeface="+mn-cs"/>
              </a:rPr>
              <a:t>RAN4 meeting rooms: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Main session: </a:t>
            </a:r>
            <a:r>
              <a:rPr lang="en-US" altLang="zh-CN" sz="1200" b="0" i="0" kern="0" dirty="0">
                <a:effectLst/>
              </a:rPr>
              <a:t>InterContinental Ballroom 2+3（Level 3）/320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/>
              <a:t>RRM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2(Level 2)/100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zh-CN" sz="1200" dirty="0" err="1"/>
              <a:t>BDaT</a:t>
            </a:r>
            <a:r>
              <a:rPr lang="en-US" altLang="zh-CN" sz="1200" dirty="0"/>
              <a:t>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3(Level 2)/100</a:t>
            </a:r>
            <a:endParaRPr lang="it-IT" altLang="zh-CN" sz="12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it-IT" altLang="zh-CN" sz="1200" dirty="0"/>
              <a:t>Ad hoc session: </a:t>
            </a:r>
            <a:r>
              <a:rPr lang="en-US" altLang="zh-CN" sz="1200" b="0" i="0" kern="0" dirty="0" err="1">
                <a:effectLst/>
              </a:rPr>
              <a:t>BaiLi</a:t>
            </a:r>
            <a:r>
              <a:rPr lang="en-US" altLang="zh-CN" sz="1200" b="0" i="0" kern="0" dirty="0">
                <a:effectLst/>
              </a:rPr>
              <a:t> Room 1(Level 2)/50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B9DB532-7676-45D6-B10C-D50F6557F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24" y="2553885"/>
            <a:ext cx="5275776" cy="389874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27866C0-E709-4DF0-8161-EF975CA506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022" y="2553885"/>
            <a:ext cx="3030467" cy="3898747"/>
          </a:xfrm>
          <a:prstGeom prst="rect">
            <a:avLst/>
          </a:prstGeom>
        </p:spPr>
      </p:pic>
      <p:sp>
        <p:nvSpPr>
          <p:cNvPr id="2" name="椭圆 1">
            <a:extLst>
              <a:ext uri="{FF2B5EF4-FFF2-40B4-BE49-F238E27FC236}">
                <a16:creationId xmlns:a16="http://schemas.microsoft.com/office/drawing/2014/main" id="{FB5E4CDD-838A-4353-BE83-B33EAEDB8D5E}"/>
              </a:ext>
            </a:extLst>
          </p:cNvPr>
          <p:cNvSpPr/>
          <p:nvPr/>
        </p:nvSpPr>
        <p:spPr bwMode="auto">
          <a:xfrm>
            <a:off x="2057400" y="3499338"/>
            <a:ext cx="1907930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FA9172B-9FD5-44FB-BFCA-3DA0567B85A3}"/>
              </a:ext>
            </a:extLst>
          </p:cNvPr>
          <p:cNvSpPr txBox="1"/>
          <p:nvPr/>
        </p:nvSpPr>
        <p:spPr>
          <a:xfrm>
            <a:off x="2189878" y="5029200"/>
            <a:ext cx="1521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Main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EE92163-8D27-4A16-A932-F128495B508F}"/>
              </a:ext>
            </a:extLst>
          </p:cNvPr>
          <p:cNvSpPr/>
          <p:nvPr/>
        </p:nvSpPr>
        <p:spPr bwMode="auto">
          <a:xfrm>
            <a:off x="7525196" y="3757075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EBDAC38-18DC-4F9A-A2DA-CA059B3BEA98}"/>
              </a:ext>
            </a:extLst>
          </p:cNvPr>
          <p:cNvSpPr txBox="1"/>
          <p:nvPr/>
        </p:nvSpPr>
        <p:spPr>
          <a:xfrm>
            <a:off x="8918132" y="3958939"/>
            <a:ext cx="14943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RRM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3445B97F-20F1-45AF-8EED-FA6BC432D538}"/>
              </a:ext>
            </a:extLst>
          </p:cNvPr>
          <p:cNvSpPr/>
          <p:nvPr/>
        </p:nvSpPr>
        <p:spPr bwMode="auto">
          <a:xfrm>
            <a:off x="7525197" y="2960012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2F1DBAB-5E5E-4FEC-85D5-733786956456}"/>
              </a:ext>
            </a:extLst>
          </p:cNvPr>
          <p:cNvSpPr txBox="1"/>
          <p:nvPr/>
        </p:nvSpPr>
        <p:spPr>
          <a:xfrm>
            <a:off x="8918132" y="3129435"/>
            <a:ext cx="1547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err="1">
                <a:solidFill>
                  <a:srgbClr val="C00000"/>
                </a:solidFill>
                <a:latin typeface="+mj-ea"/>
                <a:ea typeface="+mj-ea"/>
              </a:rPr>
              <a:t>BDaT</a:t>
            </a:r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91F5029E-1D5B-43C0-9034-F5C324D19E92}"/>
              </a:ext>
            </a:extLst>
          </p:cNvPr>
          <p:cNvSpPr/>
          <p:nvPr/>
        </p:nvSpPr>
        <p:spPr bwMode="auto">
          <a:xfrm>
            <a:off x="7525196" y="4528129"/>
            <a:ext cx="1293487" cy="739836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4C4CE21-F7E4-4D5C-A6E4-EFBB264677EF}"/>
              </a:ext>
            </a:extLst>
          </p:cNvPr>
          <p:cNvSpPr txBox="1"/>
          <p:nvPr/>
        </p:nvSpPr>
        <p:spPr>
          <a:xfrm>
            <a:off x="8923458" y="4728770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Ad hoc session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6D67A504-9BD8-41FF-971D-C5374B359CDB}"/>
              </a:ext>
            </a:extLst>
          </p:cNvPr>
          <p:cNvSpPr/>
          <p:nvPr/>
        </p:nvSpPr>
        <p:spPr bwMode="auto">
          <a:xfrm>
            <a:off x="4003232" y="3490545"/>
            <a:ext cx="1199274" cy="1529862"/>
          </a:xfrm>
          <a:prstGeom prst="ellipse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39BF062D-0FFC-44CB-990A-9C79C784C2E4}"/>
              </a:ext>
            </a:extLst>
          </p:cNvPr>
          <p:cNvSpPr txBox="1"/>
          <p:nvPr/>
        </p:nvSpPr>
        <p:spPr>
          <a:xfrm>
            <a:off x="3940586" y="5029200"/>
            <a:ext cx="1421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Social Event</a:t>
            </a:r>
          </a:p>
          <a:p>
            <a:pPr algn="ctr"/>
            <a:r>
              <a:rPr lang="en-US" altLang="zh-CN" sz="1600" b="1" dirty="0">
                <a:solidFill>
                  <a:srgbClr val="C00000"/>
                </a:solidFill>
                <a:latin typeface="+mj-ea"/>
                <a:ea typeface="+mj-ea"/>
              </a:rPr>
              <a:t>Tuesday</a:t>
            </a:r>
            <a:endParaRPr lang="zh-CN" altLang="en-US" sz="16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23535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schemas.openxmlformats.org/package/2006/metadata/core-properties"/>
    <ds:schemaRef ds:uri="a915fe38-2618-47b6-8303-829fb71466d5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23d77754-4ccc-4c57-9291-cab09e81894a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396140</TotalTime>
  <Words>2843</Words>
  <Application>Microsoft Office PowerPoint</Application>
  <PresentationFormat>宽屏</PresentationFormat>
  <Paragraphs>381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微软雅黑</vt:lpstr>
      <vt:lpstr>Arial</vt:lpstr>
      <vt:lpstr>Arial Black</vt:lpstr>
      <vt:lpstr>Calibri</vt:lpstr>
      <vt:lpstr>Times New Roman</vt:lpstr>
      <vt:lpstr>3gpp</vt:lpstr>
      <vt:lpstr>RAN4#112bis meeting schedule</vt:lpstr>
      <vt:lpstr>Monday</vt:lpstr>
      <vt:lpstr>Tuesday</vt:lpstr>
      <vt:lpstr>Wednesday</vt:lpstr>
      <vt:lpstr>Thursday</vt:lpstr>
      <vt:lpstr>Friday</vt:lpstr>
      <vt:lpstr>Appendix</vt:lpstr>
      <vt:lpstr>General Aspects </vt:lpstr>
      <vt:lpstr>Meeting rooms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Daixizeng</cp:lastModifiedBy>
  <cp:revision>3438</cp:revision>
  <cp:lastPrinted>2016-09-15T08:31:35Z</cp:lastPrinted>
  <dcterms:created xsi:type="dcterms:W3CDTF">2009-11-27T05:15:11Z</dcterms:created>
  <dcterms:modified xsi:type="dcterms:W3CDTF">2024-10-13T06:32:49Z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TitusGUID">
    <vt:lpwstr>6f9c0495-a83c-462b-8664-67016d5bf2d5</vt:lpwstr>
  </property>
  <property fmtid="{D5CDD505-2E9C-101B-9397-08002B2CF9AE}" pid="4" name="CTP_TimeStamp">
    <vt:lpwstr>2020-06-04 10:01:06Z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  <property fmtid="{D5CDD505-2E9C-101B-9397-08002B2CF9AE}" pid="10" name="_2015_ms_pID_725343">
    <vt:lpwstr>(3)WmCX6XJXnVGYXJet/b3Cj8Rn7P85nC/Cu/Iv04k3M5rgJfICxdLbw0IbFfZbsZTDgXvh19dg
LZAQ8DvGq0yxnJm6oaoPZcJxJj7cT96WpFjVFCYDEfWZBGGLg0Hk7yiICIawbHPmphpNxd4d
NXIhFfCL8uuLn5Mf1lOCr0UG6iGdNowsUKmiqgEY/9lVNg1dohnQ3NyAwOOwT9vQOjw2IxrA
NP4gXAZDSgGLq/h2PN</vt:lpwstr>
  </property>
  <property fmtid="{D5CDD505-2E9C-101B-9397-08002B2CF9AE}" pid="11" name="_2015_ms_pID_7253431">
    <vt:lpwstr>H8aKn1tKtJkz0uZ5pdba1vdFQx2H6oSmdQ9HF3vykmrih/07Pra3Dd
s5GYVd+6uIn1eoaajDgTee4bvz2dkce8aPxsZ63AMleypWNeC/VutvSdbhBxdLZZEMLSbfS+
3/pmGq2g6cfO1GOY4K1ER1nIPxQMcMRLaUIWc5fV0A2zfPey8DiH86nOW+3fe6sA3YApjGWJ
d3VT8M6oyU5MWIdQwfBweVp7iLgPjr7vKCEQ</vt:lpwstr>
  </property>
  <property fmtid="{D5CDD505-2E9C-101B-9397-08002B2CF9AE}" pid="12" name="_2015_ms_pID_7253432">
    <vt:lpwstr>vv4OgNkLvT4KwGFYJJzDz94=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1728297323</vt:lpwstr>
  </property>
</Properties>
</file>