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5"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5393" autoAdjust="0"/>
  </p:normalViewPr>
  <p:slideViewPr>
    <p:cSldViewPr snapToGrid="0">
      <p:cViewPr varScale="1">
        <p:scale>
          <a:sx n="108" d="100"/>
          <a:sy n="108" d="100"/>
        </p:scale>
        <p:origin x="1116"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22</a:t>
            </a:fld>
            <a:endParaRPr lang="en-GB" altLang="en-US" dirty="0"/>
          </a:p>
        </p:txBody>
      </p:sp>
    </p:spTree>
    <p:extLst>
      <p:ext uri="{BB962C8B-B14F-4D97-AF65-F5344CB8AC3E}">
        <p14:creationId xmlns:p14="http://schemas.microsoft.com/office/powerpoint/2010/main" val="2147560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3gpp.org/ftp/tsg_ran/TSG_RAN/TSGR_103/Templates/Spec_Submit.zip" TargetMode="External"/><Relationship Id="rId4" Type="http://schemas.openxmlformats.org/officeDocument/2006/relationships/hyperlink" Target="https://www.3gpp.org/ftp/tsg_ran/TSG_RAN/TSGR_104/Templates/3GPP_TS-TR_Template.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0/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2/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2/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RAN4#112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#112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Maastricht, Netherlands,</a:t>
            </a:r>
            <a:r>
              <a:rPr lang="zh-CN" altLang="en-US" sz="1400" b="1" dirty="0">
                <a:latin typeface="微软雅黑" panose="020B0503020204020204" pitchFamily="34" charset="-122"/>
                <a:ea typeface="微软雅黑" panose="020B0503020204020204" pitchFamily="34" charset="-122"/>
              </a:rPr>
              <a:t> </a:t>
            </a:r>
            <a:r>
              <a:rPr lang="en-US" sz="1400" b="1" dirty="0">
                <a:latin typeface="微软雅黑" panose="020B0503020204020204" pitchFamily="34" charset="-122"/>
                <a:ea typeface="微软雅黑" panose="020B0503020204020204" pitchFamily="34" charset="-122"/>
              </a:rPr>
              <a:t>19</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23</a:t>
            </a:r>
            <a:r>
              <a:rPr lang="en-US" sz="1400" b="1" baseline="30000" dirty="0">
                <a:latin typeface="微软雅黑" panose="020B0503020204020204" pitchFamily="34" charset="-122"/>
                <a:ea typeface="微软雅黑" panose="020B0503020204020204" pitchFamily="34" charset="-122"/>
              </a:rPr>
              <a:t>rd</a:t>
            </a:r>
            <a:r>
              <a:rPr lang="en-US" sz="1400" b="1" dirty="0">
                <a:latin typeface="微软雅黑" panose="020B0503020204020204" pitchFamily="34" charset="-122"/>
                <a:ea typeface="微软雅黑" panose="020B0503020204020204" pitchFamily="34" charset="-122"/>
              </a:rPr>
              <a:t> August, 2024</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R4-2411002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https://www.3gpp.org/ftp/tsg_ran/TSG_RAN/TSGR_104/Templates/3GPP_TS-TR_Template.zip</a:t>
            </a:r>
            <a:r>
              <a:rPr lang="en-US" altLang="zh-CN" sz="1200" dirty="0"/>
              <a:t> and </a:t>
            </a:r>
            <a:r>
              <a:rPr lang="en-US" altLang="zh-CN" sz="1200" dirty="0">
                <a:hlinkClick r:id="rId5"/>
              </a:rPr>
              <a:t>https://www.3gpp.org/ftp/tsg_ran/TSG_RAN/TSGR_103/Templates/Spec_Submit.zip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(TOHRU not available in RAN4#112)</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August 12</a:t>
            </a:r>
            <a:r>
              <a:rPr lang="en-US" altLang="zh-CN" sz="1400" baseline="30000" dirty="0">
                <a:solidFill>
                  <a:srgbClr val="FF0000"/>
                </a:solidFill>
              </a:rPr>
              <a:t>th</a:t>
            </a:r>
            <a:r>
              <a:rPr lang="en-US" altLang="zh-CN" sz="1400" dirty="0">
                <a:solidFill>
                  <a:srgbClr val="FF0000"/>
                </a:solidFill>
              </a:rPr>
              <a:t>, 2024 (Monday), 09:00 (GMT+02:00) Brussels</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CRs for Rel-18/19 on-going </a:t>
            </a:r>
            <a:r>
              <a:rPr lang="en-US" sz="1200" dirty="0" err="1"/>
              <a:t>WIs.</a:t>
            </a:r>
            <a:endParaRPr lang="en-US" sz="1200" dirty="0"/>
          </a:p>
          <a:p>
            <a:pPr lvl="1">
              <a:spcBef>
                <a:spcPts val="0"/>
              </a:spcBef>
              <a:spcAft>
                <a:spcPts val="600"/>
              </a:spcAft>
            </a:pPr>
            <a:r>
              <a:rPr lang="en-US" sz="1200" dirty="0"/>
              <a:t>Big CRs/Revised WIDs/TRs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August 26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sz="1200" dirty="0">
                <a:solidFill>
                  <a:srgbClr val="FF0000"/>
                </a:solidFill>
              </a:rPr>
              <a:t>August 27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August 29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August 29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August 23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Please  WI/SI rapporteurs share draft SR(status report)  and revised WID (RAN4 led WIs</a:t>
            </a:r>
            <a:r>
              <a:rPr lang="zh-CN" altLang="en-US" sz="1400" dirty="0"/>
              <a:t>）</a:t>
            </a:r>
            <a:r>
              <a:rPr lang="en-US" altLang="zh-CN" sz="1400" dirty="0"/>
              <a:t>if any in RAN4 reflector no later than </a:t>
            </a:r>
            <a:r>
              <a:rPr lang="en-US" altLang="zh-CN" sz="1400" dirty="0">
                <a:solidFill>
                  <a:srgbClr val="FF0000"/>
                </a:solidFill>
              </a:rPr>
              <a:t>August 29 (Thursday)</a:t>
            </a:r>
            <a:r>
              <a:rPr lang="en-US" altLang="zh-CN" sz="1400" dirty="0"/>
              <a:t> 17:00 UTC </a:t>
            </a:r>
            <a:r>
              <a:rPr lang="zh-CN" altLang="en-US" sz="1400" dirty="0"/>
              <a:t>；</a:t>
            </a:r>
            <a:r>
              <a:rPr lang="en-US" altLang="zh-CN" sz="1400" dirty="0"/>
              <a:t>Guidance from MCC for SR and revised WID submission</a:t>
            </a:r>
          </a:p>
          <a:p>
            <a:pPr lvl="1">
              <a:spcBef>
                <a:spcPts val="0"/>
              </a:spcBef>
              <a:spcAft>
                <a:spcPts val="600"/>
              </a:spcAft>
            </a:pPr>
            <a:r>
              <a:rPr lang="en-GB" altLang="zh-CN" sz="1200" dirty="0"/>
              <a:t>1. WIs with target </a:t>
            </a:r>
            <a:r>
              <a:rPr lang="en-US" altLang="zh-CN" sz="1200" dirty="0"/>
              <a:t>June 2024 </a:t>
            </a:r>
            <a:r>
              <a:rPr lang="en-GB" altLang="zh-CN" sz="1200" dirty="0"/>
              <a:t>and % complete &lt;100% mean a request to stop the WI,</a:t>
            </a:r>
            <a:endParaRPr lang="zh-CN" altLang="zh-CN" sz="1200" dirty="0"/>
          </a:p>
          <a:p>
            <a:pPr lvl="2">
              <a:spcBef>
                <a:spcPts val="0"/>
              </a:spcBef>
              <a:spcAft>
                <a:spcPts val="600"/>
              </a:spcAft>
            </a:pPr>
            <a:r>
              <a:rPr lang="en-GB" altLang="zh-CN" sz="1200" dirty="0"/>
              <a:t> </a:t>
            </a:r>
            <a:r>
              <a:rPr lang="en-US" altLang="zh-CN" sz="1200" dirty="0"/>
              <a:t>I</a:t>
            </a:r>
            <a:r>
              <a:rPr lang="en-GB" altLang="zh-CN" sz="1200" dirty="0"/>
              <a:t>n such a case CRs will be requested to de</a:t>
            </a:r>
            <a:r>
              <a:rPr lang="en-US" altLang="zh-CN" sz="1200" dirty="0"/>
              <a:t>-</a:t>
            </a:r>
            <a:r>
              <a:rPr lang="en-GB" altLang="zh-CN" sz="1200" dirty="0"/>
              <a:t>implement changes already in the specs and introduced under this WI.</a:t>
            </a:r>
            <a:endParaRPr lang="zh-CN" altLang="zh-CN" sz="1200" dirty="0"/>
          </a:p>
          <a:p>
            <a:pPr lvl="1">
              <a:spcBef>
                <a:spcPts val="0"/>
              </a:spcBef>
              <a:spcAft>
                <a:spcPts val="600"/>
              </a:spcAft>
            </a:pPr>
            <a:r>
              <a:rPr lang="en-GB" altLang="zh-CN" sz="1200" dirty="0"/>
              <a:t>2. Status report target dates have to match the target dates submitted in rev WIDs to the same TSG meeting.</a:t>
            </a:r>
            <a:endParaRPr lang="zh-CN" altLang="zh-CN" sz="1200" dirty="0"/>
          </a:p>
          <a:p>
            <a:pPr lvl="1">
              <a:spcBef>
                <a:spcPts val="0"/>
              </a:spcBef>
              <a:spcAft>
                <a:spcPts val="600"/>
              </a:spcAft>
            </a:pPr>
            <a:r>
              <a:rPr lang="en-GB" altLang="zh-CN" sz="1200" dirty="0"/>
              <a:t>3. </a:t>
            </a:r>
            <a:r>
              <a:rPr lang="en-US" altLang="zh-CN" sz="1200" dirty="0"/>
              <a:t>R</a:t>
            </a:r>
            <a:r>
              <a:rPr lang="en-GB" altLang="zh-CN" sz="1200" dirty="0" err="1"/>
              <a:t>evised</a:t>
            </a:r>
            <a:r>
              <a:rPr lang="en-GB" altLang="zh-CN" sz="1200" dirty="0"/>
              <a:t> WIDs have to show revision marks relative to the last approved WID.</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For draft TS/TR which planned to be submitted to RAN plenary for approval, please share the draft version to Carolyn for pre-check no later than </a:t>
            </a:r>
            <a:r>
              <a:rPr lang="en-US" altLang="zh-CN" sz="1400" dirty="0">
                <a:solidFill>
                  <a:srgbClr val="FF0000"/>
                </a:solidFill>
              </a:rPr>
              <a:t>August 27 (Tuesday)</a:t>
            </a:r>
            <a:r>
              <a:rPr lang="en-US" altLang="zh-CN" sz="1400" dirty="0"/>
              <a:t> 17:00 UTC.</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August 18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August 20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2509324851"/>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https://www.3gpp.org/ftp/tsg_ran/WG4_Radio/TSGR4_112/Inbox/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August 19</a:t>
            </a:r>
            <a:r>
              <a:rPr lang="en-US" sz="1400" baseline="30000" dirty="0">
                <a:solidFill>
                  <a:srgbClr val="FF0000"/>
                </a:solidFill>
              </a:rPr>
              <a:t>th</a:t>
            </a:r>
            <a:r>
              <a:rPr lang="en-US" sz="1400" dirty="0">
                <a:solidFill>
                  <a:srgbClr val="FF0000"/>
                </a:solidFill>
              </a:rPr>
              <a:t> ~ 23</a:t>
            </a:r>
            <a:r>
              <a:rPr lang="en-US" sz="1400" baseline="30000" dirty="0">
                <a:solidFill>
                  <a:srgbClr val="FF0000"/>
                </a:solidFill>
              </a:rPr>
              <a:t>rd</a:t>
            </a:r>
            <a:r>
              <a:rPr lang="en-US" sz="1400" dirty="0">
                <a:solidFill>
                  <a:srgbClr val="FF0000"/>
                </a:solidFill>
              </a:rPr>
              <a:t>, 2024</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August 9</a:t>
            </a:r>
            <a:r>
              <a:rPr lang="en-US" sz="1400" baseline="30000" dirty="0">
                <a:solidFill>
                  <a:srgbClr val="FF0000"/>
                </a:solidFill>
                <a:cs typeface="+mn-cs"/>
              </a:rPr>
              <a:t>th</a:t>
            </a:r>
            <a:r>
              <a:rPr lang="en-US" sz="1400" dirty="0">
                <a:solidFill>
                  <a:srgbClr val="FF0000"/>
                </a:solidFill>
                <a:cs typeface="+mn-cs"/>
              </a:rPr>
              <a:t> (Friday) 2024, 23:59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August</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a:solidFill>
                  <a:srgbClr val="FFFFFF"/>
                </a:solidFill>
                <a:latin typeface="微软雅黑" panose="020B0503020204020204" pitchFamily="34" charset="-122"/>
                <a:ea typeface="微软雅黑" panose="020B0503020204020204" pitchFamily="34" charset="-122"/>
              </a:rPr>
              <a:t>12</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~16)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August</a:t>
            </a:r>
            <a:r>
              <a:rPr lang="en-GB" sz="800" kern="0" dirty="0">
                <a:solidFill>
                  <a:srgbClr val="FFFFFF"/>
                </a:solidFill>
                <a:latin typeface="微软雅黑" panose="020B0503020204020204" pitchFamily="34" charset="-122"/>
                <a:ea typeface="微软雅黑" panose="020B0503020204020204" pitchFamily="34" charset="-122"/>
              </a:rPr>
              <a:t> 19~22)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 May </a:t>
            </a:r>
            <a:r>
              <a:rPr lang="en-GB" sz="800" kern="0" dirty="0">
                <a:solidFill>
                  <a:srgbClr val="FFFFFF"/>
                </a:solidFill>
                <a:latin typeface="微软雅黑" panose="020B0503020204020204" pitchFamily="34" charset="-122"/>
                <a:ea typeface="微软雅黑" panose="020B0503020204020204" pitchFamily="34" charset="-122"/>
              </a:rPr>
              <a:t>26</a:t>
            </a:r>
            <a:r>
              <a:rPr lang="en-GB" sz="800" kern="0" noProof="0" dirty="0">
                <a:solidFill>
                  <a:srgbClr val="FFFFFF"/>
                </a:solidFill>
                <a:latin typeface="微软雅黑" panose="020B0503020204020204" pitchFamily="34" charset="-122"/>
                <a:ea typeface="微软雅黑" panose="020B0503020204020204" pitchFamily="34" charset="-122"/>
              </a:rPr>
              <a:t>~29)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9868"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55175"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1738695"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221000"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2486257"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May 22</a:t>
            </a:r>
            <a:r>
              <a:rPr lang="en-GB" sz="800" kern="0" dirty="0">
                <a:solidFill>
                  <a:srgbClr val="FFFFFF"/>
                </a:solidFill>
                <a:latin typeface="微软雅黑" panose="020B0503020204020204" pitchFamily="34" charset="-122"/>
                <a:ea typeface="微软雅黑" panose="020B0503020204020204" pitchFamily="34" charset="-122"/>
              </a:rPr>
              <a:t>, 23)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769925" y="5812565"/>
            <a:ext cx="64472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a:t>
            </a: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769925"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NWM</a:t>
            </a:r>
          </a:p>
          <a:p>
            <a:pPr lvl="1">
              <a:spcBef>
                <a:spcPts val="0"/>
              </a:spcBef>
              <a:spcAft>
                <a:spcPts val="600"/>
              </a:spcAft>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9263641" cy="2016599"/>
          </a:xfrm>
        </p:spPr>
        <p:txBody>
          <a:bodyPr/>
          <a:lstStyle/>
          <a:p>
            <a:pPr marL="342882" lvl="2" indent="-342882">
              <a:spcBef>
                <a:spcPts val="0"/>
              </a:spcBef>
              <a:spcAft>
                <a:spcPts val="600"/>
              </a:spcAft>
              <a:buBlip>
                <a:blip r:embed="rId3"/>
              </a:buBlip>
            </a:pPr>
            <a:r>
              <a:rPr lang="en-US" altLang="zh-CN" sz="1400" dirty="0">
                <a:cs typeface="+mn-cs"/>
              </a:rPr>
              <a:t>RAN4 meeting rooms:</a:t>
            </a:r>
          </a:p>
          <a:p>
            <a:pPr lvl="1">
              <a:spcBef>
                <a:spcPts val="0"/>
              </a:spcBef>
              <a:spcAft>
                <a:spcPts val="600"/>
              </a:spcAft>
            </a:pPr>
            <a:r>
              <a:rPr lang="en-US" altLang="zh-CN" sz="1200" dirty="0"/>
              <a:t>Main session: </a:t>
            </a:r>
            <a:r>
              <a:rPr lang="en-US" altLang="zh-CN" sz="1200" dirty="0" err="1"/>
              <a:t>Brightlands</a:t>
            </a:r>
            <a:r>
              <a:rPr lang="en-US" altLang="zh-CN" sz="1200" dirty="0"/>
              <a:t> Foyer, level 1 (300)</a:t>
            </a:r>
          </a:p>
          <a:p>
            <a:pPr lvl="1">
              <a:spcBef>
                <a:spcPts val="0"/>
              </a:spcBef>
              <a:spcAft>
                <a:spcPts val="600"/>
              </a:spcAft>
            </a:pPr>
            <a:r>
              <a:rPr lang="en-US" altLang="zh-CN" sz="1200" dirty="0"/>
              <a:t>RRM session: 0.5 Paris (120)</a:t>
            </a:r>
          </a:p>
          <a:p>
            <a:pPr lvl="1">
              <a:spcBef>
                <a:spcPts val="0"/>
              </a:spcBef>
              <a:spcAft>
                <a:spcPts val="600"/>
              </a:spcAft>
            </a:pPr>
            <a:r>
              <a:rPr lang="en-US" altLang="zh-CN" sz="1200" dirty="0" err="1"/>
              <a:t>BDaT</a:t>
            </a:r>
            <a:r>
              <a:rPr lang="en-US" altLang="zh-CN" sz="1200" dirty="0"/>
              <a:t>: 1.6 Dolomites (114)</a:t>
            </a:r>
            <a:endParaRPr lang="it-IT" altLang="zh-CN" sz="1200" dirty="0"/>
          </a:p>
          <a:p>
            <a:pPr lvl="1">
              <a:spcBef>
                <a:spcPts val="0"/>
              </a:spcBef>
              <a:spcAft>
                <a:spcPts val="600"/>
              </a:spcAft>
            </a:pPr>
            <a:r>
              <a:rPr lang="it-IT" altLang="zh-CN" sz="1200" dirty="0"/>
              <a:t>Ad hoc session: 1.5 Transantarctic (51)</a:t>
            </a:r>
            <a:endParaRPr lang="en-US" altLang="zh-CN" sz="1200" dirty="0"/>
          </a:p>
        </p:txBody>
      </p:sp>
      <p:pic>
        <p:nvPicPr>
          <p:cNvPr id="4" name="Picture 2">
            <a:extLst>
              <a:ext uri="{FF2B5EF4-FFF2-40B4-BE49-F238E27FC236}">
                <a16:creationId xmlns:a16="http://schemas.microsoft.com/office/drawing/2014/main" id="{2C8A1FA2-E8BF-4377-B826-1A230A2180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849" y="2720426"/>
            <a:ext cx="4645718" cy="342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a:extLst>
              <a:ext uri="{FF2B5EF4-FFF2-40B4-BE49-F238E27FC236}">
                <a16:creationId xmlns:a16="http://schemas.microsoft.com/office/drawing/2014/main" id="{FEE73704-5865-475E-9D2B-948D9ECB5DFC}"/>
              </a:ext>
            </a:extLst>
          </p:cNvPr>
          <p:cNvSpPr/>
          <p:nvPr/>
        </p:nvSpPr>
        <p:spPr bwMode="auto">
          <a:xfrm>
            <a:off x="947737" y="3625231"/>
            <a:ext cx="1390651" cy="703882"/>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椭圆 5">
            <a:extLst>
              <a:ext uri="{FF2B5EF4-FFF2-40B4-BE49-F238E27FC236}">
                <a16:creationId xmlns:a16="http://schemas.microsoft.com/office/drawing/2014/main" id="{65AFE98B-FEB0-4CEC-8675-D17D3A223295}"/>
              </a:ext>
            </a:extLst>
          </p:cNvPr>
          <p:cNvSpPr/>
          <p:nvPr/>
        </p:nvSpPr>
        <p:spPr bwMode="auto">
          <a:xfrm>
            <a:off x="3148013" y="5339732"/>
            <a:ext cx="376238" cy="703882"/>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7" name="椭圆 6">
            <a:extLst>
              <a:ext uri="{FF2B5EF4-FFF2-40B4-BE49-F238E27FC236}">
                <a16:creationId xmlns:a16="http://schemas.microsoft.com/office/drawing/2014/main" id="{70F9F042-5BBB-4C8A-8E37-477DC49C4901}"/>
              </a:ext>
            </a:extLst>
          </p:cNvPr>
          <p:cNvSpPr/>
          <p:nvPr/>
        </p:nvSpPr>
        <p:spPr bwMode="auto">
          <a:xfrm>
            <a:off x="3524250" y="5339732"/>
            <a:ext cx="585787" cy="703882"/>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8" name="Picture 2">
            <a:extLst>
              <a:ext uri="{FF2B5EF4-FFF2-40B4-BE49-F238E27FC236}">
                <a16:creationId xmlns:a16="http://schemas.microsoft.com/office/drawing/2014/main" id="{2C1CE5B8-3178-4FD9-9C14-5E4610417E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6052" y="2713115"/>
            <a:ext cx="5034715" cy="377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a:extLst>
              <a:ext uri="{FF2B5EF4-FFF2-40B4-BE49-F238E27FC236}">
                <a16:creationId xmlns:a16="http://schemas.microsoft.com/office/drawing/2014/main" id="{19EC1693-9E55-436A-80FF-51DBC7E9CEAF}"/>
              </a:ext>
            </a:extLst>
          </p:cNvPr>
          <p:cNvSpPr/>
          <p:nvPr/>
        </p:nvSpPr>
        <p:spPr bwMode="auto">
          <a:xfrm>
            <a:off x="9719310" y="4329113"/>
            <a:ext cx="933450" cy="882997"/>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文本框 2">
            <a:extLst>
              <a:ext uri="{FF2B5EF4-FFF2-40B4-BE49-F238E27FC236}">
                <a16:creationId xmlns:a16="http://schemas.microsoft.com/office/drawing/2014/main" id="{D25F0965-8741-4E3C-AC79-9EF222BF5974}"/>
              </a:ext>
            </a:extLst>
          </p:cNvPr>
          <p:cNvSpPr txBox="1"/>
          <p:nvPr/>
        </p:nvSpPr>
        <p:spPr>
          <a:xfrm>
            <a:off x="4481332" y="2949745"/>
            <a:ext cx="902235" cy="338554"/>
          </a:xfrm>
          <a:prstGeom prst="rect">
            <a:avLst/>
          </a:prstGeom>
          <a:solidFill>
            <a:schemeClr val="bg1"/>
          </a:solidFill>
        </p:spPr>
        <p:txBody>
          <a:bodyPr wrap="none" rtlCol="0">
            <a:spAutoFit/>
          </a:bodyPr>
          <a:lstStyle/>
          <a:p>
            <a:r>
              <a:rPr lang="en-US" altLang="zh-CN" sz="1600" b="1" dirty="0">
                <a:solidFill>
                  <a:srgbClr val="C00000"/>
                </a:solidFill>
                <a:latin typeface="+mj-ea"/>
                <a:ea typeface="+mj-ea"/>
              </a:rPr>
              <a:t>Level 1</a:t>
            </a:r>
            <a:endParaRPr lang="zh-CN" altLang="en-US" sz="1600" b="1" dirty="0">
              <a:solidFill>
                <a:srgbClr val="C00000"/>
              </a:solidFill>
              <a:latin typeface="+mj-ea"/>
              <a:ea typeface="+mj-ea"/>
            </a:endParaRPr>
          </a:p>
        </p:txBody>
      </p:sp>
      <p:sp>
        <p:nvSpPr>
          <p:cNvPr id="11" name="文本框 10">
            <a:extLst>
              <a:ext uri="{FF2B5EF4-FFF2-40B4-BE49-F238E27FC236}">
                <a16:creationId xmlns:a16="http://schemas.microsoft.com/office/drawing/2014/main" id="{83C96105-E6A5-44E5-AABD-435E6A9D9697}"/>
              </a:ext>
            </a:extLst>
          </p:cNvPr>
          <p:cNvSpPr txBox="1"/>
          <p:nvPr/>
        </p:nvSpPr>
        <p:spPr>
          <a:xfrm>
            <a:off x="11003033" y="2949745"/>
            <a:ext cx="902235" cy="338554"/>
          </a:xfrm>
          <a:prstGeom prst="rect">
            <a:avLst/>
          </a:prstGeom>
          <a:solidFill>
            <a:schemeClr val="bg1"/>
          </a:solidFill>
        </p:spPr>
        <p:txBody>
          <a:bodyPr wrap="none" rtlCol="0">
            <a:spAutoFit/>
          </a:bodyPr>
          <a:lstStyle/>
          <a:p>
            <a:r>
              <a:rPr lang="en-US" altLang="zh-CN" sz="1600" b="1" dirty="0">
                <a:solidFill>
                  <a:srgbClr val="C00000"/>
                </a:solidFill>
                <a:latin typeface="+mj-ea"/>
                <a:ea typeface="+mj-ea"/>
              </a:rPr>
              <a:t>Level 0</a:t>
            </a:r>
            <a:endParaRPr lang="zh-CN" altLang="en-US" sz="1600" b="1" dirty="0">
              <a:solidFill>
                <a:srgbClr val="C00000"/>
              </a:solidFill>
              <a:latin typeface="+mj-ea"/>
              <a:ea typeface="+mj-ea"/>
            </a:endParaRPr>
          </a:p>
        </p:txBody>
      </p:sp>
      <p:sp>
        <p:nvSpPr>
          <p:cNvPr id="12" name="文本框 11">
            <a:extLst>
              <a:ext uri="{FF2B5EF4-FFF2-40B4-BE49-F238E27FC236}">
                <a16:creationId xmlns:a16="http://schemas.microsoft.com/office/drawing/2014/main" id="{5290F7BB-20EB-4220-B5E7-F4DA0C50834A}"/>
              </a:ext>
            </a:extLst>
          </p:cNvPr>
          <p:cNvSpPr txBox="1"/>
          <p:nvPr/>
        </p:nvSpPr>
        <p:spPr>
          <a:xfrm>
            <a:off x="323284" y="3455954"/>
            <a:ext cx="1521570" cy="338554"/>
          </a:xfrm>
          <a:prstGeom prst="rect">
            <a:avLst/>
          </a:prstGeom>
          <a:solidFill>
            <a:schemeClr val="bg1"/>
          </a:solidFill>
        </p:spPr>
        <p:txBody>
          <a:bodyPr wrap="none" rtlCol="0">
            <a:spAutoFit/>
          </a:bodyPr>
          <a:lstStyle/>
          <a:p>
            <a:r>
              <a:rPr lang="en-US" altLang="zh-CN" sz="1600" b="1" dirty="0">
                <a:solidFill>
                  <a:srgbClr val="0000FF"/>
                </a:solidFill>
                <a:latin typeface="+mj-ea"/>
                <a:ea typeface="+mj-ea"/>
              </a:rPr>
              <a:t>Main session</a:t>
            </a:r>
            <a:endParaRPr lang="zh-CN" altLang="en-US" sz="1600" b="1" dirty="0">
              <a:solidFill>
                <a:srgbClr val="0000FF"/>
              </a:solidFill>
              <a:latin typeface="+mj-ea"/>
              <a:ea typeface="+mj-ea"/>
            </a:endParaRPr>
          </a:p>
        </p:txBody>
      </p:sp>
      <p:sp>
        <p:nvSpPr>
          <p:cNvPr id="13" name="文本框 12">
            <a:extLst>
              <a:ext uri="{FF2B5EF4-FFF2-40B4-BE49-F238E27FC236}">
                <a16:creationId xmlns:a16="http://schemas.microsoft.com/office/drawing/2014/main" id="{1D252F9A-07FF-44E5-AC9B-D7005DA49AA5}"/>
              </a:ext>
            </a:extLst>
          </p:cNvPr>
          <p:cNvSpPr txBox="1"/>
          <p:nvPr/>
        </p:nvSpPr>
        <p:spPr>
          <a:xfrm>
            <a:off x="1991228" y="6115634"/>
            <a:ext cx="1547218" cy="338554"/>
          </a:xfrm>
          <a:prstGeom prst="rect">
            <a:avLst/>
          </a:prstGeom>
          <a:solidFill>
            <a:schemeClr val="bg1"/>
          </a:solidFill>
        </p:spPr>
        <p:txBody>
          <a:bodyPr wrap="none" rtlCol="0">
            <a:spAutoFit/>
          </a:bodyPr>
          <a:lstStyle/>
          <a:p>
            <a:r>
              <a:rPr lang="en-US" altLang="zh-CN" sz="1600" b="1" dirty="0" err="1">
                <a:solidFill>
                  <a:srgbClr val="0000FF"/>
                </a:solidFill>
                <a:latin typeface="+mj-ea"/>
                <a:ea typeface="+mj-ea"/>
              </a:rPr>
              <a:t>BDaT</a:t>
            </a:r>
            <a:r>
              <a:rPr lang="en-US" altLang="zh-CN" sz="1600" b="1" dirty="0">
                <a:solidFill>
                  <a:srgbClr val="0000FF"/>
                </a:solidFill>
                <a:latin typeface="+mj-ea"/>
                <a:ea typeface="+mj-ea"/>
              </a:rPr>
              <a:t> session</a:t>
            </a:r>
            <a:endParaRPr lang="zh-CN" altLang="en-US" sz="1600" b="1" dirty="0">
              <a:solidFill>
                <a:srgbClr val="0000FF"/>
              </a:solidFill>
              <a:latin typeface="+mj-ea"/>
              <a:ea typeface="+mj-ea"/>
            </a:endParaRPr>
          </a:p>
        </p:txBody>
      </p:sp>
      <p:sp>
        <p:nvSpPr>
          <p:cNvPr id="14" name="文本框 13">
            <a:extLst>
              <a:ext uri="{FF2B5EF4-FFF2-40B4-BE49-F238E27FC236}">
                <a16:creationId xmlns:a16="http://schemas.microsoft.com/office/drawing/2014/main" id="{5B385ED8-4722-4958-B0A8-41F5BA0EAC80}"/>
              </a:ext>
            </a:extLst>
          </p:cNvPr>
          <p:cNvSpPr txBox="1"/>
          <p:nvPr/>
        </p:nvSpPr>
        <p:spPr>
          <a:xfrm>
            <a:off x="4070827" y="5074869"/>
            <a:ext cx="1526956" cy="338554"/>
          </a:xfrm>
          <a:prstGeom prst="rect">
            <a:avLst/>
          </a:prstGeom>
          <a:solidFill>
            <a:schemeClr val="bg1"/>
          </a:solidFill>
        </p:spPr>
        <p:txBody>
          <a:bodyPr wrap="none" rtlCol="0">
            <a:spAutoFit/>
          </a:bodyPr>
          <a:lstStyle/>
          <a:p>
            <a:r>
              <a:rPr lang="en-US" altLang="zh-CN" sz="1600" b="1" dirty="0">
                <a:solidFill>
                  <a:srgbClr val="0000FF"/>
                </a:solidFill>
                <a:latin typeface="+mj-ea"/>
                <a:ea typeface="+mj-ea"/>
              </a:rPr>
              <a:t>Ad hoc room</a:t>
            </a:r>
            <a:endParaRPr lang="zh-CN" altLang="en-US" sz="1600" b="1" dirty="0">
              <a:solidFill>
                <a:srgbClr val="0000FF"/>
              </a:solidFill>
              <a:latin typeface="+mj-ea"/>
              <a:ea typeface="+mj-ea"/>
            </a:endParaRPr>
          </a:p>
        </p:txBody>
      </p:sp>
      <p:sp>
        <p:nvSpPr>
          <p:cNvPr id="15" name="文本框 14">
            <a:extLst>
              <a:ext uri="{FF2B5EF4-FFF2-40B4-BE49-F238E27FC236}">
                <a16:creationId xmlns:a16="http://schemas.microsoft.com/office/drawing/2014/main" id="{1A39699A-3F31-4421-8E72-1CE9868763ED}"/>
              </a:ext>
            </a:extLst>
          </p:cNvPr>
          <p:cNvSpPr txBox="1"/>
          <p:nvPr/>
        </p:nvSpPr>
        <p:spPr>
          <a:xfrm>
            <a:off x="10544359" y="5170455"/>
            <a:ext cx="1494320" cy="338554"/>
          </a:xfrm>
          <a:prstGeom prst="rect">
            <a:avLst/>
          </a:prstGeom>
          <a:solidFill>
            <a:schemeClr val="bg1"/>
          </a:solidFill>
        </p:spPr>
        <p:txBody>
          <a:bodyPr wrap="none" rtlCol="0">
            <a:spAutoFit/>
          </a:bodyPr>
          <a:lstStyle/>
          <a:p>
            <a:r>
              <a:rPr lang="en-US" altLang="zh-CN" sz="1600" b="1" dirty="0">
                <a:solidFill>
                  <a:srgbClr val="0000FF"/>
                </a:solidFill>
                <a:latin typeface="+mj-ea"/>
                <a:ea typeface="+mj-ea"/>
              </a:rPr>
              <a:t>RRM session</a:t>
            </a:r>
            <a:endParaRPr lang="zh-CN" altLang="en-US" sz="1600" b="1" dirty="0">
              <a:solidFill>
                <a:srgbClr val="0000FF"/>
              </a:solidFill>
              <a:latin typeface="+mj-ea"/>
              <a:ea typeface="+mj-ea"/>
            </a:endParaRPr>
          </a:p>
        </p:txBody>
      </p:sp>
    </p:spTree>
    <p:extLst>
      <p:ext uri="{BB962C8B-B14F-4D97-AF65-F5344CB8AC3E}">
        <p14:creationId xmlns:p14="http://schemas.microsoft.com/office/powerpoint/2010/main" val="1645866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CRs/big CRs/TP/Revised WIDs are allowed this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a:t>
            </a:r>
            <a:endParaRPr lang="en-US" altLang="zh-CN" sz="1400" dirty="0"/>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a:t>
            </a:r>
            <a:r>
              <a:rPr lang="en-US" altLang="zh-CN" sz="1400" dirty="0" err="1"/>
              <a:t>bis</a:t>
            </a:r>
            <a:r>
              <a:rPr lang="en-US" altLang="zh-CN" sz="1400" dirty="0"/>
              <a:t>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a:t>
            </a:r>
            <a:r>
              <a:rPr lang="en-US" altLang="zh-CN" sz="1200" dirty="0" err="1"/>
              <a:t>bis</a:t>
            </a:r>
            <a:r>
              <a:rPr lang="en-US" altLang="zh-CN" sz="1200" dirty="0"/>
              <a:t> meeting, the new CR/draft CR should be based on the latest version of specifications and to capture the agreed CRs/endorsed draft CRs in the previous </a:t>
            </a:r>
            <a:r>
              <a:rPr lang="en-US" altLang="zh-CN" sz="1200" dirty="0" err="1"/>
              <a:t>bis</a:t>
            </a:r>
            <a:r>
              <a:rPr lang="en-US" altLang="zh-CN" sz="1200" dirty="0"/>
              <a:t> meeting with change marks in the new CR. </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WIs, the big CR approach applies and basically the draft CRs are expected from each company</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a:t>
            </a:r>
            <a:r>
              <a:rPr lang="en-US" altLang="zh-CN" sz="1200" dirty="0" err="1"/>
              <a:t>bis</a:t>
            </a:r>
            <a:r>
              <a:rPr lang="en-US" altLang="zh-CN" sz="1200" dirty="0"/>
              <a:t> meeting, and merge all the endorsed or approved </a:t>
            </a:r>
            <a:r>
              <a:rPr lang="en-US" altLang="zh-CN" sz="1200" dirty="0" err="1"/>
              <a:t>tdocs</a:t>
            </a:r>
            <a:r>
              <a:rPr lang="en-US" altLang="zh-CN" sz="1200" dirty="0"/>
              <a:t> properly.</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[112][10x]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August 12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August 14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August 15 (Thursday), 17:00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August 16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August 18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7.2, 7.3 for NR,</a:t>
            </a:r>
            <a:r>
              <a:rPr lang="zh-CN" altLang="en-US" sz="1400" dirty="0"/>
              <a:t> </a:t>
            </a:r>
            <a:r>
              <a:rPr lang="en-US" altLang="zh-CN" sz="1400" dirty="0"/>
              <a:t>AI 7.4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August 14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August 16</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August 19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August 20 ~ August 23</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August 27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[112][xxx]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 Canada].</a:t>
            </a:r>
          </a:p>
          <a:p>
            <a:pPr lvl="2">
              <a:spcBef>
                <a:spcPts val="0"/>
              </a:spcBef>
              <a:spcAft>
                <a:spcPts val="600"/>
              </a:spcAft>
            </a:pPr>
            <a:r>
              <a:rPr lang="en-US" altLang="zh-CN" sz="1200" dirty="0"/>
              <a:t>TEI identifier should be provided for all the CRs with TEI18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 the WI code of the previous release WID plus TEI18 should be used as WI code.</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https://www.3gpp.org/ftp/tsg_ran/WG4_Radio/TSGR4_112/Template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600" dirty="0"/>
          </a:p>
          <a:p>
            <a:pPr marL="342882" lvl="1" indent="-342882">
              <a:spcBef>
                <a:spcPts val="0"/>
              </a:spcBef>
              <a:spcAft>
                <a:spcPts val="600"/>
              </a:spcAft>
              <a:buBlip>
                <a:blip r:embed="rId2"/>
              </a:buBlip>
            </a:pP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cs typeface="+mn-cs"/>
                <a:hlinkClick r:id="rId4"/>
              </a:rPr>
              <a:t>https://www.3gpp.org/ftp/tsg_ran/WG4_Radio/TSGR4_112/Templates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a:t>
            </a:r>
          </a:p>
          <a:p>
            <a:pPr lvl="1">
              <a:spcBef>
                <a:spcPts val="0"/>
              </a:spcBef>
              <a:spcAft>
                <a:spcPts val="600"/>
              </a:spcAft>
            </a:pPr>
            <a:r>
              <a:rPr lang="en-US" altLang="zh-CN" sz="1200" dirty="0">
                <a:cs typeface="+mn-cs"/>
              </a:rPr>
              <a:t>No green highlighted is expected.</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docProps/app.xml><?xml version="1.0" encoding="utf-8"?>
<Properties xmlns="http://schemas.openxmlformats.org/officeDocument/2006/extended-properties" xmlns:vt="http://schemas.openxmlformats.org/officeDocument/2006/docPropsVTypes">
  <Template/>
  <TotalTime>393383</TotalTime>
  <Words>6041</Words>
  <Application>Microsoft Office PowerPoint</Application>
  <PresentationFormat>宽屏</PresentationFormat>
  <Paragraphs>439</Paragraphs>
  <Slides>23</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微软雅黑</vt:lpstr>
      <vt:lpstr>Arial</vt:lpstr>
      <vt:lpstr>Arial Black</vt:lpstr>
      <vt:lpstr>Calibri</vt:lpstr>
      <vt:lpstr>Times New Roman</vt:lpstr>
      <vt:lpstr>3gpp</vt:lpstr>
      <vt:lpstr>RAN4#112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(TOHRU not available in RAN4#112)</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1959</cp:revision>
  <cp:lastPrinted>2016-09-15T08:31:35Z</cp:lastPrinted>
  <dcterms:created xsi:type="dcterms:W3CDTF">2009-11-27T05:15:11Z</dcterms:created>
  <dcterms:modified xsi:type="dcterms:W3CDTF">2024-08-14T04:15:52Z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(3)g8zAPWh9QJJVwQeryF/4m80Z+Eadm+dk1C7oNTUk7Hh1vax8cURn3UJoUNXSaIqV30NQuzdh
wOusqo7IP5FtEMY0XXNQeYwDVtszLqNn1yasqln6QAQ9k/LGqi5EbTHqZi5+0N1e9avtx3mZ
DELOIc4Wxj1SkmE2Smbrr9RgRFAcemR7nGA8aLjA8eSMVIa4qZTsx1aA00RWKTkbO0TvbL7t
63lE47LUrCXqrZOs+B</vt:lpwstr>
  </property>
  <property fmtid="{D5CDD505-2E9C-101B-9397-08002B2CF9AE}" pid="11" name="_2015_ms_pID_7253431">
    <vt:lpwstr>XwtyeUTAKzdMDT2yfuEOEsMnPM51q4MYbE0zsqdlqjtc6GJbsYEIP/
J3hAkLuEVGulkMHcuWU5RDevXDYLVAOvKtqIPsBTgrWzdKz1n2gyyimEypbKXPVRdx5JuByS
3F0W9osA1lsBEvKaduZumFXSlHcD8iqLyNmWJazdWtwSckg22yyLJJdC+2mTYET72vZIla+9
4Z99KNf7mP3WdemRbVedkMKJOm8WCotby0ct</vt:lpwstr>
  </property>
  <property fmtid="{D5CDD505-2E9C-101B-9397-08002B2CF9AE}" pid="12" name="_2015_ms_pID_7253432">
    <vt:lpwstr>oQ==</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