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4"/>
  </p:notesMasterIdLst>
  <p:handoutMasterIdLst>
    <p:handoutMasterId r:id="rId15"/>
  </p:handoutMasterIdLst>
  <p:sldIdLst>
    <p:sldId id="934" r:id="rId5"/>
    <p:sldId id="1003" r:id="rId6"/>
    <p:sldId id="1014" r:id="rId7"/>
    <p:sldId id="1005" r:id="rId8"/>
    <p:sldId id="1008" r:id="rId9"/>
    <p:sldId id="1007" r:id="rId10"/>
    <p:sldId id="1011" r:id="rId11"/>
    <p:sldId id="1022" r:id="rId12"/>
    <p:sldId id="1023" r:id="rId13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1DAE9"/>
    <a:srgbClr val="FFFFFF"/>
    <a:srgbClr val="1E9657"/>
    <a:srgbClr val="72AF2F"/>
    <a:srgbClr val="F0F3F8"/>
    <a:srgbClr val="B1D254"/>
    <a:srgbClr val="FF3300"/>
    <a:srgbClr val="00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5441" autoAdjust="0"/>
  </p:normalViewPr>
  <p:slideViewPr>
    <p:cSldViewPr snapToGrid="0">
      <p:cViewPr varScale="1">
        <p:scale>
          <a:sx n="112" d="100"/>
          <a:sy n="112" d="100"/>
        </p:scale>
        <p:origin x="870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0828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64528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92977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>
                <a:solidFill>
                  <a:srgbClr val="000000"/>
                </a:solidFill>
              </a:rPr>
              <a:pPr/>
              <a:t>9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411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RAN4#111 meeting schedule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224" y="4717686"/>
            <a:ext cx="999858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Chair: </a:t>
            </a:r>
            <a:r>
              <a:rPr lang="en-US" dirty="0"/>
              <a:t>Xizeng</a:t>
            </a:r>
            <a:r>
              <a:rPr lang="en-US" dirty="0">
                <a:latin typeface="+mj-ea"/>
                <a:ea typeface="+mj-ea"/>
              </a:rPr>
              <a:t> Dai</a:t>
            </a:r>
          </a:p>
          <a:p>
            <a:r>
              <a:rPr lang="en-US" dirty="0">
                <a:latin typeface="+mj-ea"/>
                <a:ea typeface="+mj-ea"/>
              </a:rPr>
              <a:t>Vice Chair: </a:t>
            </a:r>
            <a:r>
              <a:rPr lang="en-US" dirty="0"/>
              <a:t>Gene Fong</a:t>
            </a:r>
            <a:r>
              <a:rPr lang="en-US" dirty="0">
                <a:latin typeface="+mj-ea"/>
                <a:ea typeface="+mj-ea"/>
              </a:rPr>
              <a:t>, </a:t>
            </a:r>
            <a:r>
              <a:rPr lang="en-US" dirty="0"/>
              <a:t>Shan Yang 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xmlns="" id="{E4CE5DCD-72B3-468A-A585-E6721DD18679}"/>
              </a:ext>
            </a:extLst>
          </p:cNvPr>
          <p:cNvSpPr txBox="1"/>
          <p:nvPr/>
        </p:nvSpPr>
        <p:spPr>
          <a:xfrm>
            <a:off x="236841" y="274551"/>
            <a:ext cx="583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3GPP TSG-RAN WG4 Meeting #111	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Fukuoka, JP, 20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– 24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May, 2024</a:t>
            </a: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Agenda Item: 2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28649"/>
              </p:ext>
            </p:extLst>
          </p:nvPr>
        </p:nvGraphicFramePr>
        <p:xfrm>
          <a:off x="76912" y="1273321"/>
          <a:ext cx="11819812" cy="4876800"/>
        </p:xfrm>
        <a:graphic>
          <a:graphicData uri="http://schemas.openxmlformats.org/drawingml/2006/table">
            <a:tbl>
              <a:tblPr/>
              <a:tblGrid>
                <a:gridCol w="7993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9289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9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9:00-9:20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 Opening of the meeting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 Approval of the agenda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 Letters / reports from other groups / meetings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24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[109] LTE_NR_HPUE_FWVM AI 6.14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HPUE_Basket_EN-DC AI 6.15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HPUE_Basket_Intra-CA_TDD AI 6.16 (6)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NR_MIMO_evo_DL_UL (39)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offee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NR_HST_FR2_enh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Chaired by Jackson Wang (Samsung)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Rel-18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NR_ATG_BSRF_Maintenance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(3) – no moderator summary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NR_FR1_lessthan_5MHz_BW_BSRF_Maint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[308] NR_netcon_repeater_RF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[309] NR_netcon_repeater_RFConformance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[310] NR_mobile_IAB_RF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Maintenance_up_to_R17, Chaired by Li Zhang (Huawei)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84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HPUE_Basket_inter-CA_SUL AI 6.17 (30)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[113] HPUE_Basket_FDD AI 6.18, 6.19 (59)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LTE_NR_Other_WI AI 6.20 (11)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NR_NTN_enh (52)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Rel-18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NR_NTN_enh_Part1 (2) – no moderator summary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NR_NTN_enh_Part2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NR_NTN_enh_Part3 (4)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(Demod)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NR_demod_enh3_Part1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Jingzhou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Wu (CTC)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NR_cov_enh2_demod chaired by Jingzhou Wu (CTC)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863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:30-14:00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8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NR_3Tx-4Rx_WI AI 5.2.3, 6.21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Non-spectrum related</a:t>
                      </a: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[119] NR_MC_enh_UERF_R18 AI 7.13, 7.13.1 (4</a:t>
                      </a:r>
                      <a:r>
                        <a:rPr kumimoji="0" lang="en-GB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Tdoc</a:t>
                      </a:r>
                      <a:r>
                        <a:rPr kumimoji="0" lang="en-GB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R4-2408136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[124] NR_ENDC_RF_Ph4_part1 AI 10.1, 10.1.1, 10.1.1.1, 10.1.1.3 (34)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[125] NR_ENDC_RF_Ph4_part2 AI 12.2, 10.1.1.2 (84)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 NR_HST_FR2_enh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[203] FR2_multiRx_part1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[204] FR2_multiRx_part2 (27)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offee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NR_Mob_enh2_part1 (reply to RAN2 LS),</a:t>
                      </a:r>
                      <a:r>
                        <a:rPr lang="en-US" altLang="zh-CN" sz="800" strike="no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Chaired by Qiming (Apple)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RF_FR1_enh2_Demod (18)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NR_RF_FR2_req_Ph3_Demod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NR_FR2_multiRx_DL_Demod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NR_HST_FR2_enh_Demod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NR_FR1_lessthan_5MHz_BW_demod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R18 NR Positioning </a:t>
                      </a:r>
                      <a:b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</a:b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Iana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Siomina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98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[125] NR_ENDC_RF_Ph4_part2 AI 12.2, 10.1.1.2 (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cont.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[126] NR_ENDC_RF_Ph4_part3 AI 10.1.1.4 (50)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[224] NR_SL_relay_enh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NR_SL_enh2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NR_DualTxRx_MUSIM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(16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(&lt;5 MHz demod)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NR_FR1_lessthan_5MHz_BW_demod chaired by Dimitri Gold (Nokia</a:t>
                      </a:r>
                      <a:r>
                        <a:rPr kumimoji="0" lang="de-DE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de-DE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NR FR2 multi-Rx chain WI, Chaired by Qian Yang (vivo)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9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FS_NR_IMT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Thomas Chapman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b="0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NR_NTN_enh</a:t>
                      </a:r>
                      <a:r>
                        <a:rPr lang="en-US" altLang="zh-CN" sz="800" b="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</a:t>
                      </a:r>
                      <a:r>
                        <a:rPr lang="en-US" altLang="zh-CN" sz="800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Haijie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800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Qiu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(OTA)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NR_MIMO_OTA_enh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Siting Zhu (CAICT)</a:t>
                      </a:r>
                      <a:endParaRPr kumimoji="0" lang="nn-NO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altLang="zh-CN" sz="8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Ad-hoc (</a:t>
                      </a: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Demod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NR_NTN_enh_SAN_UE_demod chaired by Tricia Li (Huawei)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635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525101"/>
              </p:ext>
            </p:extLst>
          </p:nvPr>
        </p:nvGraphicFramePr>
        <p:xfrm>
          <a:off x="85460" y="1273320"/>
          <a:ext cx="11792216" cy="3967910"/>
        </p:xfrm>
        <a:graphic>
          <a:graphicData uri="http://schemas.openxmlformats.org/drawingml/2006/table">
            <a:tbl>
              <a:tblPr/>
              <a:tblGrid>
                <a:gridCol w="7908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9010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8007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 AI 10.14, 10.14.1, 10.14.2 (36)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[216] NR_Mob_enh2_part1 (49)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[217] NR_Mob_enh2_part2 (32)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offee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Reply_LS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- Missing Test Parameters for RAN5, Chaired by Jackson Wang (Samsung)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NR_cov_enh2_demod (18)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NR_netcon_repeater_Demod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[328] NR_MIMO_evo_DL_UL_demod 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[329] NR_SL_enh2_demod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[330] NR_redcap_enh_demod (12)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R18 NR Positioning </a:t>
                      </a:r>
                      <a:b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</a:b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Iana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Siomina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981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NTN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IoT_NTN_extLband AI 8.2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[120] NR_NTN_enh_UERF_R18 AI 7.16.5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[137] NR_NTN_Ph3_UERF AI 10.15, 10.15.2 (14)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n-NO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[207] NR_MG_enh2_part1 (29)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[208] NR_MG_enh2_part2 (41)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[331] NR_mobile_IAB_demod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[332] Netw_Energy_NR_demod (1) – no mod summary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NR_demod_enh3_Part1 (26)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(OTA)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[336] NR_FR1_TRP_TRS_enh chaired by Ruixin Wang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444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NR_SL_ intraB_CA_ITS_part2  AI 10.9.3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Start </a:t>
                      </a:r>
                      <a:r>
                        <a:rPr kumimoji="0" lang="fr-FR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from</a:t>
                      </a: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15:00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NR_AIML_air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10.11 (55)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NR_NTN_enh (52) Cont. (1hour)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NR_MC_enh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NR_BWP_wor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(16)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NR_redcap_enh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offee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R18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IoT_NTN_enh, </a:t>
                      </a:r>
                      <a:r>
                        <a:rPr lang="en-US" altLang="zh-CN" sz="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Hsuanli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Lin (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MediaTek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NR_NTN_enh_SAN_UE_demod (34)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[333] </a:t>
                      </a:r>
                      <a:r>
                        <a:rPr lang="en-US" altLang="zh-CN" sz="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NR_DSS_enh</a:t>
                      </a:r>
                      <a:r>
                        <a:rPr lang="en-US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 </a:t>
                      </a:r>
                      <a:r>
                        <a:rPr lang="it-IT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lang="it-IT" altLang="zh-CN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Dominique</a:t>
                      </a:r>
                      <a:r>
                        <a:rPr lang="it-IT" altLang="zh-CN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Brunel</a:t>
                      </a:r>
                      <a:r>
                        <a:rPr lang="it-IT" altLang="zh-CN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it-IT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(Skyworks)</a:t>
                      </a:r>
                      <a:endParaRPr lang="en-GB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08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NR_AIML_air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10.11 (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Netw_Energy_NR (37)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More </a:t>
                      </a: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or </a:t>
                      </a: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Maintenance_up_to_R17, Chaired by Li Zhang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08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NR_AIML_air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Vali (Qualcomm)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Measurement gap</a:t>
                      </a:r>
                      <a:r>
                        <a:rPr kumimoji="0" lang="zh-CN" altLang="en-US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Ato Yu (</a:t>
                      </a:r>
                      <a:r>
                        <a:rPr lang="en-US" altLang="zh-CN" sz="80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MediaTek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(TBD)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altLang="zh-CN" sz="8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729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Wednesday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778104"/>
              </p:ext>
            </p:extLst>
          </p:nvPr>
        </p:nvGraphicFramePr>
        <p:xfrm>
          <a:off x="85460" y="1273320"/>
          <a:ext cx="11792213" cy="4069141"/>
        </p:xfrm>
        <a:graphic>
          <a:graphicData uri="http://schemas.openxmlformats.org/drawingml/2006/table">
            <a:tbl>
              <a:tblPr/>
              <a:tblGrid>
                <a:gridCol w="8003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062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FS_Ambient_IoT_solutions_part1 AI 10.13, 10.13.1, 10.13.2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FS_Ambient_IoT_solutions_part2 AI 10.13.3 (32)</a:t>
                      </a: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225] NR_mobile_IAB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(4)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NR_netcon_repeater (2)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[230] Reply_LS (14)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 NR_FR1_lessthan_5MHz_BW (15)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[229] NR_LPWUS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break: </a:t>
                      </a: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Quick check for RRM UE features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Shan)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Note: Moderators to upload the proposed UE features after ad-hoc/offline discussion in [200] folder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OTA</a:t>
                      </a:r>
                      <a:endParaRPr lang="pl-PL" altLang="zh-CN" sz="8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[336] NR_FR1_TRP_TRS_enh (30)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NR_Mob_enh2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Qiming Li (Apple)</a:t>
                      </a:r>
                      <a:endParaRPr lang="en-US" altLang="zh-CN" sz="8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481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FS_NR_IMT AI 10.3 (53)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[201] Maintenance_up_to_R17 (234)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Rel-18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NR_MIMO_OTA_end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(24)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NR_MIMO_evo_DL_UL Chaired by Yanze Fu (Samsung</a:t>
                      </a:r>
                      <a:r>
                        <a:rPr kumimoji="0" lang="nn-NO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lang="en-US" altLang="zh-CN" sz="800" b="0" i="0" u="none" strike="noStrike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NR_FR1_lessthan_5MHz_BW_R18  AI 7.8, 7.8.1, 7.8.2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NR_FR1_5MHz_BW_Ph2 AI 10.10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FR1_enh2_R18 AI 7.1, 7.1.1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[121] NR_cov_enh2_R18 AI 7.17, 7.17.1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NR_SL_enh2_UERF_R18 AI 7.20, 7.20.1 (11)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[227] IoT_NTN_enh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NR_RRM_enh3_part1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NR_RRM_enh3_part2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[228] NR_RRM_Ph5 (19)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[338] TRP_TRS_MIMO_OTA (28)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[339] NR_FR2_OTA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</a:t>
                      </a:r>
                      <a:r>
                        <a:rPr lang="nn-NO" altLang="zh-CN" sz="8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Ad-hoc: 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[120] NR_NTN_enh_UERF_R18 Chaired by Fei Xue (ZTE)</a:t>
                      </a:r>
                      <a:endParaRPr kumimoji="0" lang="nn-NO" altLang="zh-CN" sz="8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0" i="0" u="none" strike="noStrike" kern="1200" baseline="0" dirty="0"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NR_SL_ intraB_CA_ITS_part1 AI 10.9.1, 10.9.2 (10)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[201] Maintenance_up_to_R17 (234) Cont.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 Maintenance_R18 (31)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  (</a:t>
                      </a: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eMIMO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[328] NR_MIMO_evo_DL_UL_demod chaired by Lili Wang (Samsung)</a:t>
                      </a:r>
                      <a:endParaRPr kumimoji="0" lang="de-DE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Netw_Energy_NR chaired Zhongyi Shen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/135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FS_Ambient_IoT_solutions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selected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topics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Xiaoran Zhang (CMCC)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Andrey Chervyakov 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[212] NR_pos_enh2_part1 (45)</a:t>
                      </a:r>
                    </a:p>
                    <a:p>
                      <a:pPr algn="l" fontAlgn="ctr"/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[213] NR_pos_enh2_part2 (31) </a:t>
                      </a:r>
                    </a:p>
                    <a:p>
                      <a:pPr algn="l" fontAlgn="ctr"/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NR_pos_enh2_part3 (9)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(Demod maintenance)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Demod_Maintenance chaired by Axel Mueller (Nokia)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RRM Ad-hoc: </a:t>
                      </a:r>
                      <a:r>
                        <a:rPr lang="en-US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Reserved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708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Thursday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642466"/>
              </p:ext>
            </p:extLst>
          </p:nvPr>
        </p:nvGraphicFramePr>
        <p:xfrm>
          <a:off x="85460" y="1273320"/>
          <a:ext cx="11820790" cy="3969446"/>
        </p:xfrm>
        <a:graphic>
          <a:graphicData uri="http://schemas.openxmlformats.org/drawingml/2006/table">
            <a:tbl>
              <a:tblPr/>
              <a:tblGrid>
                <a:gridCol w="80989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3407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NonCol_intraB_ENDC_NR_CA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5.2.7.1, 10.7 (31)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NR_ATG_enh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5.2.6.1, 10.8.1, 10.8.2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Basket WIs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 AI 6.1, 12.3 (53)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 AI 6.3 – 6.8 (43)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NR_Baskets_Part_3 AI 6.9 – 6.13 (79)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[108]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LTE_Baskets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8.1 (9)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Ad-hoc minutes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[311] NR_BS_RF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NR_ATG_enh (6)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Reserved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481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[139]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UERF_Spec_Improvement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12.1.1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[140]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RRM_Spec_Improvement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12.1.2 (18)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Reserved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NR_duplex_evo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NR_LPWUS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NR_NTN_Ph3 (8)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ja-JP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  <a:endParaRPr kumimoji="0" lang="fr-FR" altLang="zh-CN" sz="800" b="0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Upto_R17_UERF_maintenance_Part1 AI 4.1 (138)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Upto_R17_UERF_maintenance_Part2 AI 4.7 (23)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R18_UERF_maintenance_Part1 AI 5.1, 5.2.1, 5.2.2.1, 5.2.4, 5.2.5 (34)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R18_UERF_maintenance_Part2 AI 5.2.8, 5.2.8.1, 5.3 (14</a:t>
                      </a:r>
                      <a:r>
                        <a:rPr kumimoji="0" lang="zh-CN" altLang="fr-F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）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[301] BSRF_Maintenance (55)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Demod_Maintenance (36)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[335] OTA_Maintenance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Main </a:t>
                      </a: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Ad-hoc: 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reserved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[123] NR_LTE_Rel-18_feature_list AI 9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i="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[124/125/126] NR_ENDC_RF_Ph4_partX selected topics Chaired by Leo Liu (Huawei)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Reserved</a:t>
                      </a:r>
                      <a:endParaRPr kumimoji="0" lang="de-DE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340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Friday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724803"/>
              </p:ext>
            </p:extLst>
          </p:nvPr>
        </p:nvGraphicFramePr>
        <p:xfrm>
          <a:off x="85456" y="1273321"/>
          <a:ext cx="11811269" cy="2513520"/>
        </p:xfrm>
        <a:graphic>
          <a:graphicData uri="http://schemas.openxmlformats.org/drawingml/2006/table">
            <a:tbl>
              <a:tblPr/>
              <a:tblGrid>
                <a:gridCol w="8003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7591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dirty="0">
                        <a:solidFill>
                          <a:srgbClr val="0000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 New or revised Rel-19 WID/SID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 Any other business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 Close of the meeting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0813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4091969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矩形 100"/>
          <p:cNvSpPr/>
          <p:nvPr/>
        </p:nvSpPr>
        <p:spPr bwMode="auto">
          <a:xfrm>
            <a:off x="3920791" y="3809510"/>
            <a:ext cx="1619951" cy="74924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1" name="矩形 80"/>
          <p:cNvSpPr/>
          <p:nvPr/>
        </p:nvSpPr>
        <p:spPr bwMode="auto">
          <a:xfrm>
            <a:off x="1637199" y="5186472"/>
            <a:ext cx="3903543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0" name="矩形 79"/>
          <p:cNvSpPr/>
          <p:nvPr/>
        </p:nvSpPr>
        <p:spPr bwMode="auto">
          <a:xfrm>
            <a:off x="9116120" y="4566794"/>
            <a:ext cx="3075880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9" name="矩形 78"/>
          <p:cNvSpPr/>
          <p:nvPr/>
        </p:nvSpPr>
        <p:spPr bwMode="auto">
          <a:xfrm>
            <a:off x="199384" y="4566795"/>
            <a:ext cx="4520607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General Aspects</a:t>
            </a:r>
            <a:r>
              <a:rPr 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178731"/>
            <a:ext cx="11699193" cy="50951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The face-to-face meeting will take place during </a:t>
            </a:r>
            <a:r>
              <a:rPr lang="en-US" sz="1400" dirty="0">
                <a:solidFill>
                  <a:srgbClr val="FF0000"/>
                </a:solidFill>
              </a:rPr>
              <a:t>May 20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 ~ 24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, 2024</a:t>
            </a:r>
            <a:r>
              <a:rPr lang="en-US" sz="1400" dirty="0"/>
              <a:t>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Three sessions in three separate rooms: Main, RRM, </a:t>
            </a:r>
            <a:r>
              <a:rPr lang="en-US" sz="1200" dirty="0" err="1"/>
              <a:t>BDaT</a:t>
            </a:r>
            <a:r>
              <a:rPr lang="en-US" sz="1200" dirty="0"/>
              <a:t>(</a:t>
            </a:r>
            <a:r>
              <a:rPr lang="en-US" altLang="zh-CN" sz="1200" dirty="0" err="1"/>
              <a:t>BSRF_Demod_test</a:t>
            </a:r>
            <a:r>
              <a:rPr lang="en-US" sz="1200" dirty="0"/>
              <a:t>). </a:t>
            </a:r>
            <a:r>
              <a:rPr lang="en-US" sz="1200" b="1" dirty="0"/>
              <a:t>1</a:t>
            </a:r>
            <a:r>
              <a:rPr lang="en-US" altLang="zh-CN" sz="1200" b="1" dirty="0"/>
              <a:t>-Way</a:t>
            </a:r>
            <a:r>
              <a:rPr lang="en-US" sz="1200" b="1" dirty="0"/>
              <a:t> </a:t>
            </a:r>
            <a:r>
              <a:rPr lang="en-US" sz="1200" b="1" dirty="0" err="1"/>
              <a:t>GoToWebinar</a:t>
            </a:r>
            <a:r>
              <a:rPr lang="en-US" sz="1200" b="1" dirty="0"/>
              <a:t> (GTW) </a:t>
            </a:r>
            <a:r>
              <a:rPr lang="en-US" sz="1200" dirty="0"/>
              <a:t>conference calls will be set each session and 1-way MS teams will be set for ad hoc. </a:t>
            </a:r>
            <a:r>
              <a:rPr lang="en-US" altLang="zh-CN" sz="1200" dirty="0"/>
              <a:t>A number of ad hoc sessions will be arranged (refer to meeting schedule).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Moderator will be designated to provide the summary for a topic before the meeting. In online discussions, session chairs will handle topics based on the moderator summary. Moderator does not need update the summary by collecting comments during the meeting.</a:t>
            </a:r>
          </a:p>
          <a:p>
            <a:pPr marL="342882" lvl="1" indent="-342882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en-US" sz="1400" dirty="0">
                <a:cs typeface="+mn-cs"/>
              </a:rPr>
              <a:t>Deadline for </a:t>
            </a:r>
            <a:r>
              <a:rPr lang="en-US" sz="1400" dirty="0" err="1">
                <a:cs typeface="+mn-cs"/>
              </a:rPr>
              <a:t>Tdoc</a:t>
            </a:r>
            <a:r>
              <a:rPr lang="en-US" sz="1400" dirty="0">
                <a:cs typeface="+mn-cs"/>
              </a:rPr>
              <a:t> request &amp; submission deadline: 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May 13</a:t>
            </a:r>
            <a:r>
              <a:rPr lang="en-US" sz="1400" baseline="30000" dirty="0">
                <a:solidFill>
                  <a:srgbClr val="FF0000"/>
                </a:solidFill>
                <a:cs typeface="+mn-cs"/>
              </a:rPr>
              <a:t>th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(Monday) 2024, 17:00 UTC</a:t>
            </a:r>
            <a:r>
              <a:rPr lang="en-US" sz="1400" dirty="0">
                <a:cs typeface="+mn-cs"/>
              </a:rPr>
              <a:t>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Other deadlines can be found in the following slides.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Please find one picture for meeting flow below and details in the corresponding slides.</a:t>
            </a:r>
          </a:p>
        </p:txBody>
      </p:sp>
      <p:sp>
        <p:nvSpPr>
          <p:cNvPr id="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99337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</a:p>
        </p:txBody>
      </p:sp>
      <p:sp>
        <p:nvSpPr>
          <p:cNvPr id="7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248401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</a:p>
        </p:txBody>
      </p:sp>
      <p:sp>
        <p:nvSpPr>
          <p:cNvPr id="8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397466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Sat/Sun</a:t>
            </a:r>
          </a:p>
        </p:txBody>
      </p:sp>
      <p:sp>
        <p:nvSpPr>
          <p:cNvPr id="9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471999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</a:p>
        </p:txBody>
      </p:sp>
      <p:sp>
        <p:nvSpPr>
          <p:cNvPr id="10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546531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621063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</a:p>
        </p:txBody>
      </p:sp>
      <p:sp>
        <p:nvSpPr>
          <p:cNvPr id="12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695596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</a:p>
        </p:txBody>
      </p:sp>
      <p:sp>
        <p:nvSpPr>
          <p:cNvPr id="13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770128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Fri</a:t>
            </a:r>
          </a:p>
        </p:txBody>
      </p:sp>
      <p:sp>
        <p:nvSpPr>
          <p:cNvPr id="14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844661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Sat/Sun</a:t>
            </a:r>
          </a:p>
        </p:txBody>
      </p:sp>
      <p:sp>
        <p:nvSpPr>
          <p:cNvPr id="15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919193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993725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068258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248047" y="3224131"/>
            <a:ext cx="3701296" cy="36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Pre-meeting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May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13~17) </a:t>
            </a:r>
          </a:p>
        </p:txBody>
      </p:sp>
      <p:sp>
        <p:nvSpPr>
          <p:cNvPr id="22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4719991" y="3224131"/>
            <a:ext cx="2773122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round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May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20~23)</a:t>
            </a:r>
          </a:p>
        </p:txBody>
      </p:sp>
      <p:sp>
        <p:nvSpPr>
          <p:cNvPr id="23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9191936" y="3224131"/>
            <a:ext cx="2962208" cy="360000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Post-meeting process ( May 27~30)</a:t>
            </a:r>
          </a:p>
        </p:txBody>
      </p:sp>
      <p:sp>
        <p:nvSpPr>
          <p:cNvPr id="24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8446638" y="3224131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</a:t>
            </a:r>
          </a:p>
        </p:txBody>
      </p:sp>
      <p:sp>
        <p:nvSpPr>
          <p:cNvPr id="45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24804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</a:p>
        </p:txBody>
      </p:sp>
      <p:sp>
        <p:nvSpPr>
          <p:cNvPr id="4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73869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</a:p>
        </p:txBody>
      </p:sp>
      <p:sp>
        <p:nvSpPr>
          <p:cNvPr id="47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322934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Fri</a:t>
            </a:r>
          </a:p>
        </p:txBody>
      </p:sp>
      <p:sp>
        <p:nvSpPr>
          <p:cNvPr id="48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1427910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3971478" y="3222625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</a:t>
            </a:r>
          </a:p>
        </p:txBody>
      </p:sp>
      <p:sp>
        <p:nvSpPr>
          <p:cNvPr id="54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55175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Moderator assignment before Mon</a:t>
            </a:r>
          </a:p>
        </p:txBody>
      </p:sp>
      <p:sp>
        <p:nvSpPr>
          <p:cNvPr id="5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55175" y="5770085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number request &amp; submission</a:t>
            </a:r>
            <a:r>
              <a:rPr lang="en-US" sz="700" b="1" kern="0" dirty="0">
                <a:solidFill>
                  <a:srgbClr val="FF33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sp>
        <p:nvSpPr>
          <p:cNvPr id="56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55175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Registration</a:t>
            </a:r>
          </a:p>
        </p:txBody>
      </p:sp>
      <p:sp>
        <p:nvSpPr>
          <p:cNvPr id="5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467199" y="4596843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Draft summary for topics</a:t>
            </a:r>
          </a:p>
        </p:txBody>
      </p:sp>
      <p:sp>
        <p:nvSpPr>
          <p:cNvPr id="5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3957847" y="4596843"/>
            <a:ext cx="720000" cy="548674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Formal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of summary submission by Saturday</a:t>
            </a:r>
          </a:p>
        </p:txBody>
      </p:sp>
      <p:sp>
        <p:nvSpPr>
          <p:cNvPr id="5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3223104" y="4596843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Summary review &amp; comments</a:t>
            </a:r>
          </a:p>
        </p:txBody>
      </p:sp>
      <p:sp>
        <p:nvSpPr>
          <p:cNvPr id="6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738695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Initial list for block approval for basket</a:t>
            </a:r>
          </a:p>
        </p:txBody>
      </p:sp>
      <p:sp>
        <p:nvSpPr>
          <p:cNvPr id="61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3229343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Deadline for flag for block  approval</a:t>
            </a:r>
          </a:p>
        </p:txBody>
      </p:sp>
      <p:sp>
        <p:nvSpPr>
          <p:cNvPr id="6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4719991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updated list for block approval</a:t>
            </a:r>
          </a:p>
        </p:txBody>
      </p:sp>
      <p:sp>
        <p:nvSpPr>
          <p:cNvPr id="63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5676429" y="5775537"/>
            <a:ext cx="1788420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Update of meeting notes per day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allocation </a:t>
            </a:r>
          </a:p>
        </p:txBody>
      </p:sp>
      <p:sp>
        <p:nvSpPr>
          <p:cNvPr id="64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5694346" y="3916489"/>
            <a:ext cx="1770503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55000">
                <a:srgbClr val="1E9657"/>
              </a:gs>
              <a:gs pos="0">
                <a:srgbClr val="1E9657"/>
              </a:gs>
              <a:gs pos="65000">
                <a:srgbClr val="92D050"/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WF/CR template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Draft TS/TR</a:t>
            </a:r>
          </a:p>
        </p:txBody>
      </p:sp>
      <p:sp>
        <p:nvSpPr>
          <p:cNvPr id="6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701287" y="5766220"/>
            <a:ext cx="720000" cy="27488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Check-in</a:t>
            </a:r>
          </a:p>
        </p:txBody>
      </p:sp>
      <p:sp>
        <p:nvSpPr>
          <p:cNvPr id="66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5671859" y="4496496"/>
            <a:ext cx="1821254" cy="1202098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70000">
                <a:srgbClr val="1E9657"/>
              </a:gs>
              <a:gs pos="0">
                <a:srgbClr val="1E9657"/>
              </a:gs>
              <a:gs pos="87000">
                <a:srgbClr val="92D050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Online discussions &amp;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GTW conference call (US/China meeting)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Upload CR for maintenance 2:30pm on Thursday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TOHRU (US/China meeting)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request (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new&amp;revision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Upload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(10.10.10.10) </a:t>
            </a:r>
            <a:r>
              <a:rPr lang="en-US" altLang="zh-CN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&amp; 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How to access contributions</a:t>
            </a:r>
          </a:p>
        </p:txBody>
      </p:sp>
      <p:sp>
        <p:nvSpPr>
          <p:cNvPr id="6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3979184" y="5770085"/>
            <a:ext cx="720000" cy="565437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Meeting schedule &amp; Ad hoc chair assignment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7507681" y="3224131"/>
            <a:ext cx="913606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GB" sz="800" kern="0" baseline="30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nd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round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May 23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24)</a:t>
            </a:r>
          </a:p>
        </p:txBody>
      </p:sp>
      <p:sp>
        <p:nvSpPr>
          <p:cNvPr id="6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177146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List of email threads for post-meeting </a:t>
            </a:r>
          </a:p>
        </p:txBody>
      </p:sp>
      <p:sp>
        <p:nvSpPr>
          <p:cNvPr id="71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938797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Submission of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of post-meeting</a:t>
            </a:r>
          </a:p>
        </p:txBody>
      </p:sp>
      <p:sp>
        <p:nvSpPr>
          <p:cNvPr id="7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673040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Comments</a:t>
            </a:r>
          </a:p>
        </p:txBody>
      </p:sp>
      <p:sp>
        <p:nvSpPr>
          <p:cNvPr id="73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427910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Approve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for post-meeting</a:t>
            </a:r>
          </a:p>
        </p:txBody>
      </p:sp>
      <p:sp>
        <p:nvSpPr>
          <p:cNvPr id="7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359490" y="3916489"/>
            <a:ext cx="1410208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Pre-RAN Action 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MCC 3GU parsing tool</a:t>
            </a:r>
          </a:p>
        </p:txBody>
      </p:sp>
      <p:sp>
        <p:nvSpPr>
          <p:cNvPr id="76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603581" y="2895419"/>
            <a:ext cx="720000" cy="252000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kern="0" dirty="0">
                <a:solidFill>
                  <a:srgbClr val="FFFFFF"/>
                </a:solidFill>
              </a:rPr>
              <a:t>For chairs</a:t>
            </a:r>
          </a:p>
        </p:txBody>
      </p:sp>
      <p:sp>
        <p:nvSpPr>
          <p:cNvPr id="7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517057" y="2895419"/>
            <a:ext cx="720000" cy="252000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kern="0" dirty="0">
                <a:solidFill>
                  <a:srgbClr val="FFFFFF"/>
                </a:solidFill>
              </a:rPr>
              <a:t>For moderator</a:t>
            </a:r>
          </a:p>
        </p:txBody>
      </p:sp>
      <p:sp>
        <p:nvSpPr>
          <p:cNvPr id="7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427910" y="2895419"/>
            <a:ext cx="720000" cy="2520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kern="0" dirty="0">
                <a:solidFill>
                  <a:srgbClr val="FFFFFF"/>
                </a:solidFill>
              </a:rPr>
              <a:t>For delegates</a:t>
            </a:r>
          </a:p>
        </p:txBody>
      </p:sp>
      <p:sp>
        <p:nvSpPr>
          <p:cNvPr id="83" name="文本框 82"/>
          <p:cNvSpPr txBox="1"/>
          <p:nvPr/>
        </p:nvSpPr>
        <p:spPr>
          <a:xfrm>
            <a:off x="1811603" y="4337804"/>
            <a:ext cx="191110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Topic Moderator &amp; summary: slide #5</a:t>
            </a:r>
          </a:p>
        </p:txBody>
      </p:sp>
      <p:sp>
        <p:nvSpPr>
          <p:cNvPr id="84" name="文本框 83"/>
          <p:cNvSpPr txBox="1"/>
          <p:nvPr/>
        </p:nvSpPr>
        <p:spPr>
          <a:xfrm>
            <a:off x="1863818" y="5766643"/>
            <a:ext cx="178766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Block approval: slide #6</a:t>
            </a:r>
          </a:p>
        </p:txBody>
      </p:sp>
      <p:sp>
        <p:nvSpPr>
          <p:cNvPr id="85" name="文本框 84"/>
          <p:cNvSpPr txBox="1"/>
          <p:nvPr/>
        </p:nvSpPr>
        <p:spPr>
          <a:xfrm>
            <a:off x="9906920" y="5132427"/>
            <a:ext cx="163378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Post-meeting process: slide #14</a:t>
            </a:r>
          </a:p>
        </p:txBody>
      </p:sp>
      <p:sp>
        <p:nvSpPr>
          <p:cNvPr id="87" name="文本框 86"/>
          <p:cNvSpPr txBox="1"/>
          <p:nvPr/>
        </p:nvSpPr>
        <p:spPr>
          <a:xfrm>
            <a:off x="938601" y="5812565"/>
            <a:ext cx="64472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#3/4</a:t>
            </a:r>
          </a:p>
        </p:txBody>
      </p:sp>
      <p:sp>
        <p:nvSpPr>
          <p:cNvPr id="88" name="文本框 87"/>
          <p:cNvSpPr txBox="1"/>
          <p:nvPr/>
        </p:nvSpPr>
        <p:spPr>
          <a:xfrm>
            <a:off x="7423905" y="468865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#7</a:t>
            </a:r>
          </a:p>
        </p:txBody>
      </p:sp>
      <p:sp>
        <p:nvSpPr>
          <p:cNvPr id="89" name="文本框 88"/>
          <p:cNvSpPr txBox="1"/>
          <p:nvPr/>
        </p:nvSpPr>
        <p:spPr>
          <a:xfrm>
            <a:off x="7423905" y="506970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#12</a:t>
            </a:r>
          </a:p>
        </p:txBody>
      </p:sp>
      <p:sp>
        <p:nvSpPr>
          <p:cNvPr id="90" name="文本框 89"/>
          <p:cNvSpPr txBox="1"/>
          <p:nvPr/>
        </p:nvSpPr>
        <p:spPr>
          <a:xfrm>
            <a:off x="7423905" y="5248201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#8</a:t>
            </a:r>
          </a:p>
        </p:txBody>
      </p:sp>
      <p:sp>
        <p:nvSpPr>
          <p:cNvPr id="91" name="文本框 90"/>
          <p:cNvSpPr txBox="1"/>
          <p:nvPr/>
        </p:nvSpPr>
        <p:spPr>
          <a:xfrm>
            <a:off x="7434785" y="3973708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#9</a:t>
            </a:r>
          </a:p>
        </p:txBody>
      </p:sp>
      <p:sp>
        <p:nvSpPr>
          <p:cNvPr id="92" name="文本框 91"/>
          <p:cNvSpPr txBox="1"/>
          <p:nvPr/>
        </p:nvSpPr>
        <p:spPr>
          <a:xfrm>
            <a:off x="7434785" y="4159016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#10/11</a:t>
            </a:r>
          </a:p>
        </p:txBody>
      </p:sp>
      <p:sp>
        <p:nvSpPr>
          <p:cNvPr id="93" name="文本框 92"/>
          <p:cNvSpPr txBox="1"/>
          <p:nvPr/>
        </p:nvSpPr>
        <p:spPr>
          <a:xfrm>
            <a:off x="9713619" y="396363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#15</a:t>
            </a:r>
          </a:p>
        </p:txBody>
      </p:sp>
      <p:sp>
        <p:nvSpPr>
          <p:cNvPr id="94" name="文本框 93"/>
          <p:cNvSpPr txBox="1"/>
          <p:nvPr/>
        </p:nvSpPr>
        <p:spPr>
          <a:xfrm>
            <a:off x="938601" y="533488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#13</a:t>
            </a:r>
          </a:p>
        </p:txBody>
      </p:sp>
      <p:sp>
        <p:nvSpPr>
          <p:cNvPr id="95" name="文本框 94"/>
          <p:cNvSpPr txBox="1"/>
          <p:nvPr/>
        </p:nvSpPr>
        <p:spPr>
          <a:xfrm>
            <a:off x="8393572" y="5788170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#13</a:t>
            </a:r>
          </a:p>
        </p:txBody>
      </p:sp>
      <p:sp>
        <p:nvSpPr>
          <p:cNvPr id="96" name="文本框 95"/>
          <p:cNvSpPr txBox="1"/>
          <p:nvPr/>
        </p:nvSpPr>
        <p:spPr>
          <a:xfrm>
            <a:off x="7375239" y="605210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#8</a:t>
            </a:r>
          </a:p>
        </p:txBody>
      </p:sp>
      <p:sp>
        <p:nvSpPr>
          <p:cNvPr id="97" name="文本框 96"/>
          <p:cNvSpPr txBox="1"/>
          <p:nvPr/>
        </p:nvSpPr>
        <p:spPr>
          <a:xfrm>
            <a:off x="7423905" y="5463996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#17</a:t>
            </a:r>
          </a:p>
        </p:txBody>
      </p:sp>
      <p:sp>
        <p:nvSpPr>
          <p:cNvPr id="70" name="文本框 69"/>
          <p:cNvSpPr txBox="1"/>
          <p:nvPr/>
        </p:nvSpPr>
        <p:spPr>
          <a:xfrm>
            <a:off x="4733239" y="5853446"/>
            <a:ext cx="886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Provided before meeting</a:t>
            </a: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4875915" y="6281847"/>
            <a:ext cx="3722103" cy="141787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 (</a:t>
            </a:r>
            <a:r>
              <a:rPr lang="en-US" sz="7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0:00 am ~ 7:00 am meeting venue Local time </a:t>
            </a:r>
            <a:endParaRPr lang="en-GB" sz="7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6955963" y="6441542"/>
            <a:ext cx="2021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 email are expected in RAN4 reflector</a:t>
            </a:r>
          </a:p>
        </p:txBody>
      </p:sp>
      <p:sp>
        <p:nvSpPr>
          <p:cNvPr id="86" name="文本框 85"/>
          <p:cNvSpPr txBox="1"/>
          <p:nvPr/>
        </p:nvSpPr>
        <p:spPr>
          <a:xfrm>
            <a:off x="938601" y="5955429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#18/21</a:t>
            </a:r>
          </a:p>
        </p:txBody>
      </p:sp>
      <p:sp>
        <p:nvSpPr>
          <p:cNvPr id="9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3955964" y="3870983"/>
            <a:ext cx="720000" cy="645951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Moderators trigger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nwm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for   maintenance  before Sunday</a:t>
            </a: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4719990" y="3870984"/>
            <a:ext cx="949985" cy="64595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Flag for maintenance @</a:t>
            </a:r>
            <a:r>
              <a:rPr lang="en-US" altLang="zh-CN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nwm</a:t>
            </a:r>
            <a:endParaRPr lang="en-US" sz="700" b="1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2342197" y="3968472"/>
            <a:ext cx="147027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NWM flag process Slide #16</a:t>
            </a:r>
          </a:p>
        </p:txBody>
      </p:sp>
      <p:sp>
        <p:nvSpPr>
          <p:cNvPr id="98" name="文本框 97"/>
          <p:cNvSpPr txBox="1"/>
          <p:nvPr/>
        </p:nvSpPr>
        <p:spPr>
          <a:xfrm>
            <a:off x="9712193" y="4098943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#18</a:t>
            </a:r>
          </a:p>
        </p:txBody>
      </p:sp>
      <p:sp>
        <p:nvSpPr>
          <p:cNvPr id="103" name="文本框 102"/>
          <p:cNvSpPr txBox="1"/>
          <p:nvPr/>
        </p:nvSpPr>
        <p:spPr>
          <a:xfrm>
            <a:off x="2695776" y="6120014"/>
            <a:ext cx="837089" cy="200055"/>
          </a:xfrm>
          <a:prstGeom prst="rect">
            <a:avLst/>
          </a:prstGeom>
          <a:solidFill>
            <a:srgbClr val="1E9657"/>
          </a:solidFill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Meeting room</a:t>
            </a:r>
          </a:p>
        </p:txBody>
      </p:sp>
      <p:sp>
        <p:nvSpPr>
          <p:cNvPr id="104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4752113" y="4600977"/>
            <a:ext cx="486682" cy="545987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Rel-18 feature list/UE capability</a:t>
            </a:r>
          </a:p>
        </p:txBody>
      </p:sp>
      <p:sp>
        <p:nvSpPr>
          <p:cNvPr id="10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995703" y="4583736"/>
            <a:ext cx="491422" cy="56178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Rel-18 feature list/UE capability</a:t>
            </a:r>
          </a:p>
        </p:txBody>
      </p:sp>
      <p:sp>
        <p:nvSpPr>
          <p:cNvPr id="106" name="文本框 105"/>
          <p:cNvSpPr txBox="1"/>
          <p:nvPr/>
        </p:nvSpPr>
        <p:spPr>
          <a:xfrm>
            <a:off x="5164068" y="4729306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#22</a:t>
            </a:r>
          </a:p>
        </p:txBody>
      </p:sp>
      <p:sp>
        <p:nvSpPr>
          <p:cNvPr id="107" name="文本框 106"/>
          <p:cNvSpPr txBox="1"/>
          <p:nvPr/>
        </p:nvSpPr>
        <p:spPr>
          <a:xfrm>
            <a:off x="2027755" y="610462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</a:t>
            </a:r>
            <a:r>
              <a:rPr lang="en-US" altLang="zh-CN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#</a:t>
            </a:r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385774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0860" y="2684587"/>
            <a:ext cx="3407200" cy="344301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650" y="2673686"/>
            <a:ext cx="3540636" cy="3498736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Meeting rooms</a:t>
            </a:r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xmlns="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273321"/>
            <a:ext cx="9263641" cy="2016599"/>
          </a:xfrm>
        </p:spPr>
        <p:txBody>
          <a:bodyPr/>
          <a:lstStyle/>
          <a:p>
            <a:pPr marL="342882" lvl="2" indent="-342882">
              <a:spcBef>
                <a:spcPts val="0"/>
              </a:spcBef>
              <a:spcAft>
                <a:spcPts val="600"/>
              </a:spcAft>
              <a:buBlip>
                <a:blip r:embed="rId5"/>
              </a:buBlip>
            </a:pPr>
            <a:r>
              <a:rPr lang="en-US" altLang="zh-CN" sz="1400" dirty="0">
                <a:cs typeface="+mn-cs"/>
              </a:rPr>
              <a:t>RAN4 meeting rooms: @ Hakata International Exhibition Hall &amp; Conference Center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Main session: (301+302)/302 @ 3F (95~295 persons)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RRM session: 207 @ 2F (100 persons)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 err="1"/>
              <a:t>BDaT</a:t>
            </a:r>
            <a:r>
              <a:rPr lang="en-US" altLang="zh-CN" sz="1200" dirty="0"/>
              <a:t>: 301 @ 3F (95 persons)</a:t>
            </a:r>
            <a:endParaRPr lang="it-IT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it-IT" altLang="zh-CN" sz="1200" dirty="0"/>
              <a:t>Ad hoc session: </a:t>
            </a:r>
            <a:r>
              <a:rPr lang="en-US" altLang="zh-CN" sz="1200" dirty="0"/>
              <a:t>206ABC @ 2F (50 persons)</a:t>
            </a:r>
          </a:p>
        </p:txBody>
      </p:sp>
      <p:sp>
        <p:nvSpPr>
          <p:cNvPr id="13" name="TextBox 6">
            <a:extLst>
              <a:ext uri="{FF2B5EF4-FFF2-40B4-BE49-F238E27FC236}">
                <a16:creationId xmlns:a16="http://schemas.microsoft.com/office/drawing/2014/main" xmlns="" id="{7A7DECDA-0D52-4175-869B-DA423C8BD8D9}"/>
              </a:ext>
            </a:extLst>
          </p:cNvPr>
          <p:cNvSpPr txBox="1"/>
          <p:nvPr/>
        </p:nvSpPr>
        <p:spPr>
          <a:xfrm>
            <a:off x="9838060" y="3473998"/>
            <a:ext cx="2004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Main session:</a:t>
            </a:r>
            <a:r>
              <a:rPr lang="en-GB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302</a:t>
            </a:r>
            <a:endParaRPr lang="en-US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椭圆 2"/>
          <p:cNvSpPr/>
          <p:nvPr/>
        </p:nvSpPr>
        <p:spPr bwMode="auto">
          <a:xfrm>
            <a:off x="8122920" y="3965854"/>
            <a:ext cx="914400" cy="914400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5"/>
              </a:buBlip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4" name="TextBox 6">
            <a:extLst>
              <a:ext uri="{FF2B5EF4-FFF2-40B4-BE49-F238E27FC236}">
                <a16:creationId xmlns:a16="http://schemas.microsoft.com/office/drawing/2014/main" xmlns="" id="{7A7DECDA-0D52-4175-869B-DA423C8BD8D9}"/>
              </a:ext>
            </a:extLst>
          </p:cNvPr>
          <p:cNvSpPr txBox="1"/>
          <p:nvPr/>
        </p:nvSpPr>
        <p:spPr>
          <a:xfrm>
            <a:off x="4140287" y="3473998"/>
            <a:ext cx="21537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RRM</a:t>
            </a:r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session:</a:t>
            </a:r>
            <a:r>
              <a:rPr lang="en-GB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207</a:t>
            </a:r>
            <a:endParaRPr lang="en-US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TextBox 6">
            <a:extLst>
              <a:ext uri="{FF2B5EF4-FFF2-40B4-BE49-F238E27FC236}">
                <a16:creationId xmlns:a16="http://schemas.microsoft.com/office/drawing/2014/main" xmlns="" id="{7A7DECDA-0D52-4175-869B-DA423C8BD8D9}"/>
              </a:ext>
            </a:extLst>
          </p:cNvPr>
          <p:cNvSpPr txBox="1"/>
          <p:nvPr/>
        </p:nvSpPr>
        <p:spPr>
          <a:xfrm>
            <a:off x="9838060" y="4228580"/>
            <a:ext cx="21537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BDaT</a:t>
            </a:r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session:</a:t>
            </a:r>
            <a:r>
              <a:rPr lang="en-GB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301</a:t>
            </a:r>
            <a:endParaRPr lang="en-US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TextBox 6">
            <a:extLst>
              <a:ext uri="{FF2B5EF4-FFF2-40B4-BE49-F238E27FC236}">
                <a16:creationId xmlns:a16="http://schemas.microsoft.com/office/drawing/2014/main" xmlns="" id="{7A7DECDA-0D52-4175-869B-DA423C8BD8D9}"/>
              </a:ext>
            </a:extLst>
          </p:cNvPr>
          <p:cNvSpPr txBox="1"/>
          <p:nvPr/>
        </p:nvSpPr>
        <p:spPr>
          <a:xfrm>
            <a:off x="4140287" y="4228580"/>
            <a:ext cx="2153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 hoc session: 206ABC</a:t>
            </a:r>
          </a:p>
        </p:txBody>
      </p:sp>
    </p:spTree>
    <p:extLst>
      <p:ext uri="{BB962C8B-B14F-4D97-AF65-F5344CB8AC3E}">
        <p14:creationId xmlns:p14="http://schemas.microsoft.com/office/powerpoint/2010/main" val="42943405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5C68143-B530-4487-9EA7-5BCC5970B48F}">
  <ds:schemaRefs>
    <ds:schemaRef ds:uri="http://purl.org/dc/dcmitype/"/>
    <ds:schemaRef ds:uri="http://purl.org/dc/elements/1.1/"/>
    <ds:schemaRef ds:uri="23d77754-4ccc-4c57-9291-cab09e81894a"/>
    <ds:schemaRef ds:uri="a915fe38-2618-47b6-8303-829fb71466d5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382206</TotalTime>
  <Words>2125</Words>
  <Application>Microsoft Office PowerPoint</Application>
  <PresentationFormat>宽屏</PresentationFormat>
  <Paragraphs>378</Paragraphs>
  <Slides>9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黑体</vt:lpstr>
      <vt:lpstr>宋体</vt:lpstr>
      <vt:lpstr>微软雅黑</vt:lpstr>
      <vt:lpstr>Arial</vt:lpstr>
      <vt:lpstr>Arial Black</vt:lpstr>
      <vt:lpstr>Calibri</vt:lpstr>
      <vt:lpstr>Times New Roman</vt:lpstr>
      <vt:lpstr>3gpp</vt:lpstr>
      <vt:lpstr>RAN4#111 meeting schedule</vt:lpstr>
      <vt:lpstr>Monday</vt:lpstr>
      <vt:lpstr>Tuesday</vt:lpstr>
      <vt:lpstr>Wednesday</vt:lpstr>
      <vt:lpstr>Thursday</vt:lpstr>
      <vt:lpstr>Friday</vt:lpstr>
      <vt:lpstr>Appendix</vt:lpstr>
      <vt:lpstr>General Aspects </vt:lpstr>
      <vt:lpstr>Meeting rooms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Huawei</cp:lastModifiedBy>
  <cp:revision>2918</cp:revision>
  <cp:lastPrinted>2016-09-15T08:31:35Z</cp:lastPrinted>
  <dcterms:created xsi:type="dcterms:W3CDTF">2009-11-27T05:15:11Z</dcterms:created>
  <dcterms:modified xsi:type="dcterms:W3CDTF">2024-05-16T03:59:50Z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(3)aEbjhXXu1Kh5GJuL8zAbvxrrrAPYLw3guJdpMiXgYsC8ZJny9a37fhNQrYvDla3K3Hmpm/J4
sx2LyF3mKdBWfU1dL15c3gFURSF4+xwehL3NlR8c7UErrA0M1MMcLC2uqRaVnjh4R7Oc/X4/
lqQIopjUk8cqOLvmWWjL0We53wuy8ou6MIJ8eLtMd85v1SXI+aloED4o+gvuzdmNPs2AOasc
gGW2niH5bchY25hUnw</vt:lpwstr>
  </property>
  <property fmtid="{D5CDD505-2E9C-101B-9397-08002B2CF9AE}" pid="11" name="_2015_ms_pID_7253431">
    <vt:lpwstr>ZM+4h9BcUk52b1N44f4p892hh8GvUENBh4ge0dmLrrRkRw4YMES+g+
KgODhS7AnTHcChmf1ruyfT5+MRvX6n054JhOBxDlsB3LS1G8c7h503NkiK5772XJjoprpGBX
hXqnIxclId/n2gOqzfdNqtIqYZAzRJ5rraGs/Lx/6Oop1vJbEHZYejvItH7+v+tr0GdvknJ0
tfla1/jKokCc88TEs3+L2SSmuNFaZY5uSzX3</vt:lpwstr>
  </property>
  <property fmtid="{D5CDD505-2E9C-101B-9397-08002B2CF9AE}" pid="12" name="_2015_ms_pID_7253432">
    <vt:lpwstr>qg==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1709186783</vt:lpwstr>
  </property>
</Properties>
</file>