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03" r:id="rId6"/>
    <p:sldId id="1014" r:id="rId7"/>
    <p:sldId id="1005" r:id="rId8"/>
    <p:sldId id="1008" r:id="rId9"/>
    <p:sldId id="1007" r:id="rId10"/>
    <p:sldId id="1011" r:id="rId11"/>
    <p:sldId id="1020" r:id="rId12"/>
    <p:sldId id="1021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1DAE9"/>
    <a:srgbClr val="FFFFFF"/>
    <a:srgbClr val="1E9657"/>
    <a:srgbClr val="72AF2F"/>
    <a:srgbClr val="F0F3F8"/>
    <a:srgbClr val="B1D254"/>
    <a:srgbClr val="FF3300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0CF141-FEA2-4E87-BD7C-232C0C6E7CC6}" v="8" dt="2024-04-11T01:18:45.1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41" autoAdjust="0"/>
  </p:normalViewPr>
  <p:slideViewPr>
    <p:cSldViewPr snapToGrid="0">
      <p:cViewPr varScale="1">
        <p:scale>
          <a:sx n="95" d="100"/>
          <a:sy n="95" d="100"/>
        </p:scale>
        <p:origin x="75" y="2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FDB58-73C4-413E-BB6C-BBE882DFCE1B}" type="slidenum">
              <a:rPr lang="en-GB" altLang="en-US" smtClean="0">
                <a:solidFill>
                  <a:srgbClr val="000000"/>
                </a:solidFill>
              </a:rPr>
              <a:pPr/>
              <a:t>9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237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RAN4#110bis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xmlns="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#110bis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Changsha, China, 15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19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April,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604794"/>
              </p:ext>
            </p:extLst>
          </p:nvPr>
        </p:nvGraphicFramePr>
        <p:xfrm>
          <a:off x="76912" y="1273321"/>
          <a:ext cx="11819812" cy="536448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9289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24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LTE_NR_HPUE_FWVM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HPUE_Basket_EN-DC (7)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HPUE_Basket_Intra-CA_TDD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FR2_multiRx_part1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FR2_multiRx_part2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[301] BSRF_Maintenance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[302] NR_ATG_BSRF_Maintenance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NR_FR1_lessthan_5MHz_BW_BSRF_Maint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[310] NR_mobile_IAB_RF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[308] NR_netcon_repeater_RF (9)</a:t>
                      </a: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RRM</a:t>
                      </a:r>
                      <a:r>
                        <a:rPr lang="en-US" altLang="zh-CN" sz="800" b="1" i="0" u="none" strike="noStrike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Ad-hoc: </a:t>
                      </a:r>
                      <a:r>
                        <a:rPr lang="en-US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NR_Mob_enh2_part2 Chaired by Qiming Li (Apple)</a:t>
                      </a:r>
                      <a:endParaRPr lang="en-US" altLang="zh-CN" sz="800" baseline="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HPUE_Basket_inter-CA_SUL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HPUE_Basket_FDD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LTE_NR_Other_WI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NR_3Tx-4Rx_WI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FR2_multiRx_part2 (19)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Cont. (0.5 hour)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[209] NR_MG_enh2_part1 (36)</a:t>
                      </a:r>
                      <a:endParaRPr lang="en-IE" altLang="zh-CN" sz="8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n-NO" altLang="zh-CN" sz="8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[210] NR_MG_enh2_part2 (40)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[309] NR_netcon_repeater_RFConformance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sz="8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NTN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NR_NTN_enh_Part1 (6)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NR_NTN_enh_Part2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(Demod)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chaired by Jingzhou Wu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6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:00-14:30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8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NR_3Tx-4Rx_WI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Non-spectrum related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NR_ENDC_RF_Ph4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NR_MIMO_evo_DL_UL (32)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RF_FR1_enh2_Demod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NR_RF_FR2_req_Ph3_Demod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NR_HST_FR2_enh_Demod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UE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15:15 – 16:00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16:10-18:00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NR_ENDC_RF_Ph4 (continue)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[140] NR_power_class (37)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[226] NR_SL_relay_enh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NR_SL_enh2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NR_DualTxRx_MUSIM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(NTN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chaired by Tricia Li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 – 18:00 (online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NR_FR2_multiRX_DL_Demod (14)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NR FR2 multi-Rx chain WI, Chaired by Qian Yang (vivo)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9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FS_NR_IMT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Andrey Chervyakov 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NR_pos_enh2_part1 (28)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NR_pos_enh2_part2 (33) </a:t>
                      </a:r>
                    </a:p>
                    <a:p>
                      <a:pPr algn="l" fontAlgn="ctr"/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NR_pos_enh2_part3 (10)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 – 19:00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(&lt;5 MHz BS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chaired by Dimitri Gold</a:t>
                      </a:r>
                      <a:endParaRPr kumimoji="0" lang="nn-NO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NR_MIMO_evo_DL_UL Chaired by Yanze Fu (Samsung)</a:t>
                      </a:r>
                      <a:endParaRPr kumimoji="0" lang="en-US" altLang="ja-JP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6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375584"/>
              </p:ext>
            </p:extLst>
          </p:nvPr>
        </p:nvGraphicFramePr>
        <p:xfrm>
          <a:off x="85460" y="1273320"/>
          <a:ext cx="11792216" cy="4052032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010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0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FR1_enh2_R18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FR2_enh_req_Ph3_R18 (1)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NR_cov_enh2_R18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NR_ATG_enh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NR_SL_enh2_UERF_R18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NR_NTN_enh (46)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8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[332] Netw_Energy_NR_demod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[333] NR_DSS_enh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[334] IoT_NTN_Demod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Offline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NR_mobile_IAB_demod chaired by Nicholas Pu</a:t>
                      </a:r>
                      <a:endParaRPr lang="de-DE" sz="800" b="0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8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NR_Baskets_Part_1 Chaired by Laurent Noel (Skyworks)</a:t>
                      </a:r>
                      <a:endParaRPr lang="en-GB" altLang="zh-CN" sz="800" b="0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981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NR_NTN_enh_UERF_R18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[138] NR_NTN_Ph3_UERF (11)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[217] NR_MC_enh (2)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[213] NR_FR1_lessthan_5MHz_BW (19)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Netw_Energy_NR (36)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NR_NTN_enh_SAN_UE_demod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NR_cov_enh2_demod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chaired by Ruixin Wang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9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44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NR_SL_ intraB_CA_ITS (continue)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FS_NR_IMT (38)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NR_BWP_wor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(23)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R4-2404280 and R4-2405618 (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 </a:t>
                      </a:r>
                      <a:r>
                        <a:rPr kumimoji="0" lang="en-US" altLang="zh-CN" sz="8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tdocs</a:t>
                      </a:r>
                      <a:r>
                        <a:rPr kumimoji="0" lang="en-US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for 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non-spectrum related WI maintenance</a:t>
                      </a:r>
                      <a:r>
                        <a:rPr kumimoji="0" lang="en-US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[327] </a:t>
                      </a:r>
                      <a:r>
                        <a:rPr lang="en-US" altLang="zh-CN" sz="800" b="0" i="0" u="none" strike="noStrike" dirty="0" err="1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NR_netcon_repeater_Demod</a:t>
                      </a:r>
                      <a:r>
                        <a:rPr lang="en-US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NR_FR1_lessthan_5MHz_BW_demod (28)</a:t>
                      </a:r>
                      <a:endParaRPr lang="en-US" altLang="zh-CN" sz="800" b="0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(OTA)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Xuan Yi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(62)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[218] NR_Mob_enh2_part1 (59)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[219] NR_Mob_enh2_part2 (27</a:t>
                      </a:r>
                      <a:r>
                        <a:rPr lang="en-US" altLang="zh-CN" sz="800" dirty="0" smtClean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en-US" altLang="zh-CN" sz="80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[329] NR_SL_enh2_demod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[330] NR_redcap_enh_demod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[331] NR_mobile_IAB_demod (11)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NR_ATG_Demod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Offline </a:t>
                      </a: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NR_cov_enh2_demod chaired by Jingzhou Wu</a:t>
                      </a:r>
                      <a:endParaRPr kumimoji="0" 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Netw_Energy_NR </a:t>
                      </a:r>
                      <a:r>
                        <a:rPr lang="nn-NO" altLang="zh-CN" sz="800" b="0" i="0" u="none" strike="noStrike" kern="1200" baseline="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Zhongyi Shen (Huawei) (1 hour)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 (1 hour)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8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Measurement gap</a:t>
                      </a:r>
                      <a:r>
                        <a:rPr kumimoji="0" lang="zh-CN" altLang="en-US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dirty="0" smtClean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Ato Yu (</a:t>
                      </a:r>
                      <a:r>
                        <a:rPr lang="en-US" altLang="zh-CN" sz="800" dirty="0" err="1" smtClean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MediaTek</a:t>
                      </a:r>
                      <a:r>
                        <a:rPr lang="en-US" altLang="zh-CN" sz="800" dirty="0" smtClean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en-US" altLang="zh-CN" sz="800" baseline="0" dirty="0" smtClean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(MIMO demod)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[328] NR_MIMO_evo_DL_UL_demod</a:t>
                      </a:r>
                      <a:r>
                        <a:rPr lang="en-US" altLang="zh-CN" sz="800" b="0" i="0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chaired by Lili Wang</a:t>
                      </a:r>
                      <a:endParaRPr lang="pl-PL" altLang="zh-CN" sz="800" b="0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endParaRPr lang="en-US" altLang="zh-CN" sz="800" b="0" i="0" u="none" strike="noStrike" baseline="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IoT_NTN_enh &amp;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LTE_NBIOT_eMTC_NTN_req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en-US" altLang="zh-CN" sz="800" b="0" i="0" u="none" strike="noStrike" baseline="0" dirty="0"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Hsuanli Lin (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MediaTek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1E9657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)</a:t>
                      </a:r>
                      <a:endParaRPr lang="en-US" altLang="zh-CN" sz="800" b="0" i="0" u="none" strike="noStrike" baseline="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72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150409"/>
              </p:ext>
            </p:extLst>
          </p:nvPr>
        </p:nvGraphicFramePr>
        <p:xfrm>
          <a:off x="85460" y="1273320"/>
          <a:ext cx="11792213" cy="4678741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62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[136] FS_Ambient_IoT_solutions (20)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FS_NR_IMT 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 NR_ATG (10)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[212] NR_HST_FR2_enh (8)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[231] NR_LPWUS (16)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(start at </a:t>
                      </a:r>
                      <a:r>
                        <a:rPr kumimoji="0" lang="nn-NO" altLang="zh-CN" sz="8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10:45</a:t>
                      </a:r>
                      <a:r>
                        <a:rPr kumimoji="0" lang="nn-NO" altLang="zh-CN" sz="8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  <a:endParaRPr kumimoji="0" lang="nn-NO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Note: Moderators to upload the proposed UE features after ad-hoc/offline discussion in [200] folder before the online discussion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 (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 8:30 – 10:00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NR_demod_enh3_Part1 (30 min)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altLang="zh-CN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NR_MIMO_evo_DL_UL_demod</a:t>
                      </a:r>
                      <a:r>
                        <a:rPr lang="en-US" altLang="zh-CN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 (60 min)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online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10:00 – 10:30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NR_demod_enh3_Part1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[328] NR_MIMO_evo_DL_UL_demod</a:t>
                      </a: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(28)</a:t>
                      </a:r>
                      <a:endParaRPr lang="pl-PL" altLang="zh-CN" sz="8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NR_Mob_enh2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Qiming Li (Apple)</a:t>
                      </a:r>
                      <a:endParaRPr lang="en-US" altLang="zh-CN" sz="8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[137] NR_LPWUS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NR_FR1_lessthan_5MHz_BW_R18 (8)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Quick check for RRM UE features (Cont.)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NR_RRM_enh3_part1 (19)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NR_RRM_enh3_part2 (5)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Demod</a:t>
                      </a: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(</a:t>
                      </a:r>
                      <a:r>
                        <a:rPr lang="en-US" altLang="zh-CN" sz="8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cont</a:t>
                      </a: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11:00 – 12:00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12:00 – 13:00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(25)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NR_NTN_enh_UERF_R18 Chaired by Fei Xue (ZTE)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NR_FR1_5MHz_BW_Ph2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NonCol_intraB_ENDC_NR_CA (17)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227] NR_mobile_IAB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(7)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NR_netcon_repeater (5)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NR_redcap_enh (10</a:t>
                      </a: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 discussion: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FR2 multi-Rx chain 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[336] NR_FR1_TRP_TRS_enh (25) (cont)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0" i="0" u="none" strike="noStrike" kern="1200" baseline="0" dirty="0"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NR_MC_enh_UERF_R18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Netw_Energy_NR_R18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[232] Reply_LS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[229] IoT_NTN_enh (16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[201]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LTE_NBIOT_eMTC_NTN_req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[230] NR_RRM_Ph5 (20)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17:00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[337]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NR_MIMO_OTA_enh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 (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cont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17:00 – 18:00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[338] TRP_TRS_MIMO_OTA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[339] NR_FR2_OTA (4)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R18 NR Positioning </a:t>
                      </a:r>
                      <a:b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</a:b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NR_LTE_Rel-18_feature_list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by Xiaoran Zhang (CMCC)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NR_NTN_enh</a:t>
                      </a:r>
                      <a:r>
                        <a:rPr lang="en-US" altLang="zh-CN" sz="800" b="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Haijie</a:t>
                      </a:r>
                      <a:r>
                        <a:rPr lang="en-US" altLang="zh-CN" sz="800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altLang="zh-CN" sz="800" strike="noStrike" dirty="0" err="1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Qiu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NR_NTN_enh_Part3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Yiran Jin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1E9657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524050"/>
              </p:ext>
            </p:extLst>
          </p:nvPr>
        </p:nvGraphicFramePr>
        <p:xfrm>
          <a:off x="85460" y="1273320"/>
          <a:ext cx="11820790" cy="433520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Basket WI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NR_Baskets_Part_1 (39)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NR_Baskets_Part_2 (45)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NR_Baskets_Part_3 (57)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LTE_Baskets (18)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Check the topics for the ad-hoc discusion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Checking </a:t>
                      </a: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point for RRM UE features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Ad-hoc minutes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[215] [216] NR_pos_enh2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[223] NR_MIMO_evo_DL_UL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[228] Netw_Energy_NR </a:t>
                      </a:r>
                      <a:endParaRPr kumimoji="0" lang="fr-FR" altLang="zh-CN" sz="800" b="0" i="0" u="none" strike="noStrike" kern="1200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[209] [210] NR_MG_enh2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NR_NTN_enh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[218] [219] NR_Mob_enh2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[206] FR2_multiRx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[311] NR_BS_RF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NR_ATG_enh (6)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 #2: 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[135] </a:t>
                      </a:r>
                      <a:r>
                        <a:rPr kumimoji="0" lang="en-GB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NR_AIML_air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</a:t>
                      </a:r>
                      <a:r>
                        <a:rPr kumimoji="0" lang="en-GB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Vali</a:t>
                      </a:r>
                      <a:r>
                        <a:rPr kumimoji="0" lang="en-GB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(Qualcomm)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R18_UERF_maintenance_Part1 (18)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R18_UERF_maintenance_Part2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feature list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NR_LTE_Rel-18_feature_list (5)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Ad-hoc minutes (Cont.)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</a:t>
                      </a: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 </a:t>
                      </a: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items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313] NR_duplex_evo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[314] NR_LPWUS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zh-CN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[315] NR_NTN_Ph3 (7)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Reserved</a:t>
                      </a:r>
                      <a:endParaRPr kumimoji="0" lang="en-US" altLang="ja-JP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[141]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UERF_Spec_Improvement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[142] </a:t>
                      </a:r>
                      <a:r>
                        <a:rPr kumimoji="0" lang="fr-FR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</a:t>
                      </a:r>
                      <a:r>
                        <a:rPr kumimoji="0" lang="fr-FR" altLang="zh-CN" sz="8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Reserved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Note: Parallel with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RRM_Spec_Improvement in main session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endParaRPr kumimoji="0" lang="en-US" altLang="ja-JP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</a:t>
                      </a: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16:00 – 16:30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 45min: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[134] NR_FR1_5MHz_BW_Ph2 Chaired by Andrey Chervyakov (Intel) 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CR on Addition of the FR1 DPC reporting mapping table</a:t>
                      </a:r>
                    </a:p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</a:t>
                      </a: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 </a:t>
                      </a: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items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to 16:00 – 16:30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Reserved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i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it-IT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NR_ENDC_RF_Ph4 Chaired by Leo Liu (Huawei)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kumimoji="0" lang="it-IT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return </a:t>
                      </a: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 </a:t>
                      </a:r>
                      <a:r>
                        <a:rPr kumimoji="0" lang="en-US" altLang="zh-CN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items</a:t>
                      </a: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Reserved</a:t>
                      </a:r>
                      <a:endParaRPr kumimoji="0" lang="de-DE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470965"/>
              </p:ext>
            </p:extLst>
          </p:nvPr>
        </p:nvGraphicFramePr>
        <p:xfrm>
          <a:off x="85456" y="1273321"/>
          <a:ext cx="11811269" cy="2513520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:00-13:00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-16:00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1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2"/>
              </a:buBlip>
            </a:pPr>
            <a:endParaRPr lang="en-US" sz="7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April 15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19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April 8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23:59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Tue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Pre-meeting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9~12)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15~18)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 ( April 22~25)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Thu</a:t>
            </a:r>
            <a:endParaRPr lang="en-GB" sz="8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55175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55175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number request &amp; submission</a:t>
            </a:r>
            <a:r>
              <a:rPr lang="en-US" sz="700" b="1" kern="0" dirty="0">
                <a:solidFill>
                  <a:srgbClr val="FF33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55175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467199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957847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Formal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223104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 of meeting notes per 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WF/CR template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Online discussions &amp;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GTW conference call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CR for maintenance 2:30pm on Thursday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TOHRU (US/China meeting)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request (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new&amp;revision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Upload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(10.10.10.10) </a:t>
            </a: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GB" sz="800" kern="0" baseline="30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nd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April 18</a:t>
            </a:r>
            <a:r>
              <a:rPr lang="en-GB" sz="8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19)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Submission of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Approve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Pre-RAN Action 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kern="0" dirty="0">
                <a:solidFill>
                  <a:srgbClr val="FFFFFF"/>
                </a:solidFill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algn="ctr" defTabSz="68574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Quiet Period (</a:t>
            </a:r>
            <a:r>
              <a:rPr lang="en-US" sz="700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0:00 am ~ 7:00 am meeting venue Local time </a:t>
            </a:r>
            <a:endParaRPr lang="en-GB" sz="700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Moderators trigger </a:t>
            </a:r>
            <a:r>
              <a:rPr lang="en-US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Flag for maintenance @</a:t>
            </a:r>
            <a:r>
              <a:rPr lang="en-US" altLang="zh-CN" sz="7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</a:t>
            </a:r>
            <a:endParaRPr lang="en-US" sz="700" b="1" kern="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Meeting room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752113" y="4600977"/>
            <a:ext cx="486682" cy="545987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995703" y="4583736"/>
            <a:ext cx="466599" cy="5617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Rel-18 feature list/UE capability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5164068" y="472930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#22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Slide </a:t>
            </a:r>
            <a:r>
              <a:rPr lang="en-US" altLang="zh-CN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#</a:t>
            </a:r>
            <a:r>
              <a:rPr lang="en-US" sz="7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33392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xmlns="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2" y="1273321"/>
            <a:ext cx="5643098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 @ HILTON CHANGSHA RIVERSIDE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dirty="0" err="1"/>
              <a:t>ShiMao</a:t>
            </a:r>
            <a:r>
              <a:rPr lang="en-US" altLang="zh-CN" sz="1200" dirty="0"/>
              <a:t> Grand Ballroom1+2(4F)/320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dirty="0" err="1"/>
              <a:t>ShiMao</a:t>
            </a:r>
            <a:r>
              <a:rPr lang="en-US" altLang="zh-CN" sz="1200" dirty="0"/>
              <a:t> Grand Ballroom 3(4F)/100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Orange Island 1+2+3(4F)/100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dirty="0" err="1"/>
              <a:t>YueLu</a:t>
            </a:r>
            <a:r>
              <a:rPr lang="en-US" altLang="zh-CN" sz="1200" dirty="0"/>
              <a:t> Room 1+2(4F)/50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4"/>
          <a:srcRect t="8359" b="5392"/>
          <a:stretch/>
        </p:blipFill>
        <p:spPr>
          <a:xfrm>
            <a:off x="524951" y="2678464"/>
            <a:ext cx="9973274" cy="3503851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5033472" y="6182315"/>
            <a:ext cx="13989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4th floor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7177900" y="3792409"/>
            <a:ext cx="200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Main session: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ShiMao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Grand 1+2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椭圆 1"/>
          <p:cNvSpPr/>
          <p:nvPr/>
        </p:nvSpPr>
        <p:spPr bwMode="auto">
          <a:xfrm>
            <a:off x="7177900" y="4587240"/>
            <a:ext cx="1272680" cy="85344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8122920" y="3965854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8125592" y="5836841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RRM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ShiMao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Grand 3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8495092" y="4587240"/>
            <a:ext cx="542228" cy="85344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cxnSp>
        <p:nvCxnSpPr>
          <p:cNvPr id="5" name="直接箭头连接符 4"/>
          <p:cNvCxnSpPr/>
          <p:nvPr/>
        </p:nvCxnSpPr>
        <p:spPr bwMode="auto">
          <a:xfrm>
            <a:off x="7853363" y="4287248"/>
            <a:ext cx="2857" cy="271611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接箭头连接符 18"/>
          <p:cNvCxnSpPr/>
          <p:nvPr/>
        </p:nvCxnSpPr>
        <p:spPr bwMode="auto">
          <a:xfrm flipV="1">
            <a:off x="8773826" y="5559123"/>
            <a:ext cx="0" cy="277718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椭圆 20"/>
          <p:cNvSpPr/>
          <p:nvPr/>
        </p:nvSpPr>
        <p:spPr bwMode="auto">
          <a:xfrm>
            <a:off x="2133460" y="3005842"/>
            <a:ext cx="1607960" cy="1223257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4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3683132" y="2791341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BDaT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session:</a:t>
            </a:r>
          </a:p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Orange Island 1+2+3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椭圆 24"/>
          <p:cNvSpPr/>
          <p:nvPr/>
        </p:nvSpPr>
        <p:spPr bwMode="auto">
          <a:xfrm>
            <a:off x="1975232" y="5047931"/>
            <a:ext cx="1354708" cy="941389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FontTx/>
              <a:buBlip>
                <a:blip r:embed="rId3"/>
              </a:buBlip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6" name="TextBox 6">
            <a:extLst>
              <a:ext uri="{FF2B5EF4-FFF2-40B4-BE49-F238E27FC236}">
                <a16:creationId xmlns:a16="http://schemas.microsoft.com/office/drawing/2014/main" xmlns="" id="{7A7DECDA-0D52-4175-869B-DA423C8BD8D9}"/>
              </a:ext>
            </a:extLst>
          </p:cNvPr>
          <p:cNvSpPr txBox="1"/>
          <p:nvPr/>
        </p:nvSpPr>
        <p:spPr>
          <a:xfrm>
            <a:off x="3307769" y="5609813"/>
            <a:ext cx="2153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 hoc session:</a:t>
            </a:r>
          </a:p>
          <a:p>
            <a:r>
              <a:rPr lang="en-US" sz="14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YueLu</a:t>
            </a:r>
            <a:r>
              <a:rPr 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1+2</a:t>
            </a:r>
            <a:endParaRPr lang="en-GB" sz="1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3580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a915fe38-2618-47b6-8303-829fb71466d5"/>
    <ds:schemaRef ds:uri="http://schemas.microsoft.com/office/2006/metadata/properties"/>
    <ds:schemaRef ds:uri="http://purl.org/dc/dcmitype/"/>
    <ds:schemaRef ds:uri="http://schemas.openxmlformats.org/package/2006/metadata/core-properties"/>
    <ds:schemaRef ds:uri="23d77754-4ccc-4c57-9291-cab09e81894a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384094</TotalTime>
  <Words>2117</Words>
  <Application>Microsoft Office PowerPoint</Application>
  <PresentationFormat>宽屏</PresentationFormat>
  <Paragraphs>426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3gpp</vt:lpstr>
      <vt:lpstr>RAN4#110bis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2833</cp:revision>
  <cp:lastPrinted>2016-09-15T08:31:35Z</cp:lastPrinted>
  <dcterms:created xsi:type="dcterms:W3CDTF">2009-11-27T05:15:11Z</dcterms:created>
  <dcterms:modified xsi:type="dcterms:W3CDTF">2024-04-16T22:37:48Z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(3)DWBAhIWiPSH1Wf4UlSYckBi0EToJOBPPF2N4wpeLNJ4PrrFxAr84WSTDSk4ET0Z73rBVoD9/
xBqReO3cr7Ex0JkXSj7ngmlp2PqmUOLJWG+oyL7W+obedcQ8/mJ3joZ0tYHJ/vJlrFEMahgf
+tVi9PCShXKYepAzS0V7URL1ZFKM5XvYoLY7fDvRbhhi4/eV95/LxUxC8pLbnCjmXPS8Y+ep
MM25U/y8B226W5Q/7F</vt:lpwstr>
  </property>
  <property fmtid="{D5CDD505-2E9C-101B-9397-08002B2CF9AE}" pid="11" name="_2015_ms_pID_7253431">
    <vt:lpwstr>aWjghkiCjdvQaldSx9Q/VbOJ5Ha/o2mT4xbRy2uPrzjlZ9v2rBk3+Y
8hobvZOr0U0sHNLixS97pkzcpNaAqqcAXNEqlEV2hXFn585bjhUXauPzfbKLsTFa0knUq52K
5jlbJAp0cGKl0mIa7vd33hY7lxJ6/tTX/wJFvnSJLFH5r4T43eIWmK53W+T9sfN0WvCJ0xtz
O6ThZSn5/KNX6POy4r1Gri6qO1/fup1Ic0aQ</vt:lpwstr>
  </property>
  <property fmtid="{D5CDD505-2E9C-101B-9397-08002B2CF9AE}" pid="12" name="_2015_ms_pID_7253432">
    <vt:lpwstr>eNuLJybvEHx8N3/CBjeLdWM=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1713306698</vt:lpwstr>
  </property>
</Properties>
</file>