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729" r:id="rId4"/>
  </p:sldMasterIdLst>
  <p:notesMasterIdLst>
    <p:notesMasterId r:id="rId14"/>
  </p:notesMasterIdLst>
  <p:handoutMasterIdLst>
    <p:handoutMasterId r:id="rId15"/>
  </p:handoutMasterIdLst>
  <p:sldIdLst>
    <p:sldId id="934" r:id="rId5"/>
    <p:sldId id="1003" r:id="rId6"/>
    <p:sldId id="1014" r:id="rId7"/>
    <p:sldId id="1005" r:id="rId8"/>
    <p:sldId id="1008" r:id="rId9"/>
    <p:sldId id="1007" r:id="rId10"/>
    <p:sldId id="1011" r:id="rId11"/>
    <p:sldId id="1020" r:id="rId12"/>
    <p:sldId id="1021" r:id="rId13"/>
  </p:sldIdLst>
  <p:sldSz cx="12192000" cy="6858000"/>
  <p:notesSz cx="7010400" cy="9296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drey2" initials="CA" lastIdx="2" clrIdx="0">
    <p:extLst>
      <p:ext uri="{19B8F6BF-5375-455C-9EA6-DF929625EA0E}">
        <p15:presenceInfo xmlns:p15="http://schemas.microsoft.com/office/powerpoint/2012/main" userId="Andrey2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D1DAE9"/>
    <a:srgbClr val="FFFFFF"/>
    <a:srgbClr val="1E9657"/>
    <a:srgbClr val="72AF2F"/>
    <a:srgbClr val="F0F3F8"/>
    <a:srgbClr val="B1D254"/>
    <a:srgbClr val="FF3300"/>
    <a:srgbClr val="000000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30CF141-FEA2-4E87-BD7C-232C0C6E7CC6}" v="8" dt="2024-04-11T01:18:45.12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994" autoAdjust="0"/>
    <p:restoredTop sz="95441" autoAdjust="0"/>
  </p:normalViewPr>
  <p:slideViewPr>
    <p:cSldViewPr snapToGrid="0">
      <p:cViewPr varScale="1">
        <p:scale>
          <a:sx n="112" d="100"/>
          <a:sy n="112" d="100"/>
        </p:scale>
        <p:origin x="870" y="11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171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2232" y="0"/>
            <a:ext cx="3038170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0682"/>
            <a:ext cx="3038171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2232" y="8830682"/>
            <a:ext cx="3038170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fld id="{867FF36F-819D-4D2B-A8BB-AF91032F0C08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5286934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171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232" y="0"/>
            <a:ext cx="3038170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6400" y="695325"/>
            <a:ext cx="61976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061" y="4416091"/>
            <a:ext cx="5142280" cy="4183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0682"/>
            <a:ext cx="3038171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232" y="8830682"/>
            <a:ext cx="3038170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fld id="{459FDB58-73C4-413E-BB6C-BBE882DFCE1B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0612503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9FDB58-73C4-413E-BB6C-BBE882DFCE1B}" type="slidenum">
              <a:rPr lang="en-GB" altLang="en-US" smtClean="0"/>
              <a:pPr/>
              <a:t>2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6082802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9FDB58-73C4-413E-BB6C-BBE882DFCE1B}" type="slidenum">
              <a:rPr lang="en-GB" altLang="en-US" smtClean="0"/>
              <a:pPr/>
              <a:t>3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9645286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9FDB58-73C4-413E-BB6C-BBE882DFCE1B}" type="slidenum">
              <a:rPr lang="en-GB" altLang="en-US" smtClean="0"/>
              <a:pPr/>
              <a:t>4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6929772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9FDB58-73C4-413E-BB6C-BBE882DFCE1B}" type="slidenum">
              <a:rPr lang="en-GB" altLang="en-US" smtClean="0">
                <a:solidFill>
                  <a:srgbClr val="000000"/>
                </a:solidFill>
              </a:rPr>
              <a:pPr/>
              <a:t>9</a:t>
            </a:fld>
            <a:endParaRPr lang="en-GB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12374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8"/>
            <a:ext cx="10363200" cy="1470025"/>
          </a:xfrm>
        </p:spPr>
        <p:txBody>
          <a:bodyPr/>
          <a:lstStyle>
            <a:lvl1pPr>
              <a:defRPr sz="4000">
                <a:latin typeface="+mj-ea"/>
                <a:ea typeface="+mj-ea"/>
              </a:defRPr>
            </a:lvl1pPr>
          </a:lstStyle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latin typeface="+mj-ea"/>
                <a:ea typeface="+mj-ea"/>
              </a:defRPr>
            </a:lvl1pPr>
            <a:lvl2pPr marL="457177" indent="0" algn="ctr">
              <a:buNone/>
              <a:defRPr/>
            </a:lvl2pPr>
            <a:lvl3pPr marL="914354" indent="0" algn="ctr">
              <a:buNone/>
              <a:defRPr/>
            </a:lvl3pPr>
            <a:lvl4pPr marL="1371531" indent="0" algn="ctr">
              <a:buNone/>
              <a:defRPr/>
            </a:lvl4pPr>
            <a:lvl5pPr marL="1828709" indent="0" algn="ctr">
              <a:buNone/>
              <a:defRPr/>
            </a:lvl5pPr>
            <a:lvl6pPr marL="2285886" indent="0" algn="ctr">
              <a:buNone/>
              <a:defRPr/>
            </a:lvl6pPr>
            <a:lvl7pPr marL="2743063" indent="0" algn="ctr">
              <a:buNone/>
              <a:defRPr/>
            </a:lvl7pPr>
            <a:lvl8pPr marL="3200240" indent="0" algn="ctr">
              <a:buNone/>
              <a:defRPr/>
            </a:lvl8pPr>
            <a:lvl9pPr marL="3657417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127077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35652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51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51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927235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4638"/>
            <a:ext cx="9112251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97600" y="3938601"/>
            <a:ext cx="53848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555285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4638"/>
            <a:ext cx="9112251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09670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FE6C394A-9E02-4841-ACC8-9EFF4DA6339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fld id="{F5492D28-9CB3-4957-BFD2-683A3D6260A5}" type="slidenum">
              <a:rPr lang="en-GB" altLang="en-US" smtClean="0"/>
              <a:pPr/>
              <a:t>‹#›</a:t>
            </a:fld>
            <a:endParaRPr lang="en-GB" altLang="en-US" dirty="0"/>
          </a:p>
        </p:txBody>
      </p:sp>
      <p:sp>
        <p:nvSpPr>
          <p:cNvPr id="5" name="Title 4">
            <a:extLst>
              <a:ext uri="{FF2B5EF4-FFF2-40B4-BE49-F238E27FC236}">
                <a16:creationId xmlns="" xmlns:a16="http://schemas.microsoft.com/office/drawing/2014/main" id="{DFCFD951-EB5F-444C-A429-749DF9E84C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72305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13"/>
            <a:ext cx="10363200" cy="1362075"/>
          </a:xfrm>
        </p:spPr>
        <p:txBody>
          <a:bodyPr anchor="t"/>
          <a:lstStyle>
            <a:lvl1pPr algn="l">
              <a:defRPr sz="4000" b="1" cap="all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177" indent="0">
              <a:buNone/>
              <a:defRPr sz="1801"/>
            </a:lvl2pPr>
            <a:lvl3pPr marL="914354" indent="0">
              <a:buNone/>
              <a:defRPr sz="1600"/>
            </a:lvl3pPr>
            <a:lvl4pPr marL="1371531" indent="0">
              <a:buNone/>
              <a:defRPr sz="1401"/>
            </a:lvl4pPr>
            <a:lvl5pPr marL="1828709" indent="0">
              <a:buNone/>
              <a:defRPr sz="1401"/>
            </a:lvl5pPr>
            <a:lvl6pPr marL="2285886" indent="0">
              <a:buNone/>
              <a:defRPr sz="1401"/>
            </a:lvl6pPr>
            <a:lvl7pPr marL="2743063" indent="0">
              <a:buNone/>
              <a:defRPr sz="1401"/>
            </a:lvl7pPr>
            <a:lvl8pPr marL="3200240" indent="0">
              <a:buNone/>
              <a:defRPr sz="1401"/>
            </a:lvl8pPr>
            <a:lvl9pPr marL="3657417" indent="0">
              <a:buNone/>
              <a:defRPr sz="140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41478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>
            <a:lvl1pPr>
              <a:defRPr sz="28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28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1713234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1801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6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6" y="2174875"/>
            <a:ext cx="5389033" cy="3951288"/>
          </a:xfrm>
        </p:spPr>
        <p:txBody>
          <a:bodyPr/>
          <a:lstStyle>
            <a:lvl1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1801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20855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20819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7119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6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1"/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42174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77" indent="0">
              <a:buNone/>
              <a:defRPr sz="2800"/>
            </a:lvl2pPr>
            <a:lvl3pPr marL="914354" indent="0">
              <a:buNone/>
              <a:defRPr sz="2400"/>
            </a:lvl3pPr>
            <a:lvl4pPr marL="1371531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3" indent="0">
              <a:buNone/>
              <a:defRPr sz="2000"/>
            </a:lvl7pPr>
            <a:lvl8pPr marL="3200240" indent="0">
              <a:buNone/>
              <a:defRPr sz="2000"/>
            </a:lvl8pPr>
            <a:lvl9pPr marL="3657417" indent="0">
              <a:buNone/>
              <a:defRPr sz="2000"/>
            </a:lvl9pPr>
          </a:lstStyle>
          <a:p>
            <a:pPr lvl="0"/>
            <a:endParaRPr lang="fi-FI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1"/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826682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green2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7309" y="6475413"/>
            <a:ext cx="486833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8" descr="green.jpg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200" y="6456363"/>
            <a:ext cx="6189133" cy="27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1" y="274638"/>
            <a:ext cx="9112251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  <a:endParaRPr lang="en-GB" altLang="en-US" dirty="0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6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 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10960" y="6483350"/>
            <a:ext cx="527049" cy="222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100">
                <a:solidFill>
                  <a:schemeClr val="bg1"/>
                </a:solidFill>
                <a:latin typeface="Arial" charset="0"/>
              </a:defRPr>
            </a:lvl1pPr>
          </a:lstStyle>
          <a:p>
            <a:fld id="{F5492D28-9CB3-4957-BFD2-683A3D6260A5}" type="slidenum">
              <a:rPr lang="en-GB" altLang="en-US"/>
              <a:pPr/>
              <a:t>‹#›</a:t>
            </a:fld>
            <a:endParaRPr lang="en-GB" altLang="en-US" dirty="0"/>
          </a:p>
        </p:txBody>
      </p:sp>
      <p:sp>
        <p:nvSpPr>
          <p:cNvPr id="1032" name="Rectangle 6"/>
          <p:cNvSpPr>
            <a:spLocks noChangeArrowheads="1"/>
          </p:cNvSpPr>
          <p:nvPr/>
        </p:nvSpPr>
        <p:spPr bwMode="auto">
          <a:xfrm>
            <a:off x="1559984" y="5009401"/>
            <a:ext cx="6102349" cy="2463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01" dirty="0">
                <a:solidFill>
                  <a:schemeClr val="bg1"/>
                </a:solidFill>
                <a:latin typeface="Arial" panose="020B0604020202020204" pitchFamily="34" charset="0"/>
              </a:rPr>
              <a:t>© 3GPP 2009     Mobile World Congress, Barcelona, 19</a:t>
            </a:r>
            <a:r>
              <a:rPr lang="en-GB" altLang="en-US" sz="1001" baseline="30000" dirty="0">
                <a:solidFill>
                  <a:schemeClr val="bg1"/>
                </a:solidFill>
                <a:latin typeface="Arial" panose="020B0604020202020204" pitchFamily="34" charset="0"/>
              </a:rPr>
              <a:t>th</a:t>
            </a:r>
            <a:r>
              <a:rPr lang="en-GB" altLang="en-US" sz="1001" dirty="0">
                <a:solidFill>
                  <a:schemeClr val="bg1"/>
                </a:solidFill>
                <a:latin typeface="Arial" panose="020B0604020202020204" pitchFamily="34" charset="0"/>
              </a:rPr>
              <a:t> February 2009</a:t>
            </a:r>
          </a:p>
        </p:txBody>
      </p:sp>
      <p:pic>
        <p:nvPicPr>
          <p:cNvPr id="1033" name="Picture 7" descr="green2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7309" y="6475413"/>
            <a:ext cx="486833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6" name="Picture 13" descr="green2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7309" y="6475413"/>
            <a:ext cx="486833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7" name="Rectangle 6"/>
          <p:cNvSpPr>
            <a:spLocks noChangeArrowheads="1"/>
          </p:cNvSpPr>
          <p:nvPr/>
        </p:nvSpPr>
        <p:spPr bwMode="auto">
          <a:xfrm>
            <a:off x="593777" y="6455545"/>
            <a:ext cx="957156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200" b="1" dirty="0">
                <a:solidFill>
                  <a:schemeClr val="bg1"/>
                </a:solidFill>
                <a:latin typeface="Arial" panose="020B0604020202020204" pitchFamily="34" charset="0"/>
              </a:rPr>
              <a:t>RAN WG4</a:t>
            </a:r>
          </a:p>
        </p:txBody>
      </p:sp>
      <p:sp>
        <p:nvSpPr>
          <p:cNvPr id="56334" name="Slide Number Placeholder 4"/>
          <p:cNvSpPr txBox="1">
            <a:spLocks noGrp="1"/>
          </p:cNvSpPr>
          <p:nvPr userDrawn="1"/>
        </p:nvSpPr>
        <p:spPr bwMode="auto">
          <a:xfrm>
            <a:off x="11432126" y="6464300"/>
            <a:ext cx="527049" cy="22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fld id="{E4DF48D0-4F83-437C-BDD1-C6E5F5F353CD}" type="slidenum">
              <a:rPr lang="en-GB" altLang="en-US" sz="1100">
                <a:solidFill>
                  <a:schemeClr val="bg1"/>
                </a:solidFill>
                <a:latin typeface="Arial" charset="0"/>
              </a:rPr>
              <a:pPr eaLnBrk="1" hangingPunct="1"/>
              <a:t>‹#›</a:t>
            </a:fld>
            <a:endParaRPr lang="en-GB" altLang="en-US" sz="1100" dirty="0">
              <a:solidFill>
                <a:schemeClr val="bg1"/>
              </a:solidFill>
              <a:latin typeface="Arial" charset="0"/>
            </a:endParaRPr>
          </a:p>
        </p:txBody>
      </p:sp>
      <p:pic>
        <p:nvPicPr>
          <p:cNvPr id="14" name="Picture 6" descr="3GPP_TM_RD.jpg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88563" y="373075"/>
            <a:ext cx="1493837" cy="86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555" r:id="rId1"/>
    <p:sldLayoutId id="2147484556" r:id="rId2"/>
    <p:sldLayoutId id="2147484557" r:id="rId3"/>
    <p:sldLayoutId id="2147484558" r:id="rId4"/>
    <p:sldLayoutId id="2147484559" r:id="rId5"/>
    <p:sldLayoutId id="2147484560" r:id="rId6"/>
    <p:sldLayoutId id="2147484561" r:id="rId7"/>
    <p:sldLayoutId id="2147484562" r:id="rId8"/>
    <p:sldLayoutId id="2147484563" r:id="rId9"/>
    <p:sldLayoutId id="2147484564" r:id="rId10"/>
    <p:sldLayoutId id="2147484565" r:id="rId11"/>
    <p:sldLayoutId id="2147484566" r:id="rId12"/>
    <p:sldLayoutId id="2147484567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177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354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531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709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342882" indent="-342882" algn="l" rtl="0" eaLnBrk="0" fontAlgn="base" hangingPunct="0">
        <a:spcBef>
          <a:spcPct val="20000"/>
        </a:spcBef>
        <a:spcAft>
          <a:spcPct val="0"/>
        </a:spcAft>
        <a:buBlip>
          <a:blip r:embed="rId18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13" indent="-285737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charset="0"/>
        <a:buChar char="•"/>
        <a:defRPr sz="2400">
          <a:solidFill>
            <a:schemeClr val="tx1"/>
          </a:solidFill>
          <a:latin typeface="+mn-lt"/>
        </a:defRPr>
      </a:lvl2pPr>
      <a:lvl3pPr marL="1142943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>
          <a:solidFill>
            <a:schemeClr val="tx1"/>
          </a:solidFill>
          <a:latin typeface="+mn-lt"/>
        </a:defRPr>
      </a:lvl3pPr>
      <a:lvl4pPr marL="1600121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>
          <a:solidFill>
            <a:schemeClr val="tx1"/>
          </a:solidFill>
          <a:latin typeface="+mn-lt"/>
        </a:defRPr>
      </a:lvl4pPr>
      <a:lvl5pPr marL="2057298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5pPr>
      <a:lvl6pPr marL="2514476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6pPr>
      <a:lvl7pPr marL="2971652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7pPr>
      <a:lvl8pPr marL="3428829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8pPr>
      <a:lvl9pPr marL="3886007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fi-FI"/>
      </a:defPPr>
      <a:lvl1pPr marL="0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177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1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3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7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="" xmlns:a16="http://schemas.microsoft.com/office/drawing/2014/main" id="{D30B7C3F-3D32-4F2D-8FDD-60718C51D42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RAN4#110bis meeting schedule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="" xmlns:a16="http://schemas.microsoft.com/office/drawing/2014/main" id="{EBB0B9E5-9838-4AA8-B169-89A3469C2E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68224" y="4717686"/>
            <a:ext cx="9998580" cy="1036178"/>
          </a:xfrm>
        </p:spPr>
        <p:txBody>
          <a:bodyPr/>
          <a:lstStyle/>
          <a:p>
            <a:r>
              <a:rPr lang="en-US" dirty="0">
                <a:latin typeface="+mj-ea"/>
                <a:ea typeface="+mj-ea"/>
              </a:rPr>
              <a:t>RAN4 Chair: </a:t>
            </a:r>
            <a:r>
              <a:rPr lang="en-US" dirty="0"/>
              <a:t>Xizeng</a:t>
            </a:r>
            <a:r>
              <a:rPr lang="en-US" dirty="0">
                <a:latin typeface="+mj-ea"/>
                <a:ea typeface="+mj-ea"/>
              </a:rPr>
              <a:t> Dai</a:t>
            </a:r>
          </a:p>
          <a:p>
            <a:r>
              <a:rPr lang="en-US" dirty="0">
                <a:latin typeface="+mj-ea"/>
                <a:ea typeface="+mj-ea"/>
              </a:rPr>
              <a:t>Vice Chair: </a:t>
            </a:r>
            <a:r>
              <a:rPr lang="en-US" dirty="0"/>
              <a:t>Gene Fong</a:t>
            </a:r>
            <a:r>
              <a:rPr lang="en-US" dirty="0">
                <a:latin typeface="+mj-ea"/>
                <a:ea typeface="+mj-ea"/>
              </a:rPr>
              <a:t>, </a:t>
            </a:r>
            <a:r>
              <a:rPr lang="en-US" dirty="0"/>
              <a:t>Shan Yang </a:t>
            </a:r>
            <a:endParaRPr lang="en-US" dirty="0">
              <a:latin typeface="+mj-ea"/>
              <a:ea typeface="+mj-ea"/>
            </a:endParaRPr>
          </a:p>
        </p:txBody>
      </p:sp>
      <p:sp>
        <p:nvSpPr>
          <p:cNvPr id="6" name="TextBox 1">
            <a:extLst>
              <a:ext uri="{FF2B5EF4-FFF2-40B4-BE49-F238E27FC236}">
                <a16:creationId xmlns="" xmlns:a16="http://schemas.microsoft.com/office/drawing/2014/main" id="{E4CE5DCD-72B3-468A-A585-E6721DD18679}"/>
              </a:ext>
            </a:extLst>
          </p:cNvPr>
          <p:cNvSpPr txBox="1"/>
          <p:nvPr/>
        </p:nvSpPr>
        <p:spPr>
          <a:xfrm>
            <a:off x="236841" y="274551"/>
            <a:ext cx="583067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3GPP TSG-RAN WG4 Meeting #110bis	</a:t>
            </a:r>
            <a:endParaRPr lang="en-US" altLang="zh-CN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Changsha, China, 15</a:t>
            </a:r>
            <a:r>
              <a:rPr lang="en-US" altLang="zh-CN" sz="1400" b="1" baseline="30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th</a:t>
            </a:r>
            <a:r>
              <a:rPr lang="en-US" altLang="zh-CN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 – 19</a:t>
            </a:r>
            <a:r>
              <a:rPr lang="en-US" altLang="zh-CN" sz="1400" b="1" baseline="30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th</a:t>
            </a:r>
            <a:r>
              <a:rPr lang="en-US" altLang="zh-CN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 April, 2024</a:t>
            </a:r>
          </a:p>
          <a:p>
            <a:r>
              <a:rPr lang="en-US" altLang="zh-CN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Agenda Item: 2</a:t>
            </a:r>
            <a:endParaRPr lang="en-US" altLang="zh-CN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7751970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=""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Monday</a:t>
            </a:r>
            <a:endParaRPr lang="ru-RU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4703040"/>
              </p:ext>
            </p:extLst>
          </p:nvPr>
        </p:nvGraphicFramePr>
        <p:xfrm>
          <a:off x="76912" y="1273321"/>
          <a:ext cx="11819812" cy="4632960"/>
        </p:xfrm>
        <a:graphic>
          <a:graphicData uri="http://schemas.openxmlformats.org/drawingml/2006/table">
            <a:tbl>
              <a:tblPr/>
              <a:tblGrid>
                <a:gridCol w="79938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75510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75510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755106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755106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292897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Venue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Time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Main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RRM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</a:t>
                      </a:r>
                      <a:r>
                        <a:rPr kumimoji="0" lang="en-US" altLang="en-US" sz="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BDaT</a:t>
                      </a:r>
                      <a:endParaRPr kumimoji="0" lang="en-US" altLang="en-US" sz="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Ad hoc room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994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9:00-9:20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1. Opening of the meeting </a:t>
                      </a: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2. Approval of the agenda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3. Letters / reports from other groups / meetings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1242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9:30-10:30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Spectrum related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[107] LTE_NR_HPUE_FWVM (12)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[108] HPUE_Basket_EN-DC (7)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[205] FR2_multiRx_part1 (22)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[206] FR2_multiRx_part2 (19)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n-NO" sz="800" b="1" i="0" u="none" strike="noStrike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Rel-18 BSRF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n-NO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[301] BSRF_Maintenance (2)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n-NO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[302] NR_ATG_BSRF_Maintenance (3)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[303] NR_FR1_lessthan_5MHz_BW_BSRF_Maint (2)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[310] NR_mobile_IAB_RF (2)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[308] NR_netcon_repeater_RF (9)</a:t>
                      </a:r>
                    </a:p>
                  </a:txBody>
                  <a:tcPr marL="45720" marR="4572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i="0" u="none" strike="noStrike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RRM</a:t>
                      </a:r>
                      <a:r>
                        <a:rPr lang="en-US" sz="8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Ad-hoc: </a:t>
                      </a:r>
                      <a:r>
                        <a:rPr lang="en-US" altLang="zh-CN" sz="8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NR_Mob_enh2_part2 Chaired by Qiming Li (Apple)</a:t>
                      </a:r>
                      <a:endParaRPr lang="en-US" altLang="zh-CN" sz="800" baseline="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584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11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:00-13:00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[109] HPUE_Basket_Intra-CA_TDD (1)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[110] HPUE_Basket_inter-CA_SUL (20)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[111] HPUE_Basket_FDD (25)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[112] LTE_NR_Other_WI (13)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[113] NR_3Tx-4Rx_WI (8)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[206] FR2_multiRx_part2 (19) </a:t>
                      </a:r>
                      <a:r>
                        <a:rPr kumimoji="0" lang="en-US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Cont. (0.5 hour)</a:t>
                      </a:r>
                      <a:endParaRPr kumimoji="0" lang="fr-FR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n-NO" altLang="zh-CN" sz="8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[209] NR_MG_enh2_part1 (36)</a:t>
                      </a:r>
                      <a:endParaRPr lang="en-IE" altLang="zh-CN" sz="80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n-NO" altLang="zh-CN" sz="8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[210] NR_MG_enh2_part2 (40)</a:t>
                      </a: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[309] NR_netcon_repeater_RFConformance (21)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n-NO" sz="800" b="1" i="0" u="none" strike="noStrike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n-NO" sz="800" b="1" i="0" u="none" strike="noStrike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Rel-18 NTN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[305] NR_NTN_enh_Part1 (6)</a:t>
                      </a:r>
                      <a:endParaRPr kumimoji="0" 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[306] NR_NTN_enh_Part2 (14)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[307] NR_NTN_enh_Part3 (7)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 Ad-hoc (Demod)</a:t>
                      </a:r>
                    </a:p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[324] NR_demod_enh3_Part1 chaired by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Jingzhou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Wu</a:t>
                      </a:r>
                    </a:p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[326] NR_cov_enh2_demod chaired by Jingzhou Wu</a:t>
                      </a:r>
                    </a:p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1863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13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:00-14:30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Lunch break</a:t>
                      </a:r>
                      <a:endParaRPr kumimoji="0" lang="it-IT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1" i="0" u="none" strike="noStrike" kern="1200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9821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14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:30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-15:30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Non-spectrum related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[129] NR_ENDC_RF_Ph4 (53)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[223] NR_MIMO_evo_DL_UL (32)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Demod</a:t>
                      </a:r>
                      <a:endParaRPr kumimoji="0" 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[317] RF_FR1_enh2_Demod (17)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[318] NR_RF_FR2_req_Ph3_Demod (2)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[321] NR_HST_FR2_enh_Demod (5)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R18 NR Positioning </a:t>
                      </a:r>
                      <a:b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</a:b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Chaired by Iana Siomina (Ericsson)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7010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16:00-18:00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[129] NR_ENDC_RF_Ph4 (continue)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[140] NR_power_class (37)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[115] FR1_enh2_R18 (8)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[116] FR2_enh_req_Ph3_R18 (1)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[122] NR_cov_enh2_R18 (6)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[226] NR_SL_relay_enh (2)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[224] NR_SL_enh2 (9)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[220]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NR_DualTxRx_MUSIM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(27)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[319] NR_FR2_multiRX_DL_Demod (14)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n-NO" altLang="zh-CN" sz="800" b="1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n-NO" altLang="zh-CN" sz="800" b="1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 Ad-hoc (NTN demod)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n-NO" altLang="zh-CN" sz="800" b="1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17:00 – 18:00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[325] NR_NTN_enh_SAN_UE_demod chaired by Tricia Li</a:t>
                      </a:r>
                      <a:endParaRPr kumimoji="0" lang="nn-NO" sz="8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NR FR2 multi-Rx chain WI, Chaired by Qian Yang (vivo)</a:t>
                      </a:r>
                      <a:endParaRPr kumimoji="0" 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994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18:00-19:30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</a:t>
                      </a:r>
                      <a:r>
                        <a:rPr kumimoji="0" lang="it-IT" altLang="zh-CN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[130] FS_NR_IMT Chaired </a:t>
                      </a:r>
                      <a:r>
                        <a:rPr kumimoji="0" lang="it-IT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by Thomas Chapman (Ericsson)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RRM Ad-hoc: </a:t>
                      </a: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Andrey Chervyakov </a:t>
                      </a:r>
                    </a:p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[214] NR_pos_enh2_part1 (28)</a:t>
                      </a:r>
                    </a:p>
                    <a:p>
                      <a:pPr algn="l" fontAlgn="ctr"/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[215] NR_pos_enh2_part2 (33) </a:t>
                      </a:r>
                    </a:p>
                    <a:p>
                      <a:pPr algn="l" fontAlgn="ctr"/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[216] NR_pos_enh2_part3 (10)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n-NO" altLang="zh-CN" sz="800" b="1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 Ad-hoc (&lt;5 MHz demod)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[323] NR_FR1_lessthan_5MHz_BW_demod chaired by Dimitri Gold</a:t>
                      </a:r>
                      <a:endParaRPr kumimoji="0" lang="nn-NO" sz="800" b="0" i="0" u="none" strike="sngStrike" kern="1200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altLang="zh-CN" sz="800" b="0" i="0" u="none" strike="noStrike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</a:t>
                      </a: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NR_MIMO_evo_DL_UL Chaired by Yanze Fu (Samsung)</a:t>
                      </a:r>
                      <a:endParaRPr kumimoji="0" lang="en-US" altLang="ja-JP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i="0" u="none" strike="noStrike" dirty="0">
                        <a:solidFill>
                          <a:srgbClr val="1E9657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06355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=""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Tuesday</a:t>
            </a:r>
            <a:endParaRPr lang="ru-RU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7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6650482"/>
              </p:ext>
            </p:extLst>
          </p:nvPr>
        </p:nvGraphicFramePr>
        <p:xfrm>
          <a:off x="85460" y="1273320"/>
          <a:ext cx="11792216" cy="3765305"/>
        </p:xfrm>
        <a:graphic>
          <a:graphicData uri="http://schemas.openxmlformats.org/drawingml/2006/table">
            <a:tbl>
              <a:tblPr/>
              <a:tblGrid>
                <a:gridCol w="79084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75034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75034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750344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750344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390104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Venue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Time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Main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RRM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</a:t>
                      </a:r>
                      <a:r>
                        <a:rPr kumimoji="0" lang="en-US" altLang="en-US" sz="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BDaT</a:t>
                      </a:r>
                      <a:endParaRPr kumimoji="0" lang="en-US" altLang="en-US" sz="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Ad hoc room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780073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8:30-10:30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[132] NR_ATG_enh (11)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[124] NR_SL_enh2_UERF_R18 (12)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[133] NR_SL_ </a:t>
                      </a:r>
                      <a:r>
                        <a:rPr kumimoji="0" lang="fr-FR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intraB_CA_ITS</a:t>
                      </a: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(14)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[221] NR_NTN_enh (46)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n-NO" sz="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Demod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[332] Netw_Energy_NR_demod (11)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[333] NR_DSS_enh (14)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[334] IoT_NTN_Demod (6)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</a:t>
                      </a:r>
                      <a:r>
                        <a:rPr kumimoji="0" lang="it-IT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[103] NR_Baskets_Part_1 Chaired by Laurent Noel (Skyworks)</a:t>
                      </a:r>
                      <a:endParaRPr lang="en-GB" altLang="zh-CN" sz="800" b="0" i="0" u="none" strike="noStrike" kern="120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99816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11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:00-13:00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[121] NR_NTN_enh_UERF_R18 (23)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[138] NR_NTN_Ph3_UERF (11)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[217] NR_MC_enh (2)</a:t>
                      </a: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rgbClr val="1E9657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[213] NR_FR1_lessthan_5MHz_BW (19)</a:t>
                      </a:r>
                    </a:p>
                    <a:p>
                      <a:pPr marL="0" marR="0" lvl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[228] Netw_Energy_NR (36)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[325] NR_NTN_enh_SAN_UE_demod (19)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[326] NR_cov_enh2_demod (19)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n-NO" altLang="zh-CN" sz="800" b="1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 Ad-hoc (OTA)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altLang="zh-CN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[336] NR_FR1_TRP_TRS_enh chaired by Ruixin Wang</a:t>
                      </a: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1E9657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Calibri" panose="020F0502020204030204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13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-14:30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Lunch break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accent3">
                            <a:lumMod val="65000"/>
                          </a:schemeClr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6444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14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:30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-15:30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[130] FS_NR_IMT (38)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[211]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NR_BWP_wor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(23) </a:t>
                      </a:r>
                    </a:p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R4-2404280 (</a:t>
                      </a: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 </a:t>
                      </a:r>
                      <a:r>
                        <a:rPr kumimoji="0" lang="en-US" altLang="zh-CN" sz="800" b="0" i="0" u="none" strike="noStrike" kern="1200" cap="none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tdoc</a:t>
                      </a:r>
                      <a:r>
                        <a:rPr kumimoji="0" lang="en-US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for </a:t>
                      </a: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Rel-18 non-spectrum related WI maintenance</a:t>
                      </a:r>
                      <a:r>
                        <a:rPr kumimoji="0" lang="en-US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)</a:t>
                      </a: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[327] </a:t>
                      </a:r>
                      <a:r>
                        <a:rPr lang="en-US" altLang="zh-CN" sz="8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NR_netcon_repeater_Demod</a:t>
                      </a:r>
                      <a:r>
                        <a:rPr lang="en-US" altLang="zh-CN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(8)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[323] NR_FR1_lessthan_5MHz_BW_demod (28)</a:t>
                      </a:r>
                      <a:endParaRPr lang="en-US" altLang="zh-CN" sz="800" b="0" i="0" u="none" strike="noStrike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n-NO" altLang="zh-CN" sz="800" b="1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 Ad-hoc (OTA)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[337] </a:t>
                      </a:r>
                      <a:r>
                        <a:rPr kumimoji="0" lang="en-US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NR_MIMO_OTA_enh</a:t>
                      </a:r>
                      <a:r>
                        <a:rPr kumimoji="0" 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chaired by Xuan Yi</a:t>
                      </a: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Calibri" panose="020F0502020204030204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5087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16:00-18:00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[135] </a:t>
                      </a:r>
                      <a:r>
                        <a:rPr kumimoji="0" lang="en-GB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NR_AIML_air</a:t>
                      </a: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(62)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[218] NR_Mob_enh2_part1 (59)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[219] NR_Mob_enh2_part2 (27) (start</a:t>
                      </a:r>
                      <a:r>
                        <a:rPr lang="en-US" altLang="zh-CN" sz="800" baseline="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no earlier than 17:10</a:t>
                      </a:r>
                      <a:r>
                        <a:rPr lang="en-US" altLang="zh-CN" sz="8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[329] NR_SL_enh2_demod (8)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[330] NR_redcap_enh_demod (5)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[331] NR_mobile_IAB_demod (11)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[322] </a:t>
                      </a:r>
                      <a:r>
                        <a:rPr kumimoji="0" lang="en-US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NR_ATG_Demod</a:t>
                      </a:r>
                      <a:r>
                        <a:rPr kumimoji="0" 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(2)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Netw_Energy_NR </a:t>
                      </a:r>
                      <a:r>
                        <a:rPr lang="nn-NO" altLang="zh-CN" sz="8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Zhongyi Shen (Huawei) (1 hour)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R18 NR Positioning </a:t>
                      </a:r>
                      <a:b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</a:b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Chaired by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Iana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Siomina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 (Ericsson) (1 hour)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5087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18:00-19:30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</a:t>
                      </a: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[135] </a:t>
                      </a:r>
                      <a:r>
                        <a:rPr kumimoji="0" lang="en-GB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NR_AIML_air</a:t>
                      </a: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Chaired by Vali (Qualcomm)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RRM Ad-hoc: </a:t>
                      </a: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Measurement gap</a:t>
                      </a:r>
                      <a:r>
                        <a:rPr kumimoji="0" lang="zh-CN" altLang="en-US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</a:t>
                      </a:r>
                      <a:r>
                        <a:rPr lang="en-US" altLang="zh-CN" sz="8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Chaired by Ato Yu (</a:t>
                      </a:r>
                      <a:r>
                        <a:rPr lang="en-US" altLang="zh-CN" sz="800" dirty="0" err="1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MediaTek</a:t>
                      </a:r>
                      <a:r>
                        <a:rPr lang="en-US" altLang="zh-CN" sz="8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)</a:t>
                      </a:r>
                      <a:endParaRPr lang="en-US" altLang="zh-CN" sz="800" baseline="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marL="0" marR="0" lvl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n-NO" altLang="zh-CN" sz="800" b="1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 Ad-hoc (MIMO demod)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altLang="zh-CN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[328] NR_MIMO_evo_DL_UL_demod</a:t>
                      </a:r>
                      <a:r>
                        <a:rPr lang="en-US" altLang="zh-CN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chaired by Lili Wang</a:t>
                      </a:r>
                      <a:endParaRPr lang="pl-PL" altLang="zh-CN" sz="800" b="0" i="0" u="none" strike="noStrike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</a:t>
                      </a:r>
                      <a:endParaRPr lang="en-US" altLang="zh-CN" sz="800" b="0" i="0" u="none" strike="noStrike" baseline="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[229] IoT_NTN_enh &amp;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[201]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LTE_NBIOT_eMTC_NTN_req</a:t>
                      </a: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, </a:t>
                      </a:r>
                      <a:r>
                        <a:rPr lang="en-US" altLang="zh-CN" sz="8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Chaired by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Hsuanli Lin (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MediaTek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)</a:t>
                      </a:r>
                      <a:endParaRPr lang="en-US" altLang="zh-CN" sz="800" b="0" i="0" u="none" strike="noStrike" baseline="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87292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=""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Wednesday</a:t>
            </a:r>
            <a:endParaRPr lang="ru-RU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7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9151953"/>
              </p:ext>
            </p:extLst>
          </p:nvPr>
        </p:nvGraphicFramePr>
        <p:xfrm>
          <a:off x="85460" y="1273320"/>
          <a:ext cx="11792213" cy="4922581"/>
        </p:xfrm>
        <a:graphic>
          <a:graphicData uri="http://schemas.openxmlformats.org/drawingml/2006/table">
            <a:tbl>
              <a:tblPr/>
              <a:tblGrid>
                <a:gridCol w="80036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74796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74796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74796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747962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350581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Venue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Time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Main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RRM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</a:t>
                      </a:r>
                      <a:r>
                        <a:rPr kumimoji="0" lang="en-US" altLang="en-US" sz="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BDaT</a:t>
                      </a:r>
                      <a:endParaRPr kumimoji="0" lang="en-US" altLang="en-US" sz="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Ad hoc room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00626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8:30-10:30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[136] FS_Ambient_IoT_solutions (20)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[202] NR_ATG (10)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[212] NR_HST_FR2_enh (8)</a:t>
                      </a: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[231] NR_LPWUS (16)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dirty="0">
                        <a:solidFill>
                          <a:srgbClr val="1E9657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Quick check for RRM UE features (start at 10:30)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Note: Moderators to upload the proposed UE features after ad-hoc/offline discussion in [200] folder before the online discussion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Demod</a:t>
                      </a:r>
                      <a:r>
                        <a:rPr kumimoji="0" 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[324] NR_demod_enh3_Part1 (24)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altLang="zh-CN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[328] NR_MIMO_evo_DL_UL_demod</a:t>
                      </a:r>
                      <a:r>
                        <a:rPr lang="en-US" altLang="zh-CN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(28)</a:t>
                      </a:r>
                      <a:endParaRPr lang="pl-PL" altLang="zh-CN" sz="800" b="0" i="0" u="none" strike="noStrike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</a:t>
                      </a:r>
                      <a:r>
                        <a:rPr lang="en-US" altLang="zh-CN" sz="8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NR_Mob_enh2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altLang="zh-CN" sz="8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Chaired by Qiming Li (Apple)</a:t>
                      </a:r>
                      <a:endParaRPr lang="en-US" altLang="zh-CN" sz="800" baseline="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74811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11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:00-13:00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[118] NR_FR1_lessthan_5MHz_BW_R18 (8)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[134] NR_FR1_5MHz_BW_Ph2 (15)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[131] NonCol_intraB_ENDC_NR_CA (17)</a:t>
                      </a: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Quick check for RRM UE features (Cont.)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[207] NR_RRM_enh3_part1 (19)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[208] NR_RRM_enh3_part2 (5)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rgbClr val="1E9657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Demod</a:t>
                      </a:r>
                      <a:endParaRPr lang="en-US" altLang="zh-CN" sz="800" b="1" i="0" u="none" strike="noStrike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11:00 – 12:00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[324] NR_demod_enh3_Part1 (24) (</a:t>
                      </a:r>
                      <a:r>
                        <a:rPr kumimoji="0" lang="en-US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cont</a:t>
                      </a:r>
                      <a:r>
                        <a:rPr kumimoji="0" 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)</a:t>
                      </a:r>
                      <a:endParaRPr kumimoji="0" 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1" i="0" u="none" strike="noStrike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Rel-18 OTA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12:00 – 13:00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altLang="zh-CN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[336] NR_FR1_TRP_TRS_enh (25)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Main Ad-hoc: </a:t>
                      </a:r>
                      <a:r>
                        <a:rPr kumimoji="0" lang="it-IT" altLang="zh-CN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[121] NR_NTN_enh_UERF_R18 Chaired </a:t>
                      </a:r>
                      <a:r>
                        <a:rPr kumimoji="0" lang="it-IT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by Fei Xue (ZTE)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13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-14:30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Lunch break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accent3">
                            <a:lumMod val="65000"/>
                          </a:schemeClr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027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14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:30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-15:30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[137] NR_LPWUS (14)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</a:t>
                      </a: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227] NR_mobile_IAB </a:t>
                      </a:r>
                      <a:r>
                        <a:rPr kumimoji="0" lang="en-US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(7)</a:t>
                      </a:r>
                      <a:endParaRPr kumimoji="0" lang="nn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[222] NR_netcon_repeater (5)</a:t>
                      </a:r>
                    </a:p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[225] NR_redcap_enh (10)</a:t>
                      </a: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rgbClr val="1E9657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Rel-18 OTA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altLang="zh-CN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[336] NR_FR1_TRP_TRS_enh (25) (cont)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[337] </a:t>
                      </a:r>
                      <a:r>
                        <a:rPr kumimoji="0" lang="en-US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NR_MIMO_OTA_enh</a:t>
                      </a:r>
                      <a:r>
                        <a:rPr kumimoji="0" 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(19)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</a:t>
                      </a:r>
                      <a:r>
                        <a:rPr lang="en-US" altLang="zh-CN" sz="800" b="0" strike="noStrike" dirty="0" err="1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NR_NTN_enh</a:t>
                      </a:r>
                      <a:r>
                        <a:rPr lang="en-US" altLang="zh-CN" sz="800" b="0" strike="noStrike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</a:t>
                      </a:r>
                      <a:r>
                        <a:rPr lang="en-US" altLang="zh-CN" sz="800" strike="noStrike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Chaired by </a:t>
                      </a:r>
                      <a:r>
                        <a:rPr lang="en-US" altLang="zh-CN" sz="800" strike="noStrike" dirty="0" err="1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Haijie</a:t>
                      </a:r>
                      <a:r>
                        <a:rPr lang="en-US" altLang="zh-CN" sz="800" strike="noStrike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</a:t>
                      </a:r>
                      <a:r>
                        <a:rPr lang="en-US" altLang="zh-CN" sz="800" strike="noStrike" dirty="0" err="1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Qiu</a:t>
                      </a: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n-NO" altLang="zh-CN" sz="800" b="0" i="0" u="none" strike="noStrike" kern="1200" baseline="0" dirty="0">
                        <a:solidFill>
                          <a:srgbClr val="1E9657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16:00-18:00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[120] NR_MC_enh_UERF_R18 (8)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[126] Netw_Energy_NR_R18 (2)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1E9657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[232] Reply_LS (15)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[229] IoT_NTN_enh (16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[201]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LTE_NBIOT_eMTC_NTN_req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(8)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[230] NR_RRM_Ph5 (20)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Rel-18 OTA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16:00 – 17:00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[337] </a:t>
                      </a:r>
                      <a:r>
                        <a:rPr kumimoji="0" lang="en-US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NR_MIMO_OTA_enh</a:t>
                      </a:r>
                      <a:r>
                        <a:rPr kumimoji="0" 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(19) (</a:t>
                      </a:r>
                      <a:r>
                        <a:rPr kumimoji="0" lang="en-US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cont</a:t>
                      </a:r>
                      <a:r>
                        <a:rPr kumimoji="0" 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OTA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17:00 – 18:00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[338] TRP_TRS_MIMO_OTA (26)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[339] NR_FR2_OTA (4)</a:t>
                      </a:r>
                    </a:p>
                    <a:p>
                      <a:pPr algn="l" fontAlgn="ctr"/>
                      <a:endParaRPr kumimoji="0" lang="de-DE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R18 NR Positioning </a:t>
                      </a:r>
                      <a:b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</a:b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Chaired by Iana Siomina (Ericsson</a:t>
                      </a:r>
                      <a:r>
                        <a:rPr kumimoji="0" lang="en-US" altLang="zh-CN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)</a:t>
                      </a: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1E9657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0" i="0" u="none" strike="noStrike" dirty="0"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18:00-19:30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</a:t>
                      </a:r>
                      <a:r>
                        <a:rPr kumimoji="0" lang="it-IT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[128] NR_LTE_Rel-18_feature_list </a:t>
                      </a:r>
                      <a:r>
                        <a:rPr kumimoji="0" lang="fr-FR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</a:t>
                      </a: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by Xiaoran Zhang (CMCC)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</a:t>
                      </a:r>
                      <a:r>
                        <a:rPr lang="en-US" altLang="zh-CN" sz="800" b="0" strike="noStrike" dirty="0" err="1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NR_NTN_enh</a:t>
                      </a:r>
                      <a:r>
                        <a:rPr lang="en-US" altLang="zh-CN" sz="800" b="0" strike="noStrike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</a:t>
                      </a:r>
                      <a:r>
                        <a:rPr lang="en-US" altLang="zh-CN" sz="800" strike="noStrike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Chaired by </a:t>
                      </a:r>
                      <a:r>
                        <a:rPr lang="en-US" altLang="zh-CN" sz="800" strike="noStrike" dirty="0" err="1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Haijie</a:t>
                      </a:r>
                      <a:r>
                        <a:rPr lang="en-US" altLang="zh-CN" sz="800" strike="noStrike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</a:t>
                      </a:r>
                      <a:r>
                        <a:rPr lang="en-US" altLang="zh-CN" sz="800" strike="noStrike" dirty="0" err="1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Qiu</a:t>
                      </a: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n-NO" altLang="zh-CN" sz="800" b="1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 Ad-hoc (NTN)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[307] NR_NTN_enh_Part3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n-NO" altLang="zh-CN" sz="8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TBD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1E9657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Calibri" panose="020F0502020204030204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347089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=""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altLang="zh-CN" b="1" dirty="0"/>
              <a:t>Thursday</a:t>
            </a:r>
            <a:endParaRPr lang="ru-RU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7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6573173"/>
              </p:ext>
            </p:extLst>
          </p:nvPr>
        </p:nvGraphicFramePr>
        <p:xfrm>
          <a:off x="85460" y="1273320"/>
          <a:ext cx="11820790" cy="3736719"/>
        </p:xfrm>
        <a:graphic>
          <a:graphicData uri="http://schemas.openxmlformats.org/drawingml/2006/table">
            <a:tbl>
              <a:tblPr/>
              <a:tblGrid>
                <a:gridCol w="80989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75272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752725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752725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752725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350581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Venue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Time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Main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RRM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</a:t>
                      </a:r>
                      <a:r>
                        <a:rPr kumimoji="0" lang="en-US" altLang="en-US" sz="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BDaT</a:t>
                      </a:r>
                      <a:endParaRPr kumimoji="0" lang="en-US" altLang="en-US" sz="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Ad hoc room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834073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8:30-10:30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Basket WI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[103] NR_Baskets_Part_1 (39)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[104] NR_Baskets_Part_2 (45)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[105] NR_Baskets_Part_3 (57)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[106] LTE_Baskets (18)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Checking point for RRM UE features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Ad-hoc minutes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[311] NR_BS_RF (21)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[312] NR_ATG_enh (6)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Calibri" panose="020F0502020204030204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74811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11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:00-13:00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Maintenance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[101] R18_UERF_maintenance_Part1 (18)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[102] R18_UERF_maintenance_Part2 (9)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Rel-18 feature list</a:t>
                      </a:r>
                      <a:endParaRPr kumimoji="0" lang="fr-F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[128] NR_LTE_Rel-18_feature_list (5)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Early return to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313] NR_duplex_evo (13)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[314] NR_LPWUS (9)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altLang="zh-CN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[315] NR_NTN_Ph3 (7)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Reserved</a:t>
                      </a:r>
                      <a:endParaRPr kumimoji="0" lang="en-US" altLang="ja-JP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3558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13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-14:30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Lunch break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accent3">
                            <a:lumMod val="65000"/>
                          </a:schemeClr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027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14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:30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-15:30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[141] </a:t>
                      </a:r>
                      <a:r>
                        <a:rPr kumimoji="0" lang="fr-FR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UERF_Spec_Improvement</a:t>
                      </a: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(9</a:t>
                      </a:r>
                      <a:r>
                        <a:rPr kumimoji="0" lang="fr-FR" altLang="zh-CN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)</a:t>
                      </a:r>
                      <a:endParaRPr kumimoji="0" lang="fr-F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[142] </a:t>
                      </a:r>
                      <a:r>
                        <a:rPr kumimoji="0" lang="fr-FR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RRM_Spec_Improvement</a:t>
                      </a: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</a:t>
                      </a:r>
                      <a:r>
                        <a:rPr kumimoji="0" lang="fr-FR" altLang="zh-CN" sz="8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11</a:t>
                      </a:r>
                      <a:r>
                        <a:rPr kumimoji="0" lang="fr-FR" altLang="zh-CN" sz="8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)</a:t>
                      </a:r>
                      <a:endParaRPr kumimoji="0" lang="fr-F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Reserved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Note: Parallel with </a:t>
                      </a: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RRM_Spec_Improvement in main session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 </a:t>
                      </a:r>
                      <a:endParaRPr kumimoji="0" lang="en-US" altLang="ja-JP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Rel-18 </a:t>
                      </a:r>
                      <a:r>
                        <a:rPr kumimoji="0" lang="en-US" sz="8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Demod</a:t>
                      </a:r>
                      <a:endParaRPr kumimoji="0" 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0" i="0" u="none" strike="noStrike" kern="1200" dirty="0">
                        <a:solidFill>
                          <a:srgbClr val="FF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027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16:00-18:00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Early return to 16:00 – 16:30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reserved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Early return to</a:t>
                      </a:r>
                    </a:p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Early return to 16:00 – 16:30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</a:t>
                      </a:r>
                      <a:r>
                        <a:rPr kumimoji="0" 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Ad-hoc: Reserved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fr-FR" altLang="ja-JP" sz="800" b="1" i="0" dirty="0">
                        <a:solidFill>
                          <a:srgbClr val="FF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027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18:00-19:30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</a:t>
                      </a:r>
                      <a:r>
                        <a:rPr kumimoji="0" lang="it-IT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NR_ENDC_RF_Ph4 Chaired by Leo Liu (Huawei)</a:t>
                      </a: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</a:t>
                      </a:r>
                      <a:endParaRPr kumimoji="0" lang="it-IT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Early return to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</a:t>
                      </a:r>
                      <a:r>
                        <a:rPr kumimoji="0" 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Ad-hoc: Reserved</a:t>
                      </a:r>
                      <a:endParaRPr kumimoji="0" lang="de-DE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83406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=""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Friday</a:t>
            </a:r>
            <a:endParaRPr lang="ru-RU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4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0470965"/>
              </p:ext>
            </p:extLst>
          </p:nvPr>
        </p:nvGraphicFramePr>
        <p:xfrm>
          <a:off x="85456" y="1273321"/>
          <a:ext cx="11811269" cy="2513520"/>
        </p:xfrm>
        <a:graphic>
          <a:graphicData uri="http://schemas.openxmlformats.org/drawingml/2006/table">
            <a:tbl>
              <a:tblPr/>
              <a:tblGrid>
                <a:gridCol w="80036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75272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752725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752725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752725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175917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Venue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Time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Main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RRM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</a:t>
                      </a:r>
                      <a:r>
                        <a:rPr kumimoji="0" lang="en-US" altLang="en-US" sz="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BDaT</a:t>
                      </a:r>
                      <a:endParaRPr kumimoji="0" lang="en-US" altLang="en-US" sz="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Ad hoc room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438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8:30-10:30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1" i="0" u="none" strike="noStrike" kern="1200" dirty="0">
                        <a:solidFill>
                          <a:srgbClr val="0000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906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11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:00-13:00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fr-FR" altLang="ja-JP" sz="800" b="1" dirty="0">
                        <a:solidFill>
                          <a:srgbClr val="0000FF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703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14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-16:00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(final round)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(final round)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(final round)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fr-FR" altLang="ja-JP" sz="800" b="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733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16:00-17:00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12 New or revised Rel-19 WID/SID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13 Any other business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14 Close of the meeting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72004" marR="72004" marT="36002" marB="360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72004" marR="72004" marT="36002" marB="360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72004" marR="72004" marT="36002" marB="360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908134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="" xmlns:a16="http://schemas.microsoft.com/office/drawing/2014/main" id="{D30B7C3F-3D32-4F2D-8FDD-60718C51D42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Appendix</a:t>
            </a:r>
          </a:p>
        </p:txBody>
      </p:sp>
    </p:spTree>
    <p:extLst>
      <p:ext uri="{BB962C8B-B14F-4D97-AF65-F5344CB8AC3E}">
        <p14:creationId xmlns:p14="http://schemas.microsoft.com/office/powerpoint/2010/main" val="40919692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矩形 100"/>
          <p:cNvSpPr/>
          <p:nvPr/>
        </p:nvSpPr>
        <p:spPr bwMode="auto">
          <a:xfrm>
            <a:off x="3920791" y="3809510"/>
            <a:ext cx="1619951" cy="749241"/>
          </a:xfrm>
          <a:prstGeom prst="rect">
            <a:avLst/>
          </a:prstGeom>
          <a:solidFill>
            <a:schemeClr val="bg2"/>
          </a:solidFill>
          <a:ln w="9525" cap="flat" cmpd="sng" algn="ctr">
            <a:noFill/>
            <a:prstDash val="lg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spcAft>
                <a:spcPts val="600"/>
              </a:spcAft>
              <a:buFontTx/>
              <a:buBlip>
                <a:blip r:embed="rId2"/>
              </a:buBlip>
            </a:pPr>
            <a:endParaRPr lang="en-US" sz="70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1" name="矩形 80"/>
          <p:cNvSpPr/>
          <p:nvPr/>
        </p:nvSpPr>
        <p:spPr bwMode="auto">
          <a:xfrm>
            <a:off x="1637199" y="5186472"/>
            <a:ext cx="3903543" cy="580171"/>
          </a:xfrm>
          <a:prstGeom prst="rect">
            <a:avLst/>
          </a:prstGeom>
          <a:solidFill>
            <a:schemeClr val="bg2"/>
          </a:solidFill>
          <a:ln w="9525" cap="flat" cmpd="sng" algn="ctr">
            <a:noFill/>
            <a:prstDash val="lg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spcAft>
                <a:spcPts val="600"/>
              </a:spcAft>
              <a:buFontTx/>
              <a:buBlip>
                <a:blip r:embed="rId2"/>
              </a:buBlip>
            </a:pPr>
            <a:endParaRPr lang="en-US" sz="70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0" name="矩形 79"/>
          <p:cNvSpPr/>
          <p:nvPr/>
        </p:nvSpPr>
        <p:spPr bwMode="auto">
          <a:xfrm>
            <a:off x="9116120" y="4566794"/>
            <a:ext cx="3075880" cy="580171"/>
          </a:xfrm>
          <a:prstGeom prst="rect">
            <a:avLst/>
          </a:prstGeom>
          <a:solidFill>
            <a:schemeClr val="bg2"/>
          </a:solidFill>
          <a:ln w="9525" cap="flat" cmpd="sng" algn="ctr">
            <a:noFill/>
            <a:prstDash val="lg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spcAft>
                <a:spcPts val="600"/>
              </a:spcAft>
              <a:buFontTx/>
              <a:buBlip>
                <a:blip r:embed="rId2"/>
              </a:buBlip>
            </a:pPr>
            <a:endParaRPr lang="en-US" sz="70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9" name="矩形 78"/>
          <p:cNvSpPr/>
          <p:nvPr/>
        </p:nvSpPr>
        <p:spPr bwMode="auto">
          <a:xfrm>
            <a:off x="199384" y="4566795"/>
            <a:ext cx="4520607" cy="580171"/>
          </a:xfrm>
          <a:prstGeom prst="rect">
            <a:avLst/>
          </a:prstGeom>
          <a:solidFill>
            <a:schemeClr val="bg2"/>
          </a:solidFill>
          <a:ln w="9525" cap="flat" cmpd="sng" algn="ctr">
            <a:noFill/>
            <a:prstDash val="lg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spcAft>
                <a:spcPts val="600"/>
              </a:spcAft>
              <a:buFontTx/>
              <a:buBlip>
                <a:blip r:embed="rId2"/>
              </a:buBlip>
            </a:pPr>
            <a:endParaRPr lang="en-US" sz="70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General Aspects</a:t>
            </a:r>
            <a:r>
              <a:rPr 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endParaRPr lang="ru-RU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B1BE6906-4FA3-42DA-8E86-BA4DD12F41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1651" y="1178731"/>
            <a:ext cx="11699193" cy="5095171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1400" dirty="0"/>
              <a:t>The face-to-face meeting will take place during </a:t>
            </a:r>
            <a:r>
              <a:rPr lang="en-US" sz="1400" dirty="0">
                <a:solidFill>
                  <a:srgbClr val="FF0000"/>
                </a:solidFill>
              </a:rPr>
              <a:t>April 15</a:t>
            </a:r>
            <a:r>
              <a:rPr lang="en-US" sz="1400" baseline="30000" dirty="0">
                <a:solidFill>
                  <a:srgbClr val="FF0000"/>
                </a:solidFill>
              </a:rPr>
              <a:t>th</a:t>
            </a:r>
            <a:r>
              <a:rPr lang="en-US" sz="1400" dirty="0">
                <a:solidFill>
                  <a:srgbClr val="FF0000"/>
                </a:solidFill>
              </a:rPr>
              <a:t> ~ 19</a:t>
            </a:r>
            <a:r>
              <a:rPr lang="en-US" sz="1400" baseline="30000" dirty="0">
                <a:solidFill>
                  <a:srgbClr val="FF0000"/>
                </a:solidFill>
              </a:rPr>
              <a:t>th</a:t>
            </a:r>
            <a:r>
              <a:rPr lang="en-US" sz="1400" dirty="0">
                <a:solidFill>
                  <a:srgbClr val="FF0000"/>
                </a:solidFill>
              </a:rPr>
              <a:t>, 2024</a:t>
            </a:r>
            <a:r>
              <a:rPr lang="en-US" sz="1400" dirty="0"/>
              <a:t>.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200" dirty="0"/>
              <a:t>Three sessions in three separate rooms: Main, RRM, </a:t>
            </a:r>
            <a:r>
              <a:rPr lang="en-US" sz="1200" dirty="0" err="1"/>
              <a:t>BDaT</a:t>
            </a:r>
            <a:r>
              <a:rPr lang="en-US" sz="1200" dirty="0"/>
              <a:t>(</a:t>
            </a:r>
            <a:r>
              <a:rPr lang="en-US" altLang="zh-CN" sz="1200" dirty="0" err="1"/>
              <a:t>BSRF_Demod_test</a:t>
            </a:r>
            <a:r>
              <a:rPr lang="en-US" sz="1200" dirty="0"/>
              <a:t>). </a:t>
            </a:r>
            <a:r>
              <a:rPr lang="en-US" sz="1200" b="1" dirty="0"/>
              <a:t>1</a:t>
            </a:r>
            <a:r>
              <a:rPr lang="en-US" altLang="zh-CN" sz="1200" b="1" dirty="0"/>
              <a:t>-Way</a:t>
            </a:r>
            <a:r>
              <a:rPr lang="en-US" sz="1200" b="1" dirty="0"/>
              <a:t> </a:t>
            </a:r>
            <a:r>
              <a:rPr lang="en-US" sz="1200" b="1" dirty="0" err="1"/>
              <a:t>GoToWebinar</a:t>
            </a:r>
            <a:r>
              <a:rPr lang="en-US" sz="1200" b="1" dirty="0"/>
              <a:t> (GTW) </a:t>
            </a:r>
            <a:r>
              <a:rPr lang="en-US" sz="1200" dirty="0"/>
              <a:t>conference calls will be set each session and 1-way MS teams will be set for ad hoc. </a:t>
            </a:r>
            <a:r>
              <a:rPr lang="en-US" altLang="zh-CN" sz="1200" dirty="0"/>
              <a:t>A number of ad hoc sessions will be arranged (refer to meeting schedule).</a:t>
            </a:r>
            <a:endParaRPr lang="en-US" sz="1200" dirty="0"/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200" dirty="0"/>
              <a:t>Moderator will be designated to provide the summary for a topic before the meeting. In online discussions, session chairs will handle topics based on the moderator summary. Moderator does not need update the summary by collecting comments during the meeting.</a:t>
            </a:r>
          </a:p>
          <a:p>
            <a:pPr marL="342882" lvl="1" indent="-342882">
              <a:spcBef>
                <a:spcPts val="0"/>
              </a:spcBef>
              <a:spcAft>
                <a:spcPts val="600"/>
              </a:spcAft>
              <a:buBlip>
                <a:blip r:embed="rId2"/>
              </a:buBlip>
            </a:pPr>
            <a:r>
              <a:rPr lang="en-US" sz="1400" dirty="0">
                <a:cs typeface="+mn-cs"/>
              </a:rPr>
              <a:t>Deadline for </a:t>
            </a:r>
            <a:r>
              <a:rPr lang="en-US" sz="1400" dirty="0" err="1">
                <a:cs typeface="+mn-cs"/>
              </a:rPr>
              <a:t>Tdoc</a:t>
            </a:r>
            <a:r>
              <a:rPr lang="en-US" sz="1400" dirty="0">
                <a:cs typeface="+mn-cs"/>
              </a:rPr>
              <a:t> request &amp; submission deadline: </a:t>
            </a:r>
            <a:r>
              <a:rPr lang="en-US" sz="1400" dirty="0">
                <a:solidFill>
                  <a:srgbClr val="FF0000"/>
                </a:solidFill>
                <a:cs typeface="+mn-cs"/>
              </a:rPr>
              <a:t> April 8</a:t>
            </a:r>
            <a:r>
              <a:rPr lang="en-US" sz="1400" baseline="30000" dirty="0">
                <a:solidFill>
                  <a:srgbClr val="FF0000"/>
                </a:solidFill>
                <a:cs typeface="+mn-cs"/>
              </a:rPr>
              <a:t>th</a:t>
            </a:r>
            <a:r>
              <a:rPr lang="en-US" sz="1400" dirty="0">
                <a:solidFill>
                  <a:srgbClr val="FF0000"/>
                </a:solidFill>
                <a:cs typeface="+mn-cs"/>
              </a:rPr>
              <a:t> (Monday) 2024, 23:59 UTC</a:t>
            </a:r>
            <a:r>
              <a:rPr lang="en-US" sz="1400" dirty="0">
                <a:cs typeface="+mn-cs"/>
              </a:rPr>
              <a:t>. 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200" dirty="0"/>
              <a:t>Other deadlines can be found in the following slides.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altLang="zh-CN" sz="1400" dirty="0"/>
              <a:t>Please find one picture for meeting flow below and details in the corresponding slides.</a:t>
            </a:r>
          </a:p>
        </p:txBody>
      </p:sp>
      <p:sp>
        <p:nvSpPr>
          <p:cNvPr id="6" name="Rectangle 77">
            <a:extLst>
              <a:ext uri="{FF2B5EF4-FFF2-40B4-BE49-F238E27FC236}">
                <a16:creationId xmlns=""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993371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Tue</a:t>
            </a:r>
          </a:p>
        </p:txBody>
      </p:sp>
      <p:sp>
        <p:nvSpPr>
          <p:cNvPr id="7" name="Rectangle 77">
            <a:extLst>
              <a:ext uri="{FF2B5EF4-FFF2-40B4-BE49-F238E27FC236}">
                <a16:creationId xmlns=""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2484019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Thu</a:t>
            </a:r>
          </a:p>
        </p:txBody>
      </p:sp>
      <p:sp>
        <p:nvSpPr>
          <p:cNvPr id="8" name="Rectangle 77">
            <a:extLst>
              <a:ext uri="{FF2B5EF4-FFF2-40B4-BE49-F238E27FC236}">
                <a16:creationId xmlns=""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3974667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Sat/Sun</a:t>
            </a:r>
          </a:p>
        </p:txBody>
      </p:sp>
      <p:sp>
        <p:nvSpPr>
          <p:cNvPr id="9" name="Rectangle 77">
            <a:extLst>
              <a:ext uri="{FF2B5EF4-FFF2-40B4-BE49-F238E27FC236}">
                <a16:creationId xmlns=""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4719991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Mon</a:t>
            </a:r>
          </a:p>
        </p:txBody>
      </p:sp>
      <p:sp>
        <p:nvSpPr>
          <p:cNvPr id="10" name="Rectangle 77">
            <a:extLst>
              <a:ext uri="{FF2B5EF4-FFF2-40B4-BE49-F238E27FC236}">
                <a16:creationId xmlns=""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5465315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Tue</a:t>
            </a:r>
            <a:endParaRPr lang="en-GB" sz="800" kern="0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Rectangle 77">
            <a:extLst>
              <a:ext uri="{FF2B5EF4-FFF2-40B4-BE49-F238E27FC236}">
                <a16:creationId xmlns=""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6210639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Wed</a:t>
            </a:r>
          </a:p>
        </p:txBody>
      </p:sp>
      <p:sp>
        <p:nvSpPr>
          <p:cNvPr id="12" name="Rectangle 77">
            <a:extLst>
              <a:ext uri="{FF2B5EF4-FFF2-40B4-BE49-F238E27FC236}">
                <a16:creationId xmlns=""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6955963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Thu</a:t>
            </a:r>
          </a:p>
        </p:txBody>
      </p:sp>
      <p:sp>
        <p:nvSpPr>
          <p:cNvPr id="13" name="Rectangle 77">
            <a:extLst>
              <a:ext uri="{FF2B5EF4-FFF2-40B4-BE49-F238E27FC236}">
                <a16:creationId xmlns=""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7701287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Fri</a:t>
            </a:r>
          </a:p>
        </p:txBody>
      </p:sp>
      <p:sp>
        <p:nvSpPr>
          <p:cNvPr id="14" name="Rectangle 77">
            <a:extLst>
              <a:ext uri="{FF2B5EF4-FFF2-40B4-BE49-F238E27FC236}">
                <a16:creationId xmlns=""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8446611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Sat/Sun</a:t>
            </a:r>
          </a:p>
        </p:txBody>
      </p:sp>
      <p:sp>
        <p:nvSpPr>
          <p:cNvPr id="15" name="Rectangle 77">
            <a:extLst>
              <a:ext uri="{FF2B5EF4-FFF2-40B4-BE49-F238E27FC236}">
                <a16:creationId xmlns=""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9191935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Mon</a:t>
            </a:r>
            <a:endParaRPr lang="en-GB" sz="800" kern="0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6" name="Rectangle 77">
            <a:extLst>
              <a:ext uri="{FF2B5EF4-FFF2-40B4-BE49-F238E27FC236}">
                <a16:creationId xmlns=""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9937259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Tue</a:t>
            </a:r>
            <a:endParaRPr lang="en-GB" sz="800" kern="0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7" name="Rectangle 77">
            <a:extLst>
              <a:ext uri="{FF2B5EF4-FFF2-40B4-BE49-F238E27FC236}">
                <a16:creationId xmlns=""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10682583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Wed</a:t>
            </a:r>
            <a:endParaRPr lang="en-GB" sz="800" kern="0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1" name="Rectangle 67">
            <a:extLst>
              <a:ext uri="{FF2B5EF4-FFF2-40B4-BE49-F238E27FC236}">
                <a16:creationId xmlns=""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248047" y="3224131"/>
            <a:ext cx="3701296" cy="360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Pre-meeting (</a:t>
            </a:r>
            <a:r>
              <a:rPr lang="en-US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April</a:t>
            </a: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9~12) </a:t>
            </a:r>
          </a:p>
        </p:txBody>
      </p:sp>
      <p:sp>
        <p:nvSpPr>
          <p:cNvPr id="22" name="Rectangle 67">
            <a:extLst>
              <a:ext uri="{FF2B5EF4-FFF2-40B4-BE49-F238E27FC236}">
                <a16:creationId xmlns=""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4719991" y="3224131"/>
            <a:ext cx="2773122" cy="3600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en-GB" sz="800" kern="0" baseline="3000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st</a:t>
            </a: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round (</a:t>
            </a:r>
            <a:r>
              <a:rPr lang="en-US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April</a:t>
            </a: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15~18)</a:t>
            </a:r>
          </a:p>
        </p:txBody>
      </p:sp>
      <p:sp>
        <p:nvSpPr>
          <p:cNvPr id="23" name="Rectangle 67">
            <a:extLst>
              <a:ext uri="{FF2B5EF4-FFF2-40B4-BE49-F238E27FC236}">
                <a16:creationId xmlns=""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9191936" y="3224131"/>
            <a:ext cx="2962208" cy="360000"/>
          </a:xfrm>
          <a:prstGeom prst="rect">
            <a:avLst/>
          </a:prstGeom>
          <a:solidFill>
            <a:srgbClr val="124191"/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Post-meeting process ( April 22~25)</a:t>
            </a:r>
          </a:p>
        </p:txBody>
      </p:sp>
      <p:sp>
        <p:nvSpPr>
          <p:cNvPr id="24" name="Rectangle 67">
            <a:extLst>
              <a:ext uri="{FF2B5EF4-FFF2-40B4-BE49-F238E27FC236}">
                <a16:creationId xmlns=""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8446638" y="3224131"/>
            <a:ext cx="720000" cy="360000"/>
          </a:xfrm>
          <a:prstGeom prst="rect">
            <a:avLst/>
          </a:prstGeom>
          <a:solidFill>
            <a:schemeClr val="accent4">
              <a:lumMod val="75000"/>
              <a:lumOff val="25000"/>
            </a:schemeClr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Quiet Period</a:t>
            </a:r>
          </a:p>
        </p:txBody>
      </p:sp>
      <p:sp>
        <p:nvSpPr>
          <p:cNvPr id="45" name="Rectangle 77">
            <a:extLst>
              <a:ext uri="{FF2B5EF4-FFF2-40B4-BE49-F238E27FC236}">
                <a16:creationId xmlns=""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248047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Mon</a:t>
            </a:r>
          </a:p>
        </p:txBody>
      </p:sp>
      <p:sp>
        <p:nvSpPr>
          <p:cNvPr id="46" name="Rectangle 77">
            <a:extLst>
              <a:ext uri="{FF2B5EF4-FFF2-40B4-BE49-F238E27FC236}">
                <a16:creationId xmlns=""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1738695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Wed</a:t>
            </a:r>
          </a:p>
        </p:txBody>
      </p:sp>
      <p:sp>
        <p:nvSpPr>
          <p:cNvPr id="47" name="Rectangle 77">
            <a:extLst>
              <a:ext uri="{FF2B5EF4-FFF2-40B4-BE49-F238E27FC236}">
                <a16:creationId xmlns=""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3229343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Fri</a:t>
            </a:r>
          </a:p>
        </p:txBody>
      </p:sp>
      <p:sp>
        <p:nvSpPr>
          <p:cNvPr id="48" name="Rectangle 77">
            <a:extLst>
              <a:ext uri="{FF2B5EF4-FFF2-40B4-BE49-F238E27FC236}">
                <a16:creationId xmlns=""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11427910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Thu</a:t>
            </a:r>
            <a:endParaRPr lang="en-GB" sz="800" kern="0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9" name="Rectangle 67">
            <a:extLst>
              <a:ext uri="{FF2B5EF4-FFF2-40B4-BE49-F238E27FC236}">
                <a16:creationId xmlns=""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3971478" y="3222625"/>
            <a:ext cx="720000" cy="360000"/>
          </a:xfrm>
          <a:prstGeom prst="rect">
            <a:avLst/>
          </a:prstGeom>
          <a:solidFill>
            <a:schemeClr val="accent4">
              <a:lumMod val="75000"/>
              <a:lumOff val="25000"/>
            </a:schemeClr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Quiet Period</a:t>
            </a:r>
          </a:p>
        </p:txBody>
      </p:sp>
      <p:sp>
        <p:nvSpPr>
          <p:cNvPr id="54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255175" y="4600978"/>
            <a:ext cx="720000" cy="474429"/>
          </a:xfrm>
          <a:prstGeom prst="roundRect">
            <a:avLst>
              <a:gd name="adj" fmla="val 11677"/>
            </a:avLst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Moderator assignment before Mon</a:t>
            </a:r>
          </a:p>
        </p:txBody>
      </p:sp>
      <p:sp>
        <p:nvSpPr>
          <p:cNvPr id="55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255175" y="5770085"/>
            <a:ext cx="720000" cy="475200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 err="1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Tdoc</a:t>
            </a: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number request &amp; submission</a:t>
            </a:r>
            <a:r>
              <a:rPr lang="en-US" sz="700" b="1" kern="0" dirty="0">
                <a:solidFill>
                  <a:srgbClr val="FF33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</a:p>
        </p:txBody>
      </p:sp>
      <p:sp>
        <p:nvSpPr>
          <p:cNvPr id="56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255175" y="5207327"/>
            <a:ext cx="720000" cy="475200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Registration</a:t>
            </a:r>
          </a:p>
        </p:txBody>
      </p:sp>
      <p:sp>
        <p:nvSpPr>
          <p:cNvPr id="57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2467199" y="4596843"/>
            <a:ext cx="720000" cy="474429"/>
          </a:xfrm>
          <a:prstGeom prst="roundRect">
            <a:avLst>
              <a:gd name="adj" fmla="val 11677"/>
            </a:avLst>
          </a:prstGeom>
          <a:solidFill>
            <a:srgbClr val="FF3300"/>
          </a:soli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Draft summary for topics</a:t>
            </a:r>
          </a:p>
        </p:txBody>
      </p:sp>
      <p:sp>
        <p:nvSpPr>
          <p:cNvPr id="58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3957847" y="4596843"/>
            <a:ext cx="720000" cy="548674"/>
          </a:xfrm>
          <a:prstGeom prst="roundRect">
            <a:avLst>
              <a:gd name="adj" fmla="val 11677"/>
            </a:avLst>
          </a:prstGeom>
          <a:solidFill>
            <a:srgbClr val="FF3300"/>
          </a:soli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Formal </a:t>
            </a:r>
            <a:r>
              <a:rPr lang="en-US" sz="700" b="1" kern="0" dirty="0" err="1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tdoc</a:t>
            </a: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of summary submission by Saturday</a:t>
            </a:r>
          </a:p>
        </p:txBody>
      </p:sp>
      <p:sp>
        <p:nvSpPr>
          <p:cNvPr id="59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3223104" y="4596843"/>
            <a:ext cx="720000" cy="475200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Summary review &amp; comments</a:t>
            </a:r>
          </a:p>
        </p:txBody>
      </p:sp>
      <p:sp>
        <p:nvSpPr>
          <p:cNvPr id="60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738695" y="5207327"/>
            <a:ext cx="720000" cy="474429"/>
          </a:xfrm>
          <a:prstGeom prst="roundRect">
            <a:avLst>
              <a:gd name="adj" fmla="val 11677"/>
            </a:avLst>
          </a:prstGeom>
          <a:solidFill>
            <a:srgbClr val="FF3300"/>
          </a:soli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Initial list for block approval for basket</a:t>
            </a:r>
          </a:p>
        </p:txBody>
      </p:sp>
      <p:sp>
        <p:nvSpPr>
          <p:cNvPr id="61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3229343" y="5207327"/>
            <a:ext cx="720000" cy="475200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Deadline for flag for block  approval</a:t>
            </a:r>
          </a:p>
        </p:txBody>
      </p:sp>
      <p:sp>
        <p:nvSpPr>
          <p:cNvPr id="62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4719991" y="5207327"/>
            <a:ext cx="720000" cy="474429"/>
          </a:xfrm>
          <a:prstGeom prst="roundRect">
            <a:avLst>
              <a:gd name="adj" fmla="val 11677"/>
            </a:avLst>
          </a:prstGeom>
          <a:solidFill>
            <a:srgbClr val="FF3300"/>
          </a:soli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updated list for block approval</a:t>
            </a:r>
          </a:p>
        </p:txBody>
      </p:sp>
      <p:sp>
        <p:nvSpPr>
          <p:cNvPr id="63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5676429" y="5775537"/>
            <a:ext cx="1788420" cy="474429"/>
          </a:xfrm>
          <a:prstGeom prst="roundRect">
            <a:avLst>
              <a:gd name="adj" fmla="val 11677"/>
            </a:avLst>
          </a:prstGeom>
          <a:gradFill flip="none" rotWithShape="1">
            <a:gsLst>
              <a:gs pos="37000">
                <a:srgbClr val="C00000"/>
              </a:gs>
              <a:gs pos="0">
                <a:srgbClr val="C00000"/>
              </a:gs>
              <a:gs pos="77000">
                <a:schemeClr val="accent2">
                  <a:lumMod val="60000"/>
                  <a:lumOff val="40000"/>
                </a:schemeClr>
              </a:gs>
              <a:gs pos="98000">
                <a:schemeClr val="bg1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Update of meeting notes per day</a:t>
            </a:r>
          </a:p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 err="1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Tdoc</a:t>
            </a: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allocation </a:t>
            </a:r>
          </a:p>
        </p:txBody>
      </p:sp>
      <p:sp>
        <p:nvSpPr>
          <p:cNvPr id="64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5694346" y="3916489"/>
            <a:ext cx="1770503" cy="474429"/>
          </a:xfrm>
          <a:prstGeom prst="roundRect">
            <a:avLst>
              <a:gd name="adj" fmla="val 11677"/>
            </a:avLst>
          </a:prstGeom>
          <a:gradFill flip="none" rotWithShape="1">
            <a:gsLst>
              <a:gs pos="55000">
                <a:srgbClr val="1E9657"/>
              </a:gs>
              <a:gs pos="0">
                <a:srgbClr val="1E9657"/>
              </a:gs>
              <a:gs pos="65000">
                <a:srgbClr val="92D050"/>
              </a:gs>
              <a:gs pos="98000">
                <a:schemeClr val="bg1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WF/CR template</a:t>
            </a:r>
          </a:p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Draft TS/TR</a:t>
            </a:r>
          </a:p>
        </p:txBody>
      </p:sp>
      <p:sp>
        <p:nvSpPr>
          <p:cNvPr id="65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7701287" y="5766220"/>
            <a:ext cx="720000" cy="274881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Check-in</a:t>
            </a:r>
          </a:p>
        </p:txBody>
      </p:sp>
      <p:sp>
        <p:nvSpPr>
          <p:cNvPr id="66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5671859" y="4496496"/>
            <a:ext cx="1821254" cy="1202098"/>
          </a:xfrm>
          <a:prstGeom prst="roundRect">
            <a:avLst>
              <a:gd name="adj" fmla="val 11677"/>
            </a:avLst>
          </a:prstGeom>
          <a:gradFill flip="none" rotWithShape="1">
            <a:gsLst>
              <a:gs pos="70000">
                <a:srgbClr val="1E9657"/>
              </a:gs>
              <a:gs pos="0">
                <a:srgbClr val="1E9657"/>
              </a:gs>
              <a:gs pos="87000">
                <a:srgbClr val="92D050"/>
              </a:gs>
              <a:gs pos="100000">
                <a:schemeClr val="bg1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solidFill>
              <a:schemeClr val="bg1"/>
            </a:solidFill>
            <a:prstDash val="solid"/>
          </a:ln>
          <a:effectLst/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Online discussions &amp;</a:t>
            </a:r>
          </a:p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GTW conference call (US/China meeting)</a:t>
            </a:r>
          </a:p>
          <a:p>
            <a:pPr algn="ctr" defTabSz="514299" eaLnBrk="1" fontAlgn="auto" hangingPunct="1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Upload CR for maintenance 2:30pm on Thursday</a:t>
            </a:r>
          </a:p>
          <a:p>
            <a:pPr algn="ctr" defTabSz="514299" eaLnBrk="1" fontAlgn="auto" hangingPunct="1">
              <a:spcBef>
                <a:spcPts val="0"/>
              </a:spcBef>
              <a:spcAft>
                <a:spcPts val="30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TOHRU (US/China meeting)</a:t>
            </a:r>
          </a:p>
          <a:p>
            <a:pPr algn="ctr" defTabSz="514299" eaLnBrk="1" fontAlgn="auto" hangingPunct="1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700" b="1" kern="0" dirty="0" err="1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Tdoc</a:t>
            </a: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request (</a:t>
            </a:r>
            <a:r>
              <a:rPr lang="en-US" sz="700" b="1" kern="0" dirty="0" err="1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new&amp;revision</a:t>
            </a: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)</a:t>
            </a:r>
          </a:p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Upload </a:t>
            </a:r>
            <a:r>
              <a:rPr lang="en-US" sz="700" b="1" kern="0" dirty="0" err="1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tdocs</a:t>
            </a: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(10.10.10.10) </a:t>
            </a:r>
            <a:r>
              <a:rPr lang="en-US" altLang="zh-CN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&amp; </a:t>
            </a:r>
          </a:p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How to access contributions</a:t>
            </a:r>
          </a:p>
        </p:txBody>
      </p:sp>
      <p:sp>
        <p:nvSpPr>
          <p:cNvPr id="67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3979184" y="5770085"/>
            <a:ext cx="720000" cy="565437"/>
          </a:xfrm>
          <a:prstGeom prst="roundRect">
            <a:avLst>
              <a:gd name="adj" fmla="val 11677"/>
            </a:avLst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Meeting schedule &amp; Ad hoc chair assignment</a:t>
            </a:r>
          </a:p>
        </p:txBody>
      </p:sp>
      <p:sp>
        <p:nvSpPr>
          <p:cNvPr id="68" name="Rectangle 67">
            <a:extLst>
              <a:ext uri="{FF2B5EF4-FFF2-40B4-BE49-F238E27FC236}">
                <a16:creationId xmlns=""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7507681" y="3224131"/>
            <a:ext cx="913606" cy="3600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en-GB" sz="800" kern="0" baseline="3000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nd</a:t>
            </a: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round (</a:t>
            </a:r>
            <a:r>
              <a:rPr lang="en-US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April 18</a:t>
            </a: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, 19)</a:t>
            </a:r>
          </a:p>
        </p:txBody>
      </p:sp>
      <p:sp>
        <p:nvSpPr>
          <p:cNvPr id="69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9177146" y="4600978"/>
            <a:ext cx="720000" cy="474429"/>
          </a:xfrm>
          <a:prstGeom prst="roundRect">
            <a:avLst>
              <a:gd name="adj" fmla="val 11677"/>
            </a:avLst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List of email threads for post-meeting </a:t>
            </a:r>
          </a:p>
        </p:txBody>
      </p:sp>
      <p:sp>
        <p:nvSpPr>
          <p:cNvPr id="71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9938797" y="4600978"/>
            <a:ext cx="720000" cy="475200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Submission of </a:t>
            </a:r>
            <a:r>
              <a:rPr lang="en-US" sz="700" b="1" kern="0" dirty="0" err="1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tdoc</a:t>
            </a: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of post-meeting</a:t>
            </a:r>
          </a:p>
        </p:txBody>
      </p:sp>
      <p:sp>
        <p:nvSpPr>
          <p:cNvPr id="72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0673040" y="4600978"/>
            <a:ext cx="720000" cy="475200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Comments</a:t>
            </a:r>
          </a:p>
        </p:txBody>
      </p:sp>
      <p:sp>
        <p:nvSpPr>
          <p:cNvPr id="73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1427910" y="4600978"/>
            <a:ext cx="720000" cy="474429"/>
          </a:xfrm>
          <a:prstGeom prst="roundRect">
            <a:avLst>
              <a:gd name="adj" fmla="val 11677"/>
            </a:avLst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Approve </a:t>
            </a:r>
            <a:r>
              <a:rPr lang="en-US" sz="700" b="1" kern="0" dirty="0" err="1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tdocs</a:t>
            </a: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for post-meeting</a:t>
            </a:r>
          </a:p>
        </p:txBody>
      </p:sp>
      <p:sp>
        <p:nvSpPr>
          <p:cNvPr id="75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0359490" y="3916489"/>
            <a:ext cx="1410208" cy="474429"/>
          </a:xfrm>
          <a:prstGeom prst="roundRect">
            <a:avLst>
              <a:gd name="adj" fmla="val 11677"/>
            </a:avLst>
          </a:prstGeom>
          <a:gradFill flip="none" rotWithShape="1">
            <a:gsLst>
              <a:gs pos="37000">
                <a:srgbClr val="C00000"/>
              </a:gs>
              <a:gs pos="0">
                <a:srgbClr val="C00000"/>
              </a:gs>
              <a:gs pos="77000">
                <a:schemeClr val="accent2">
                  <a:lumMod val="60000"/>
                  <a:lumOff val="40000"/>
                </a:schemeClr>
              </a:gs>
              <a:gs pos="98000">
                <a:schemeClr val="bg1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Pre-RAN Action </a:t>
            </a:r>
          </a:p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MCC 3GU parsing tool</a:t>
            </a:r>
          </a:p>
        </p:txBody>
      </p:sp>
      <p:sp>
        <p:nvSpPr>
          <p:cNvPr id="76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9603581" y="2895419"/>
            <a:ext cx="720000" cy="252000"/>
          </a:xfrm>
          <a:prstGeom prst="roundRect">
            <a:avLst>
              <a:gd name="adj" fmla="val 11677"/>
            </a:avLst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b="1" kern="0" dirty="0">
                <a:solidFill>
                  <a:srgbClr val="FFFFFF"/>
                </a:solidFill>
              </a:rPr>
              <a:t>For chairs</a:t>
            </a:r>
          </a:p>
        </p:txBody>
      </p:sp>
      <p:sp>
        <p:nvSpPr>
          <p:cNvPr id="77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0517057" y="2895419"/>
            <a:ext cx="720000" cy="252000"/>
          </a:xfrm>
          <a:prstGeom prst="roundRect">
            <a:avLst>
              <a:gd name="adj" fmla="val 11677"/>
            </a:avLst>
          </a:prstGeom>
          <a:solidFill>
            <a:srgbClr val="FF3300"/>
          </a:soli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b="1" kern="0" dirty="0">
                <a:solidFill>
                  <a:srgbClr val="FFFFFF"/>
                </a:solidFill>
              </a:rPr>
              <a:t>For moderator</a:t>
            </a:r>
          </a:p>
        </p:txBody>
      </p:sp>
      <p:sp>
        <p:nvSpPr>
          <p:cNvPr id="78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1427910" y="2895419"/>
            <a:ext cx="720000" cy="252000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b="1" kern="0" dirty="0">
                <a:solidFill>
                  <a:srgbClr val="FFFFFF"/>
                </a:solidFill>
              </a:rPr>
              <a:t>For delegates</a:t>
            </a:r>
          </a:p>
        </p:txBody>
      </p:sp>
      <p:sp>
        <p:nvSpPr>
          <p:cNvPr id="83" name="文本框 82"/>
          <p:cNvSpPr txBox="1"/>
          <p:nvPr/>
        </p:nvSpPr>
        <p:spPr>
          <a:xfrm>
            <a:off x="1811603" y="4337804"/>
            <a:ext cx="1911101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Topic Moderator &amp; summary: slide #5</a:t>
            </a:r>
          </a:p>
        </p:txBody>
      </p:sp>
      <p:sp>
        <p:nvSpPr>
          <p:cNvPr id="84" name="文本框 83"/>
          <p:cNvSpPr txBox="1"/>
          <p:nvPr/>
        </p:nvSpPr>
        <p:spPr>
          <a:xfrm>
            <a:off x="1863818" y="5766643"/>
            <a:ext cx="1787669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Basket WIs Block approval: slide #6</a:t>
            </a:r>
          </a:p>
        </p:txBody>
      </p:sp>
      <p:sp>
        <p:nvSpPr>
          <p:cNvPr id="85" name="文本框 84"/>
          <p:cNvSpPr txBox="1"/>
          <p:nvPr/>
        </p:nvSpPr>
        <p:spPr>
          <a:xfrm>
            <a:off x="9906920" y="5132427"/>
            <a:ext cx="1633781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Post-meeting process: slide #14</a:t>
            </a:r>
          </a:p>
        </p:txBody>
      </p:sp>
      <p:sp>
        <p:nvSpPr>
          <p:cNvPr id="87" name="文本框 86"/>
          <p:cNvSpPr txBox="1"/>
          <p:nvPr/>
        </p:nvSpPr>
        <p:spPr>
          <a:xfrm>
            <a:off x="938601" y="5812565"/>
            <a:ext cx="644728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Slide #3/4</a:t>
            </a:r>
          </a:p>
        </p:txBody>
      </p:sp>
      <p:sp>
        <p:nvSpPr>
          <p:cNvPr id="88" name="文本框 87"/>
          <p:cNvSpPr txBox="1"/>
          <p:nvPr/>
        </p:nvSpPr>
        <p:spPr>
          <a:xfrm>
            <a:off x="7423905" y="4688653"/>
            <a:ext cx="546945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Slide #7</a:t>
            </a:r>
          </a:p>
        </p:txBody>
      </p:sp>
      <p:sp>
        <p:nvSpPr>
          <p:cNvPr id="89" name="文本框 88"/>
          <p:cNvSpPr txBox="1"/>
          <p:nvPr/>
        </p:nvSpPr>
        <p:spPr>
          <a:xfrm>
            <a:off x="7423905" y="5069702"/>
            <a:ext cx="60305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Slide #12</a:t>
            </a:r>
          </a:p>
        </p:txBody>
      </p:sp>
      <p:sp>
        <p:nvSpPr>
          <p:cNvPr id="90" name="文本框 89"/>
          <p:cNvSpPr txBox="1"/>
          <p:nvPr/>
        </p:nvSpPr>
        <p:spPr>
          <a:xfrm>
            <a:off x="7423905" y="5248201"/>
            <a:ext cx="546945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Slide #8</a:t>
            </a:r>
          </a:p>
        </p:txBody>
      </p:sp>
      <p:sp>
        <p:nvSpPr>
          <p:cNvPr id="91" name="文本框 90"/>
          <p:cNvSpPr txBox="1"/>
          <p:nvPr/>
        </p:nvSpPr>
        <p:spPr>
          <a:xfrm>
            <a:off x="7434785" y="3973708"/>
            <a:ext cx="546945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Slide #9</a:t>
            </a:r>
          </a:p>
        </p:txBody>
      </p:sp>
      <p:sp>
        <p:nvSpPr>
          <p:cNvPr id="92" name="文本框 91"/>
          <p:cNvSpPr txBox="1"/>
          <p:nvPr/>
        </p:nvSpPr>
        <p:spPr>
          <a:xfrm>
            <a:off x="7434785" y="4159016"/>
            <a:ext cx="756938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Slide #10/11</a:t>
            </a:r>
          </a:p>
        </p:txBody>
      </p:sp>
      <p:sp>
        <p:nvSpPr>
          <p:cNvPr id="93" name="文本框 92"/>
          <p:cNvSpPr txBox="1"/>
          <p:nvPr/>
        </p:nvSpPr>
        <p:spPr>
          <a:xfrm>
            <a:off x="9713619" y="3963635"/>
            <a:ext cx="60305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Slide #15</a:t>
            </a:r>
          </a:p>
        </p:txBody>
      </p:sp>
      <p:sp>
        <p:nvSpPr>
          <p:cNvPr id="94" name="文本框 93"/>
          <p:cNvSpPr txBox="1"/>
          <p:nvPr/>
        </p:nvSpPr>
        <p:spPr>
          <a:xfrm>
            <a:off x="938601" y="5334882"/>
            <a:ext cx="60305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Slide #13</a:t>
            </a:r>
          </a:p>
        </p:txBody>
      </p:sp>
      <p:sp>
        <p:nvSpPr>
          <p:cNvPr id="95" name="文本框 94"/>
          <p:cNvSpPr txBox="1"/>
          <p:nvPr/>
        </p:nvSpPr>
        <p:spPr>
          <a:xfrm>
            <a:off x="8393572" y="5788170"/>
            <a:ext cx="60305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Slide #13</a:t>
            </a:r>
          </a:p>
        </p:txBody>
      </p:sp>
      <p:sp>
        <p:nvSpPr>
          <p:cNvPr id="96" name="文本框 95"/>
          <p:cNvSpPr txBox="1"/>
          <p:nvPr/>
        </p:nvSpPr>
        <p:spPr>
          <a:xfrm>
            <a:off x="7375239" y="6052103"/>
            <a:ext cx="546945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Slide #8</a:t>
            </a:r>
          </a:p>
        </p:txBody>
      </p:sp>
      <p:sp>
        <p:nvSpPr>
          <p:cNvPr id="97" name="文本框 96"/>
          <p:cNvSpPr txBox="1"/>
          <p:nvPr/>
        </p:nvSpPr>
        <p:spPr>
          <a:xfrm>
            <a:off x="7423905" y="5463996"/>
            <a:ext cx="60305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Slide #17</a:t>
            </a:r>
          </a:p>
        </p:txBody>
      </p:sp>
      <p:sp>
        <p:nvSpPr>
          <p:cNvPr id="70" name="文本框 69"/>
          <p:cNvSpPr txBox="1"/>
          <p:nvPr/>
        </p:nvSpPr>
        <p:spPr>
          <a:xfrm>
            <a:off x="4733239" y="5853446"/>
            <a:ext cx="8863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Provided before meeting</a:t>
            </a:r>
          </a:p>
        </p:txBody>
      </p:sp>
      <p:sp>
        <p:nvSpPr>
          <p:cNvPr id="74" name="Rectangle 67">
            <a:extLst>
              <a:ext uri="{FF2B5EF4-FFF2-40B4-BE49-F238E27FC236}">
                <a16:creationId xmlns=""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4875915" y="6281847"/>
            <a:ext cx="3722103" cy="141787"/>
          </a:xfrm>
          <a:prstGeom prst="rect">
            <a:avLst/>
          </a:prstGeom>
          <a:solidFill>
            <a:schemeClr val="accent4">
              <a:lumMod val="75000"/>
              <a:lumOff val="25000"/>
            </a:schemeClr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7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Quiet Period (</a:t>
            </a:r>
            <a:r>
              <a:rPr lang="en-US" sz="7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0:00 am ~ 7:00 am meeting venue Local time </a:t>
            </a:r>
            <a:endParaRPr lang="en-GB" sz="700" kern="0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2" name="文本框 81"/>
          <p:cNvSpPr txBox="1"/>
          <p:nvPr/>
        </p:nvSpPr>
        <p:spPr>
          <a:xfrm>
            <a:off x="6955963" y="6441542"/>
            <a:ext cx="2021707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No email are expected in RAN4 reflector</a:t>
            </a:r>
          </a:p>
        </p:txBody>
      </p:sp>
      <p:sp>
        <p:nvSpPr>
          <p:cNvPr id="86" name="文本框 85"/>
          <p:cNvSpPr txBox="1"/>
          <p:nvPr/>
        </p:nvSpPr>
        <p:spPr>
          <a:xfrm>
            <a:off x="938601" y="5955429"/>
            <a:ext cx="756938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Slide #18/21</a:t>
            </a:r>
          </a:p>
        </p:txBody>
      </p:sp>
      <p:sp>
        <p:nvSpPr>
          <p:cNvPr id="99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3955964" y="3870983"/>
            <a:ext cx="720000" cy="645951"/>
          </a:xfrm>
          <a:prstGeom prst="roundRect">
            <a:avLst>
              <a:gd name="adj" fmla="val 11677"/>
            </a:avLst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Moderators trigger </a:t>
            </a:r>
            <a:r>
              <a:rPr lang="en-US" sz="700" b="1" kern="0" dirty="0" err="1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nwm</a:t>
            </a: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for   maintenance  before Sunday</a:t>
            </a:r>
          </a:p>
        </p:txBody>
      </p:sp>
      <p:sp>
        <p:nvSpPr>
          <p:cNvPr id="100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4719990" y="3870984"/>
            <a:ext cx="949985" cy="645951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Flag for maintenance @</a:t>
            </a:r>
            <a:r>
              <a:rPr lang="en-US" altLang="zh-CN" sz="700" b="1" kern="0" dirty="0" err="1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nwm</a:t>
            </a:r>
            <a:endParaRPr lang="en-US" sz="700" b="1" kern="0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2" name="文本框 101"/>
          <p:cNvSpPr txBox="1"/>
          <p:nvPr/>
        </p:nvSpPr>
        <p:spPr>
          <a:xfrm>
            <a:off x="2342197" y="3968472"/>
            <a:ext cx="1470274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NWM flag process Slide #16</a:t>
            </a:r>
          </a:p>
        </p:txBody>
      </p:sp>
      <p:sp>
        <p:nvSpPr>
          <p:cNvPr id="98" name="文本框 97"/>
          <p:cNvSpPr txBox="1"/>
          <p:nvPr/>
        </p:nvSpPr>
        <p:spPr>
          <a:xfrm>
            <a:off x="9712193" y="4098943"/>
            <a:ext cx="60305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Slide #18</a:t>
            </a:r>
          </a:p>
        </p:txBody>
      </p:sp>
      <p:sp>
        <p:nvSpPr>
          <p:cNvPr id="103" name="文本框 102"/>
          <p:cNvSpPr txBox="1"/>
          <p:nvPr/>
        </p:nvSpPr>
        <p:spPr>
          <a:xfrm>
            <a:off x="2695776" y="6120014"/>
            <a:ext cx="837089" cy="200055"/>
          </a:xfrm>
          <a:prstGeom prst="rect">
            <a:avLst/>
          </a:prstGeom>
          <a:solidFill>
            <a:srgbClr val="1E9657"/>
          </a:solidFill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Meeting room</a:t>
            </a:r>
          </a:p>
        </p:txBody>
      </p:sp>
      <p:sp>
        <p:nvSpPr>
          <p:cNvPr id="104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4752113" y="4600977"/>
            <a:ext cx="486682" cy="545987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Rel-18 feature list/UE capability</a:t>
            </a:r>
          </a:p>
        </p:txBody>
      </p:sp>
      <p:sp>
        <p:nvSpPr>
          <p:cNvPr id="105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7995703" y="4583736"/>
            <a:ext cx="466599" cy="561781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Rel-18 feature list/UE capability</a:t>
            </a:r>
          </a:p>
        </p:txBody>
      </p:sp>
      <p:sp>
        <p:nvSpPr>
          <p:cNvPr id="106" name="文本框 105"/>
          <p:cNvSpPr txBox="1"/>
          <p:nvPr/>
        </p:nvSpPr>
        <p:spPr>
          <a:xfrm>
            <a:off x="5164068" y="4729306"/>
            <a:ext cx="60305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Slide #22</a:t>
            </a:r>
          </a:p>
        </p:txBody>
      </p:sp>
      <p:sp>
        <p:nvSpPr>
          <p:cNvPr id="107" name="文本框 106"/>
          <p:cNvSpPr txBox="1"/>
          <p:nvPr/>
        </p:nvSpPr>
        <p:spPr>
          <a:xfrm>
            <a:off x="2027755" y="6104625"/>
            <a:ext cx="60305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Slide </a:t>
            </a:r>
            <a:r>
              <a:rPr lang="en-US" altLang="zh-CN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#</a:t>
            </a:r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23</a:t>
            </a:r>
          </a:p>
        </p:txBody>
      </p:sp>
    </p:spTree>
    <p:extLst>
      <p:ext uri="{BB962C8B-B14F-4D97-AF65-F5344CB8AC3E}">
        <p14:creationId xmlns:p14="http://schemas.microsoft.com/office/powerpoint/2010/main" val="1333922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itle 1">
            <a:extLst>
              <a:ext uri="{FF2B5EF4-FFF2-40B4-BE49-F238E27FC236}">
                <a16:creationId xmlns=""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altLang="zh-CN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Meeting rooms</a:t>
            </a:r>
            <a:r>
              <a:rPr 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endParaRPr lang="ru-RU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2" name="Content Placeholder 2">
            <a:extLst>
              <a:ext uri="{FF2B5EF4-FFF2-40B4-BE49-F238E27FC236}">
                <a16:creationId xmlns="" xmlns:a16="http://schemas.microsoft.com/office/drawing/2014/main" id="{B1BE6906-4FA3-42DA-8E86-BA4DD12F41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1652" y="1273321"/>
            <a:ext cx="5643098" cy="2016599"/>
          </a:xfrm>
        </p:spPr>
        <p:txBody>
          <a:bodyPr/>
          <a:lstStyle/>
          <a:p>
            <a:pPr marL="342882" lvl="2" indent="-342882">
              <a:spcBef>
                <a:spcPts val="0"/>
              </a:spcBef>
              <a:spcAft>
                <a:spcPts val="600"/>
              </a:spcAft>
              <a:buBlip>
                <a:blip r:embed="rId3"/>
              </a:buBlip>
            </a:pPr>
            <a:r>
              <a:rPr lang="en-US" altLang="zh-CN" sz="1400" dirty="0">
                <a:cs typeface="+mn-cs"/>
              </a:rPr>
              <a:t>RAN4 meeting rooms: @ HILTON CHANGSHA RIVERSIDE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altLang="zh-CN" sz="1200" dirty="0"/>
              <a:t>Main session: </a:t>
            </a:r>
            <a:r>
              <a:rPr lang="en-US" altLang="zh-CN" sz="1200" dirty="0" err="1"/>
              <a:t>ShiMao</a:t>
            </a:r>
            <a:r>
              <a:rPr lang="en-US" altLang="zh-CN" sz="1200" dirty="0"/>
              <a:t> Grand Ballroom1+2(4F)/320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altLang="zh-CN" sz="1200" dirty="0"/>
              <a:t>RRM session: </a:t>
            </a:r>
            <a:r>
              <a:rPr lang="en-US" altLang="zh-CN" sz="1200" dirty="0" err="1"/>
              <a:t>ShiMao</a:t>
            </a:r>
            <a:r>
              <a:rPr lang="en-US" altLang="zh-CN" sz="1200" dirty="0"/>
              <a:t> Grand Ballroom 3(4F)/100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altLang="zh-CN" sz="1200" dirty="0" err="1"/>
              <a:t>BDaT</a:t>
            </a:r>
            <a:r>
              <a:rPr lang="en-US" altLang="zh-CN" sz="1200" dirty="0"/>
              <a:t>: Orange Island 1+2+3(4F)/100</a:t>
            </a:r>
            <a:endParaRPr lang="it-IT" altLang="zh-CN" sz="1200" dirty="0"/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it-IT" altLang="zh-CN" sz="1200" dirty="0"/>
              <a:t>Ad hoc session: </a:t>
            </a:r>
            <a:r>
              <a:rPr lang="en-US" altLang="zh-CN" sz="1200" dirty="0" err="1"/>
              <a:t>YueLu</a:t>
            </a:r>
            <a:r>
              <a:rPr lang="en-US" altLang="zh-CN" sz="1200" dirty="0"/>
              <a:t> Room 1+2(4F)/50</a:t>
            </a:r>
          </a:p>
        </p:txBody>
      </p:sp>
      <p:pic>
        <p:nvPicPr>
          <p:cNvPr id="11" name="图片 10"/>
          <p:cNvPicPr>
            <a:picLocks noChangeAspect="1"/>
          </p:cNvPicPr>
          <p:nvPr/>
        </p:nvPicPr>
        <p:blipFill rotWithShape="1">
          <a:blip r:embed="rId4"/>
          <a:srcRect t="8359" b="5392"/>
          <a:stretch/>
        </p:blipFill>
        <p:spPr>
          <a:xfrm>
            <a:off x="524951" y="2678464"/>
            <a:ext cx="9973274" cy="3503851"/>
          </a:xfrm>
          <a:prstGeom prst="rect">
            <a:avLst/>
          </a:prstGeom>
        </p:spPr>
      </p:pic>
      <p:sp>
        <p:nvSpPr>
          <p:cNvPr id="12" name="文本框 11"/>
          <p:cNvSpPr txBox="1"/>
          <p:nvPr/>
        </p:nvSpPr>
        <p:spPr>
          <a:xfrm>
            <a:off x="5033472" y="6182315"/>
            <a:ext cx="13989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4th floor</a:t>
            </a:r>
          </a:p>
        </p:txBody>
      </p:sp>
      <p:sp>
        <p:nvSpPr>
          <p:cNvPr id="13" name="TextBox 6">
            <a:extLst>
              <a:ext uri="{FF2B5EF4-FFF2-40B4-BE49-F238E27FC236}">
                <a16:creationId xmlns="" xmlns:a16="http://schemas.microsoft.com/office/drawing/2014/main" id="{7A7DECDA-0D52-4175-869B-DA423C8BD8D9}"/>
              </a:ext>
            </a:extLst>
          </p:cNvPr>
          <p:cNvSpPr txBox="1"/>
          <p:nvPr/>
        </p:nvSpPr>
        <p:spPr>
          <a:xfrm>
            <a:off x="7177900" y="3792409"/>
            <a:ext cx="2004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Main session:</a:t>
            </a:r>
          </a:p>
          <a:p>
            <a:r>
              <a:rPr lang="en-US" sz="1400" b="1" dirty="0" err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ShiMao</a:t>
            </a:r>
            <a:r>
              <a:rPr lang="en-US" sz="14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Grand 1+2</a:t>
            </a:r>
            <a:endParaRPr lang="en-GB" sz="1400" b="1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椭圆 1"/>
          <p:cNvSpPr/>
          <p:nvPr/>
        </p:nvSpPr>
        <p:spPr bwMode="auto">
          <a:xfrm>
            <a:off x="7177900" y="4587240"/>
            <a:ext cx="1272680" cy="853440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spcAft>
                <a:spcPts val="600"/>
              </a:spcAft>
              <a:buFontTx/>
              <a:buBlip>
                <a:blip r:embed="rId3"/>
              </a:buBlip>
            </a:pPr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3" name="椭圆 2"/>
          <p:cNvSpPr/>
          <p:nvPr/>
        </p:nvSpPr>
        <p:spPr bwMode="auto">
          <a:xfrm>
            <a:off x="8122920" y="3965854"/>
            <a:ext cx="914400" cy="914400"/>
          </a:xfrm>
          <a:prstGeom prst="ellipse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spcAft>
                <a:spcPts val="600"/>
              </a:spcAft>
              <a:buFontTx/>
              <a:buBlip>
                <a:blip r:embed="rId3"/>
              </a:buBlip>
            </a:pPr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14" name="TextBox 6">
            <a:extLst>
              <a:ext uri="{FF2B5EF4-FFF2-40B4-BE49-F238E27FC236}">
                <a16:creationId xmlns="" xmlns:a16="http://schemas.microsoft.com/office/drawing/2014/main" id="{7A7DECDA-0D52-4175-869B-DA423C8BD8D9}"/>
              </a:ext>
            </a:extLst>
          </p:cNvPr>
          <p:cNvSpPr txBox="1"/>
          <p:nvPr/>
        </p:nvSpPr>
        <p:spPr>
          <a:xfrm>
            <a:off x="8125592" y="5836841"/>
            <a:ext cx="21537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RRM</a:t>
            </a:r>
            <a:r>
              <a:rPr lang="en-US" sz="14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session:</a:t>
            </a:r>
          </a:p>
          <a:p>
            <a:r>
              <a:rPr lang="en-US" sz="1400" b="1" dirty="0" err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ShiMao</a:t>
            </a:r>
            <a:r>
              <a:rPr lang="en-US" sz="14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Grand 3</a:t>
            </a:r>
            <a:endParaRPr lang="en-GB" sz="1400" b="1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5" name="椭圆 14"/>
          <p:cNvSpPr/>
          <p:nvPr/>
        </p:nvSpPr>
        <p:spPr bwMode="auto">
          <a:xfrm>
            <a:off x="8495092" y="4587240"/>
            <a:ext cx="542228" cy="853440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spcAft>
                <a:spcPts val="600"/>
              </a:spcAft>
              <a:buFontTx/>
              <a:buBlip>
                <a:blip r:embed="rId3"/>
              </a:buBlip>
            </a:pPr>
            <a:endParaRPr lang="zh-CN" altLang="en-US">
              <a:solidFill>
                <a:srgbClr val="000000"/>
              </a:solidFill>
            </a:endParaRPr>
          </a:p>
        </p:txBody>
      </p:sp>
      <p:cxnSp>
        <p:nvCxnSpPr>
          <p:cNvPr id="5" name="直接箭头连接符 4"/>
          <p:cNvCxnSpPr/>
          <p:nvPr/>
        </p:nvCxnSpPr>
        <p:spPr bwMode="auto">
          <a:xfrm>
            <a:off x="7853363" y="4287248"/>
            <a:ext cx="2857" cy="271611"/>
          </a:xfrm>
          <a:prstGeom prst="straightConnector1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9" name="直接箭头连接符 18"/>
          <p:cNvCxnSpPr/>
          <p:nvPr/>
        </p:nvCxnSpPr>
        <p:spPr bwMode="auto">
          <a:xfrm flipV="1">
            <a:off x="8773826" y="5559123"/>
            <a:ext cx="0" cy="277718"/>
          </a:xfrm>
          <a:prstGeom prst="straightConnector1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1" name="椭圆 20"/>
          <p:cNvSpPr/>
          <p:nvPr/>
        </p:nvSpPr>
        <p:spPr bwMode="auto">
          <a:xfrm>
            <a:off x="2133460" y="3005842"/>
            <a:ext cx="1607960" cy="1223257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spcAft>
                <a:spcPts val="600"/>
              </a:spcAft>
              <a:buFontTx/>
              <a:buBlip>
                <a:blip r:embed="rId3"/>
              </a:buBlip>
            </a:pPr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24" name="TextBox 6">
            <a:extLst>
              <a:ext uri="{FF2B5EF4-FFF2-40B4-BE49-F238E27FC236}">
                <a16:creationId xmlns="" xmlns:a16="http://schemas.microsoft.com/office/drawing/2014/main" id="{7A7DECDA-0D52-4175-869B-DA423C8BD8D9}"/>
              </a:ext>
            </a:extLst>
          </p:cNvPr>
          <p:cNvSpPr txBox="1"/>
          <p:nvPr/>
        </p:nvSpPr>
        <p:spPr>
          <a:xfrm>
            <a:off x="3683132" y="2791341"/>
            <a:ext cx="21537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err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BDaT</a:t>
            </a:r>
            <a:r>
              <a:rPr lang="en-US" sz="14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session:</a:t>
            </a:r>
          </a:p>
          <a:p>
            <a:r>
              <a:rPr lang="en-US" sz="14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Orange Island 1+2+3</a:t>
            </a:r>
            <a:endParaRPr lang="en-GB" sz="1400" b="1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5" name="椭圆 24"/>
          <p:cNvSpPr/>
          <p:nvPr/>
        </p:nvSpPr>
        <p:spPr bwMode="auto">
          <a:xfrm>
            <a:off x="1975232" y="5047931"/>
            <a:ext cx="1354708" cy="941389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spcAft>
                <a:spcPts val="600"/>
              </a:spcAft>
              <a:buFontTx/>
              <a:buBlip>
                <a:blip r:embed="rId3"/>
              </a:buBlip>
            </a:pPr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26" name="TextBox 6">
            <a:extLst>
              <a:ext uri="{FF2B5EF4-FFF2-40B4-BE49-F238E27FC236}">
                <a16:creationId xmlns="" xmlns:a16="http://schemas.microsoft.com/office/drawing/2014/main" id="{7A7DECDA-0D52-4175-869B-DA423C8BD8D9}"/>
              </a:ext>
            </a:extLst>
          </p:cNvPr>
          <p:cNvSpPr txBox="1"/>
          <p:nvPr/>
        </p:nvSpPr>
        <p:spPr>
          <a:xfrm>
            <a:off x="3307769" y="5609813"/>
            <a:ext cx="21537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Ad hoc session:</a:t>
            </a:r>
          </a:p>
          <a:p>
            <a:r>
              <a:rPr lang="en-US" sz="1400" b="1" dirty="0" err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YueLu</a:t>
            </a:r>
            <a:r>
              <a:rPr lang="en-US" sz="14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1+2</a:t>
            </a:r>
            <a:endParaRPr lang="en-GB" sz="1400" b="1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65358064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3gpp">
  <a:themeElements>
    <a:clrScheme name="3gpp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ts val="600"/>
          </a:spcAft>
          <a:buClrTx/>
          <a:buSzTx/>
          <a:buFontTx/>
          <a:buBlip>
            <a:blip xmlns:r="http://schemas.openxmlformats.org/officeDocument/2006/relationships" r:embed="rId1"/>
          </a:buBlip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ts val="600"/>
          </a:spcAft>
          <a:buClrTx/>
          <a:buSzTx/>
          <a:buFontTx/>
          <a:buBlip>
            <a:blip xmlns:r="http://schemas.openxmlformats.org/officeDocument/2006/relationships" r:embed="rId1"/>
          </a:buBlip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itchFamily="34" charset="0"/>
          </a:defRPr>
        </a:defPPr>
      </a:lstStyle>
    </a:lnDef>
  </a:objectDefaults>
  <a:extraClrSchemeLst>
    <a:extraClrScheme>
      <a:clrScheme name="3gpp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2552158F8185D44A8848B98AEA319AF" ma:contentTypeVersion="12" ma:contentTypeDescription="Create a new document." ma:contentTypeScope="" ma:versionID="6a36ef4f892f86ce52de6a1653dbd950">
  <xsd:schema xmlns:xsd="http://www.w3.org/2001/XMLSchema" xmlns:xs="http://www.w3.org/2001/XMLSchema" xmlns:p="http://schemas.microsoft.com/office/2006/metadata/properties" xmlns:ns3="a915fe38-2618-47b6-8303-829fb71466d5" xmlns:ns4="23d77754-4ccc-4c57-9291-cab09e81894a" targetNamespace="http://schemas.microsoft.com/office/2006/metadata/properties" ma:root="true" ma:fieldsID="f7034ffd361f586299d0e2788fe1325b" ns3:_="" ns4:_="">
    <xsd:import namespace="a915fe38-2618-47b6-8303-829fb71466d5"/>
    <xsd:import namespace="23d77754-4ccc-4c57-9291-cab09e81894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915fe38-2618-47b6-8303-829fb71466d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d77754-4ccc-4c57-9291-cab09e81894a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F070948-0CB2-4F99-ACC8-E715860BC6B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5C68143-B530-4487-9EA7-5BCC5970B48F}">
  <ds:schemaRefs>
    <ds:schemaRef ds:uri="http://www.w3.org/XML/1998/namespace"/>
    <ds:schemaRef ds:uri="http://schemas.microsoft.com/office/2006/metadata/properties"/>
    <ds:schemaRef ds:uri="23d77754-4ccc-4c57-9291-cab09e81894a"/>
    <ds:schemaRef ds:uri="http://purl.org/dc/elements/1.1/"/>
    <ds:schemaRef ds:uri="http://schemas.microsoft.com/office/2006/documentManagement/types"/>
    <ds:schemaRef ds:uri="http://schemas.microsoft.com/office/infopath/2007/PartnerControls"/>
    <ds:schemaRef ds:uri="http://purl.org/dc/dcmitype/"/>
    <ds:schemaRef ds:uri="a915fe38-2618-47b6-8303-829fb71466d5"/>
    <ds:schemaRef ds:uri="http://schemas.openxmlformats.org/package/2006/metadata/core-properties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874266F6-0ED4-4E4E-9B55-710101289C5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915fe38-2618-47b6-8303-829fb71466d5"/>
    <ds:schemaRef ds:uri="23d77754-4ccc-4c57-9291-cab09e81894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46c98d88-e344-4ed4-8496-4ed7712e255d}" enabled="0" method="" siteId="{46c98d88-e344-4ed4-8496-4ed7712e255d}" removed="1"/>
  <clbl:label id="{98e9ba89-e1a1-4e38-9007-8bdabc25de1d}" enabled="0" method="" siteId="{98e9ba89-e1a1-4e38-9007-8bdabc25de1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381971</TotalTime>
  <Words>1932</Words>
  <Application>Microsoft Office PowerPoint</Application>
  <PresentationFormat>宽屏</PresentationFormat>
  <Paragraphs>389</Paragraphs>
  <Slides>9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7" baseType="lpstr">
      <vt:lpstr>黑体</vt:lpstr>
      <vt:lpstr>宋体</vt:lpstr>
      <vt:lpstr>微软雅黑</vt:lpstr>
      <vt:lpstr>Arial</vt:lpstr>
      <vt:lpstr>Arial Black</vt:lpstr>
      <vt:lpstr>Calibri</vt:lpstr>
      <vt:lpstr>Times New Roman</vt:lpstr>
      <vt:lpstr>3gpp</vt:lpstr>
      <vt:lpstr>RAN4#110bis meeting schedule</vt:lpstr>
      <vt:lpstr>Monday</vt:lpstr>
      <vt:lpstr>Tuesday</vt:lpstr>
      <vt:lpstr>Wednesday</vt:lpstr>
      <vt:lpstr>Thursday</vt:lpstr>
      <vt:lpstr>Friday</vt:lpstr>
      <vt:lpstr>Appendix</vt:lpstr>
      <vt:lpstr>General Aspects </vt:lpstr>
      <vt:lpstr>Meeting rooms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RAN4#94 E-meeting Arrangements and Guidelines</dc:title>
  <dc:creator>Administrator</dc:creator>
  <cp:keywords>CTPClassification=CTP_NT</cp:keywords>
  <cp:lastModifiedBy>Huawei</cp:lastModifiedBy>
  <cp:revision>2796</cp:revision>
  <cp:lastPrinted>2016-09-15T08:31:35Z</cp:lastPrinted>
  <dcterms:created xsi:type="dcterms:W3CDTF">2009-11-27T05:15:11Z</dcterms:created>
  <dcterms:modified xsi:type="dcterms:W3CDTF">2024-04-12T04:16:50Z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">
    <vt:lpwstr>NSCCustomProperty</vt:lpwstr>
  </property>
  <property fmtid="{D5CDD505-2E9C-101B-9397-08002B2CF9AE}" pid="3" name="TitusGUID">
    <vt:lpwstr>6f9c0495-a83c-462b-8664-67016d5bf2d5</vt:lpwstr>
  </property>
  <property fmtid="{D5CDD505-2E9C-101B-9397-08002B2CF9AE}" pid="4" name="CTP_TimeStamp">
    <vt:lpwstr>2020-06-04 10:01:06Z</vt:lpwstr>
  </property>
  <property fmtid="{D5CDD505-2E9C-101B-9397-08002B2CF9AE}" pid="5" name="CTP_BU">
    <vt:lpwstr>NA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CTP_NT</vt:lpwstr>
  </property>
  <property fmtid="{D5CDD505-2E9C-101B-9397-08002B2CF9AE}" pid="9" name="ContentTypeId">
    <vt:lpwstr>0x010100F2552158F8185D44A8848B98AEA319AF</vt:lpwstr>
  </property>
  <property fmtid="{D5CDD505-2E9C-101B-9397-08002B2CF9AE}" pid="10" name="_2015_ms_pID_725343">
    <vt:lpwstr>(3)mFUfRCKp7I91DWc8KqG9TpQc7bltZOF6maQYT00MR0IOfXPtEmdd3Nn7Zz5IHm6k4Flbiwvj
xHfKT2LgsUxwwQeI5sfQvPqSYw1RQdqUXkRWMN1lTLl5xPCCKlQVL5fBIbR7Lm7S1/ek6Zwb
FKgIS+CgOed9IGVv+UAWAJeXsfG2l/0blmN7gLYOLW+kVcul2QdCp0Z92VktxkaIcl6Xv6Ew
gbhXU4h1CVH+kOnb6m</vt:lpwstr>
  </property>
  <property fmtid="{D5CDD505-2E9C-101B-9397-08002B2CF9AE}" pid="11" name="_2015_ms_pID_7253431">
    <vt:lpwstr>P0xMaOYEwa82/n1rk4BrwRz5edoK7M+9JgjRzqhiZoCSKCyNf6MrWz
q9FEK9zdB9eppEcapyKRzaqdhZtIWs27qI/zc7MLLzslv1mxdAvGF0e2QWXod0oawAAKl2nZ
FRxOUA9aRQgInfi0+mCQ2Fcrtdphf40ddF4vqd5oZUKrDQZcxXk6rwAh6gxLh6ZCYo8iLhGy
IPea4aWDCgulgwNqkUxcGpljj1ErH2P61Ad3</vt:lpwstr>
  </property>
  <property fmtid="{D5CDD505-2E9C-101B-9397-08002B2CF9AE}" pid="12" name="_2015_ms_pID_7253432">
    <vt:lpwstr>Cg==</vt:lpwstr>
  </property>
  <property fmtid="{D5CDD505-2E9C-101B-9397-08002B2CF9AE}" pid="13" name="_readonly">
    <vt:lpwstr/>
  </property>
  <property fmtid="{D5CDD505-2E9C-101B-9397-08002B2CF9AE}" pid="14" name="_change">
    <vt:lpwstr/>
  </property>
  <property fmtid="{D5CDD505-2E9C-101B-9397-08002B2CF9AE}" pid="15" name="_full-control">
    <vt:lpwstr/>
  </property>
  <property fmtid="{D5CDD505-2E9C-101B-9397-08002B2CF9AE}" pid="16" name="sflag">
    <vt:lpwstr>1709186783</vt:lpwstr>
  </property>
</Properties>
</file>