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0"/>
  </p:notesMasterIdLst>
  <p:handoutMasterIdLst>
    <p:handoutMasterId r:id="rId11"/>
  </p:handoutMasterIdLst>
  <p:sldIdLst>
    <p:sldId id="346" r:id="rId5"/>
    <p:sldId id="294" r:id="rId6"/>
    <p:sldId id="343" r:id="rId7"/>
    <p:sldId id="344" r:id="rId8"/>
    <p:sldId id="345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346"/>
          </p14:sldIdLst>
        </p14:section>
        <p14:section name="Contents page" id="{9D221634-295C-7843-AF5C-A0CB4F229241}">
          <p14:sldIdLst>
            <p14:sldId id="294"/>
          </p14:sldIdLst>
        </p14:section>
        <p14:section name="Chapter page" id="{FD05EE94-C931-8C4B-83A2-004B32AA1207}">
          <p14:sldIdLst>
            <p14:sldId id="343"/>
            <p14:sldId id="344"/>
            <p14:sldId id="345"/>
          </p14:sldIdLst>
        </p14:section>
        <p14:section name="End page" id="{3F9D54A7-3BE2-2540-BB4C-DFE5509085F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002F"/>
    <a:srgbClr val="000000"/>
    <a:srgbClr val="C7000B"/>
    <a:srgbClr val="575756"/>
    <a:srgbClr val="4B4C4B"/>
    <a:srgbClr val="353530"/>
    <a:srgbClr val="4D4D4C"/>
    <a:srgbClr val="DD465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6215" autoAdjust="0"/>
  </p:normalViewPr>
  <p:slideViewPr>
    <p:cSldViewPr snapToGrid="0" snapToObjects="1">
      <p:cViewPr varScale="1">
        <p:scale>
          <a:sx n="110" d="100"/>
          <a:sy n="110" d="100"/>
        </p:scale>
        <p:origin x="954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51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1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352597" y="2376386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6">
            <a:extLst>
              <a:ext uri="{FF2B5EF4-FFF2-40B4-BE49-F238E27FC236}">
                <a16:creationId xmlns:a16="http://schemas.microsoft.com/office/drawing/2014/main" id="{568EC886-2612-1F43-AB51-21A76A078357}"/>
              </a:ext>
            </a:extLst>
          </p:cNvPr>
          <p:cNvSpPr txBox="1"/>
          <p:nvPr userDrawn="1"/>
        </p:nvSpPr>
        <p:spPr>
          <a:xfrm>
            <a:off x="918916" y="707688"/>
            <a:ext cx="2238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kumimoji="1" lang="zh-CN" altLang="en-US" sz="3636" dirty="0">
              <a:solidFill>
                <a:schemeClr val="tx1"/>
              </a:solidFill>
              <a:latin typeface="Arial" panose="020B0604020202020204" pitchFamily="34" charset="0"/>
              <a:ea typeface="Microsoft YaHei" charset="-122"/>
              <a:cs typeface="Arial" panose="020B0604020202020204" pitchFamily="34" charset="0"/>
            </a:endParaRPr>
          </a:p>
        </p:txBody>
      </p:sp>
      <p:cxnSp>
        <p:nvCxnSpPr>
          <p:cNvPr id="3" name="直线连接符 14">
            <a:extLst>
              <a:ext uri="{FF2B5EF4-FFF2-40B4-BE49-F238E27FC236}">
                <a16:creationId xmlns:a16="http://schemas.microsoft.com/office/drawing/2014/main" id="{C79E9F57-49BC-DC4A-B843-36D48051C848}"/>
              </a:ext>
            </a:extLst>
          </p:cNvPr>
          <p:cNvCxnSpPr>
            <a:cxnSpLocks/>
          </p:cNvCxnSpPr>
          <p:nvPr userDrawn="1"/>
        </p:nvCxnSpPr>
        <p:spPr>
          <a:xfrm flipH="1">
            <a:off x="1027792" y="1349255"/>
            <a:ext cx="2009322" cy="0"/>
          </a:xfrm>
          <a:prstGeom prst="line">
            <a:avLst/>
          </a:prstGeom>
          <a:ln w="28575">
            <a:solidFill>
              <a:srgbClr val="C7000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C44EC82C-525F-C34C-AB0C-24955CEA02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7908" y="1900238"/>
            <a:ext cx="10122060" cy="3013725"/>
          </a:xfrm>
          <a:prstGeom prst="rect">
            <a:avLst/>
          </a:prstGeom>
        </p:spPr>
        <p:txBody>
          <a:bodyPr lIns="0" tIns="0" rIns="0" bIns="0"/>
          <a:lstStyle>
            <a:lvl1pPr marL="412750" indent="-398463">
              <a:lnSpc>
                <a:spcPts val="2140"/>
              </a:lnSpc>
              <a:buFont typeface="+mj-lt"/>
              <a:buAutoNum type="arabicPeriod"/>
              <a:tabLst/>
              <a:defRPr sz="220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  <a:lvl2pPr marL="412750" indent="-398463">
              <a:buFont typeface="+mj-lt"/>
              <a:buAutoNum type="arabicPeriod"/>
              <a:tabLst/>
              <a:defRPr/>
            </a:lvl2pPr>
            <a:lvl3pPr marL="14287" indent="0">
              <a:buFont typeface="+mj-lt"/>
              <a:buNone/>
              <a:tabLst/>
              <a:defRPr sz="2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14287" indent="0">
              <a:buFont typeface="+mj-lt"/>
              <a:buNone/>
              <a:tabLst/>
              <a:defRPr sz="2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marL="14287" indent="0">
              <a:buFont typeface="+mj-lt"/>
              <a:buNone/>
              <a:tabLst/>
              <a:defRPr sz="2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8422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192452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7843164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948CB-D146-5247-A1C4-675148CE077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076" y="5972665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92" r:id="rId2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852" y="6325091"/>
            <a:ext cx="1270800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4" r:id="rId2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CD1975-F435-0C43-9931-DC58CEAFFC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350" y="5239240"/>
            <a:ext cx="1875600" cy="40591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894275" y="1562481"/>
            <a:ext cx="10104651" cy="81386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On Demodulation Evolution and Enhancements Topics for Rel-19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F551C8-EB17-4495-A856-E0DA67225D29}"/>
              </a:ext>
            </a:extLst>
          </p:cNvPr>
          <p:cNvSpPr/>
          <p:nvPr/>
        </p:nvSpPr>
        <p:spPr>
          <a:xfrm>
            <a:off x="388767" y="217357"/>
            <a:ext cx="11580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3GPP TSG-RAN WG4 Meeting #110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      </a:t>
            </a:r>
            <a:r>
              <a:rPr lang="en-US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R4-2401720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Athens, Greece, 26 Feb – 01 Mar, 2024</a:t>
            </a:r>
          </a:p>
          <a:p>
            <a:r>
              <a:rPr lang="en-GB" altLang="zh-CN" b="1" dirty="0"/>
              <a:t>Agenda Item: 14</a:t>
            </a:r>
          </a:p>
          <a:p>
            <a:r>
              <a:rPr lang="en-GB" altLang="zh-CN" b="1" dirty="0"/>
              <a:t>Document for: </a:t>
            </a:r>
            <a:r>
              <a:rPr lang="en-US" altLang="zh-CN" b="1" dirty="0"/>
              <a:t>information</a:t>
            </a:r>
            <a:endParaRPr lang="zh-CN" altLang="en-US" dirty="0"/>
          </a:p>
        </p:txBody>
      </p:sp>
      <p:sp>
        <p:nvSpPr>
          <p:cNvPr id="10" name="文本占位符 4">
            <a:extLst>
              <a:ext uri="{FF2B5EF4-FFF2-40B4-BE49-F238E27FC236}">
                <a16:creationId xmlns:a16="http://schemas.microsoft.com/office/drawing/2014/main" id="{073D7B95-0CE9-4663-B107-1896380AF1C3}"/>
              </a:ext>
            </a:extLst>
          </p:cNvPr>
          <p:cNvSpPr txBox="1">
            <a:spLocks/>
          </p:cNvSpPr>
          <p:nvPr/>
        </p:nvSpPr>
        <p:spPr>
          <a:xfrm>
            <a:off x="877015" y="3766875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3731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5250E6-9A98-A349-9E55-0FC2F62C7A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Demodulation performance enhancement for 8Rx</a:t>
            </a:r>
          </a:p>
          <a:p>
            <a:r>
              <a:rPr lang="en-US" altLang="zh-CN" dirty="0"/>
              <a:t>Soft-IC for SU-MIMO</a:t>
            </a:r>
          </a:p>
        </p:txBody>
      </p:sp>
    </p:spTree>
    <p:extLst>
      <p:ext uri="{BB962C8B-B14F-4D97-AF65-F5344CB8AC3E}">
        <p14:creationId xmlns:p14="http://schemas.microsoft.com/office/powerpoint/2010/main" val="413768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53A0C7-E727-E943-B886-A847BF608D8A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dirty="0"/>
              <a:t>Demodulation performance enhancement for 8Rx</a:t>
            </a:r>
          </a:p>
          <a:p>
            <a:endParaRPr lang="en-US" altLang="zh-CN" dirty="0"/>
          </a:p>
          <a:p>
            <a:r>
              <a:rPr lang="en-US" altLang="zh-CN" dirty="0"/>
              <a:t>Soft-IC for SU-MIMO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C00000"/>
                </a:solidFill>
              </a:rPr>
              <a:t>Demodulation evolution and enhancements</a:t>
            </a:r>
          </a:p>
          <a:p>
            <a:endParaRPr lang="en-US" altLang="zh-CN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9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Performance enhancements for 8Rx capable 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26948" y="1169013"/>
            <a:ext cx="10733557" cy="5232853"/>
          </a:xfrm>
        </p:spPr>
        <p:txBody>
          <a:bodyPr/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RAN4 has defined the performance requirements with MMSE-IRC receiver for suppressing inter-cell interference and intra-cell inter-</a:t>
            </a:r>
            <a:r>
              <a:rPr lang="en-US" altLang="zh-CN" dirty="0"/>
              <a:t>user</a:t>
            </a:r>
            <a:r>
              <a:rPr lang="en-US" dirty="0"/>
              <a:t> interference for 2Rx and 4Rx for FR1 in Release 17 (RP-221285)</a:t>
            </a:r>
          </a:p>
          <a:p>
            <a:pPr lvl="2"/>
            <a:r>
              <a:rPr lang="en-US" dirty="0"/>
              <a:t>Slot-based transmission and aligned SCS among cells</a:t>
            </a:r>
          </a:p>
          <a:p>
            <a:pPr lvl="2"/>
            <a:r>
              <a:rPr lang="en-US" dirty="0"/>
              <a:t>MMSE-IRC with DMRS based interference covariance estimation</a:t>
            </a:r>
          </a:p>
          <a:p>
            <a:pPr lvl="1"/>
            <a:r>
              <a:rPr lang="en-US" dirty="0"/>
              <a:t>RAN4 introduced the performance requirements with MRC/MMSE-IRC without interference assumption for 8Rx in Release 18 (RP-230314)</a:t>
            </a:r>
          </a:p>
          <a:p>
            <a:pPr lvl="1"/>
            <a:r>
              <a:rPr lang="en-US" dirty="0"/>
              <a:t>There are no performance requirements for 8Rx with MMSE-IRC with interference assumption</a:t>
            </a:r>
          </a:p>
          <a:p>
            <a:pPr lvl="1"/>
            <a:r>
              <a:rPr lang="en-US" dirty="0"/>
              <a:t>The performance for MIMO layer not less than 4 is verified under limited scenarios</a:t>
            </a:r>
          </a:p>
          <a:p>
            <a:pPr lvl="1"/>
            <a:endParaRPr lang="en-US" dirty="0"/>
          </a:p>
          <a:p>
            <a:r>
              <a:rPr lang="en-US" dirty="0"/>
              <a:t>Objective</a:t>
            </a:r>
          </a:p>
          <a:p>
            <a:pPr lvl="1"/>
            <a:r>
              <a:rPr lang="en-US" dirty="0"/>
              <a:t>Define PDSCH performance requirements </a:t>
            </a:r>
            <a:r>
              <a:rPr lang="en-US" altLang="zh-CN" dirty="0"/>
              <a:t>with MMSE-IRC receiver for suppressing inter-cell interference for 8Rx with MIMO layer not less than 4 for FR1</a:t>
            </a:r>
          </a:p>
          <a:p>
            <a:pPr lvl="1"/>
            <a:r>
              <a:rPr lang="en-US" altLang="zh-CN" dirty="0"/>
              <a:t>Define PDSCH performance requirements with MMSE-IRC receiver for suppressing intra-cell inter-user interference for 8Rx for FR1</a:t>
            </a:r>
          </a:p>
          <a:p>
            <a:pPr lvl="1"/>
            <a:r>
              <a:rPr lang="en-US" altLang="zh-CN" dirty="0"/>
              <a:t>Define the enhanced demodulation performance requirements with MIMO layers not less than 4 layers for 8Rx capable UE</a:t>
            </a:r>
          </a:p>
          <a:p>
            <a:pPr lvl="2"/>
            <a:r>
              <a:rPr lang="en-US" altLang="zh-CN" dirty="0"/>
              <a:t>Investigate the scenarios under which the performance needs be verified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 txBox="1">
            <a:spLocks/>
          </p:cNvSpPr>
          <p:nvPr/>
        </p:nvSpPr>
        <p:spPr>
          <a:xfrm>
            <a:off x="736258" y="2026606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7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Soft-IC for SU-MIMO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42755" y="1290933"/>
            <a:ext cx="10733557" cy="5110933"/>
          </a:xfrm>
        </p:spPr>
        <p:txBody>
          <a:bodyPr/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NR UE demodulation performance under the medium correlation channel can be improved by introducing the soft IC receiver to cancel the inter-stream interference for SU-MIMO scenario, which does the iteration abstracting the soft information and cancelling the interference from each other between multiple layers by involving LDPC decoder.</a:t>
            </a:r>
          </a:p>
          <a:p>
            <a:pPr lvl="1"/>
            <a:r>
              <a:rPr lang="en-US" dirty="0"/>
              <a:t>The soft IC receiver can bring the performance gain not only over MMSE receiver but also over RML receiver. </a:t>
            </a:r>
          </a:p>
          <a:p>
            <a:pPr lvl="2"/>
            <a:r>
              <a:rPr lang="en-US" altLang="zh-CN" dirty="0">
                <a:latin typeface="+mn-lt"/>
              </a:rPr>
              <a:t>It is observed that the performance could be improved by around 1.5 to 3dB using soft-IC receiver under the medium correlation channel.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Objective</a:t>
            </a:r>
          </a:p>
          <a:p>
            <a:pPr lvl="1"/>
            <a:r>
              <a:rPr lang="en-US" dirty="0"/>
              <a:t>Specify performance requirements for the advanced receiver with soft IC to cancel the inter-stream interference for single-cell multi-layer scenario</a:t>
            </a:r>
          </a:p>
          <a:p>
            <a:pPr lvl="2"/>
            <a:r>
              <a:rPr lang="en-US" dirty="0">
                <a:latin typeface="+mn-lt"/>
              </a:rPr>
              <a:t>Evaluate the performance gain of the advanced receiver with soft IC compared to existing NR receiver(s)</a:t>
            </a:r>
          </a:p>
          <a:p>
            <a:pPr lvl="2"/>
            <a:r>
              <a:rPr lang="en-US" dirty="0">
                <a:latin typeface="+mn-lt"/>
              </a:rPr>
              <a:t>Specify PDSCH requirements for the advanced receiver with soft IC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 txBox="1">
            <a:spLocks/>
          </p:cNvSpPr>
          <p:nvPr/>
        </p:nvSpPr>
        <p:spPr>
          <a:xfrm>
            <a:off x="736258" y="2026606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739" y="3729141"/>
            <a:ext cx="30861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67" y="3729141"/>
            <a:ext cx="31686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484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2CAB3CEB-A314-40CA-9193-70DA3C6C90B9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BD6C002A-145D-48C4-BC37-8F185842FDD8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19CE10E0-DEB1-4025-A926-EA35B177B1A8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2948</TotalTime>
  <Words>375</Words>
  <Application>Microsoft Office PowerPoint</Application>
  <PresentationFormat>自定义</PresentationFormat>
  <Paragraphs>40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.AppleSystemUIFont</vt:lpstr>
      <vt:lpstr>MS Mincho</vt:lpstr>
      <vt:lpstr>等线</vt:lpstr>
      <vt:lpstr>黑体</vt:lpstr>
      <vt:lpstr>微软雅黑</vt:lpstr>
      <vt:lpstr>Arial</vt:lpstr>
      <vt:lpstr>Calibri</vt:lpstr>
      <vt:lpstr>Times New Roman</vt:lpstr>
      <vt:lpstr>Cover page_Image version</vt:lpstr>
      <vt:lpstr>Contents page</vt:lpstr>
      <vt:lpstr>Chapter page</vt:lpstr>
      <vt:lpstr>End page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231</cp:revision>
  <dcterms:created xsi:type="dcterms:W3CDTF">2023-05-29T03:08:07Z</dcterms:created>
  <dcterms:modified xsi:type="dcterms:W3CDTF">2024-02-19T13:06:47Z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(3)RxkZnxDa1viNx+kYHAW6LlM36F+ZHd6KbDD3+cKppd76cQIATm+014eBJfrcrApTsTdX3cuD
V+8XkW2P7yS4pieIJV0OPqTo8gj0c3SwkUM5eIDVznI+53wxf3RaDwUSazLBZ8jW2uXGKWbd
q/O8LAAdddj1ZjOHAmbxupjTSvsVZFL+ZwJWkHHcpRCzEKTjSYVhuPh4ualBztbelj67x1iC
ot5DkFZ4kVEkQZTRiu</vt:lpwstr>
  </property>
  <property fmtid="{D5CDD505-2E9C-101B-9397-08002B2CF9AE}" pid="3" name="_2015_ms_pID_7253431">
    <vt:lpwstr>K6fzbzrMM1QEH3fbTjd7V73Kfi2nLb74CAVNsLZEWDtOHVXkNO+O1X
wTFtBUIIYVkaLMH4EPH8sg9zBoNNc0Yd/msLJIL7VkB+c1WKI4JPqgT0a1VJ2BvMZeOLdI1H
E+FSkdVu5yvohikx2q1KGJbV8cbf2bMHGp2Hvo5qZYXesjEW8ntlhtdduw17w6RZLbIyp6YM
guEla6K9CRPTlBbfqyWbiraIjvGnhUj1tJ7k</vt:lpwstr>
  </property>
  <property fmtid="{D5CDD505-2E9C-101B-9397-08002B2CF9AE}" pid="4" name="_2015_ms_pID_7253432">
    <vt:lpwstr>gw==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1702642124</vt:lpwstr>
  </property>
</Properties>
</file>