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04" r:id="rId7"/>
    <p:sldId id="1005" r:id="rId8"/>
    <p:sldId id="1008" r:id="rId9"/>
    <p:sldId id="1007" r:id="rId10"/>
    <p:sldId id="1011" r:id="rId11"/>
    <p:sldId id="1009" r:id="rId12"/>
    <p:sldId id="1010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0000FF"/>
    <a:srgbClr val="1E9657"/>
    <a:srgbClr val="B1D254"/>
    <a:srgbClr val="FF3300"/>
    <a:srgbClr val="000000"/>
    <a:srgbClr val="000099"/>
    <a:srgbClr val="000066"/>
    <a:srgbClr val="CC00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AB9458-3EF3-42E8-8F64-175C03A356D8}" v="2" dt="2023-05-19T06:31:29.417"/>
    <p1510:client id="{7069918E-03DB-4FEF-88B6-9A7EE879C874}" v="13" dt="2023-05-18T08:34:23.9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706" autoAdjust="0"/>
  </p:normalViewPr>
  <p:slideViewPr>
    <p:cSldViewPr snapToGrid="0">
      <p:cViewPr varScale="1">
        <p:scale>
          <a:sx n="64" d="100"/>
          <a:sy n="64" d="100"/>
        </p:scale>
        <p:origin x="40" y="20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7069918E-03DB-4FEF-88B6-9A7EE879C874}"/>
    <pc:docChg chg="custSel modSld">
      <pc:chgData name="Chervyakov, Andrey" userId="dbdfc4e7-c505-4785-a117-c03dfe609c52" providerId="ADAL" clId="{7069918E-03DB-4FEF-88B6-9A7EE879C874}" dt="2023-05-18T08:34:32.662" v="20" actId="207"/>
      <pc:docMkLst>
        <pc:docMk/>
      </pc:docMkLst>
      <pc:sldChg chg="modSp mod">
        <pc:chgData name="Chervyakov, Andrey" userId="dbdfc4e7-c505-4785-a117-c03dfe609c52" providerId="ADAL" clId="{7069918E-03DB-4FEF-88B6-9A7EE879C874}" dt="2023-05-18T08:30:18.316" v="5" actId="207"/>
        <pc:sldMkLst>
          <pc:docMk/>
          <pc:sldMk cId="1590635534" sldId="1003"/>
        </pc:sldMkLst>
        <pc:graphicFrameChg chg="mod modGraphic">
          <ac:chgData name="Chervyakov, Andrey" userId="dbdfc4e7-c505-4785-a117-c03dfe609c52" providerId="ADAL" clId="{7069918E-03DB-4FEF-88B6-9A7EE879C874}" dt="2023-05-18T08:30:18.316" v="5" actId="207"/>
          <ac:graphicFrameMkLst>
            <pc:docMk/>
            <pc:sldMk cId="1590635534" sldId="1003"/>
            <ac:graphicFrameMk id="5" creationId="{00000000-0000-0000-0000-000000000000}"/>
          </ac:graphicFrameMkLst>
        </pc:graphicFrameChg>
      </pc:sldChg>
      <pc:sldChg chg="modSp mod">
        <pc:chgData name="Chervyakov, Andrey" userId="dbdfc4e7-c505-4785-a117-c03dfe609c52" providerId="ADAL" clId="{7069918E-03DB-4FEF-88B6-9A7EE879C874}" dt="2023-05-18T08:33:06.749" v="13" actId="207"/>
        <pc:sldMkLst>
          <pc:docMk/>
          <pc:sldMk cId="315422824" sldId="1004"/>
        </pc:sldMkLst>
        <pc:graphicFrameChg chg="mod modGraphic">
          <ac:chgData name="Chervyakov, Andrey" userId="dbdfc4e7-c505-4785-a117-c03dfe609c52" providerId="ADAL" clId="{7069918E-03DB-4FEF-88B6-9A7EE879C874}" dt="2023-05-18T08:33:06.749" v="13" actId="207"/>
          <ac:graphicFrameMkLst>
            <pc:docMk/>
            <pc:sldMk cId="315422824" sldId="1004"/>
            <ac:graphicFrameMk id="5" creationId="{00000000-0000-0000-0000-000000000000}"/>
          </ac:graphicFrameMkLst>
        </pc:graphicFrameChg>
      </pc:sldChg>
      <pc:sldChg chg="modSp mod">
        <pc:chgData name="Chervyakov, Andrey" userId="dbdfc4e7-c505-4785-a117-c03dfe609c52" providerId="ADAL" clId="{7069918E-03DB-4FEF-88B6-9A7EE879C874}" dt="2023-05-18T08:34:32.662" v="20" actId="207"/>
        <pc:sldMkLst>
          <pc:docMk/>
          <pc:sldMk cId="1334708928" sldId="1005"/>
        </pc:sldMkLst>
        <pc:graphicFrameChg chg="mod modGraphic">
          <ac:chgData name="Chervyakov, Andrey" userId="dbdfc4e7-c505-4785-a117-c03dfe609c52" providerId="ADAL" clId="{7069918E-03DB-4FEF-88B6-9A7EE879C874}" dt="2023-05-18T08:34:32.662" v="20" actId="207"/>
          <ac:graphicFrameMkLst>
            <pc:docMk/>
            <pc:sldMk cId="1334708928" sldId="1005"/>
            <ac:graphicFrameMk id="4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38AB9458-3EF3-42E8-8F64-175C03A356D8}"/>
    <pc:docChg chg="custSel modSld">
      <pc:chgData name="Chervyakov, Andrey" userId="dbdfc4e7-c505-4785-a117-c03dfe609c52" providerId="ADAL" clId="{38AB9458-3EF3-42E8-8F64-175C03A356D8}" dt="2023-05-19T06:31:32.776" v="3" actId="207"/>
      <pc:docMkLst>
        <pc:docMk/>
      </pc:docMkLst>
      <pc:sldChg chg="modSp mod">
        <pc:chgData name="Chervyakov, Andrey" userId="dbdfc4e7-c505-4785-a117-c03dfe609c52" providerId="ADAL" clId="{38AB9458-3EF3-42E8-8F64-175C03A356D8}" dt="2023-05-19T06:31:32.776" v="3" actId="207"/>
        <pc:sldMkLst>
          <pc:docMk/>
          <pc:sldMk cId="315422824" sldId="1004"/>
        </pc:sldMkLst>
        <pc:graphicFrameChg chg="mod modGraphic">
          <ac:chgData name="Chervyakov, Andrey" userId="dbdfc4e7-c505-4785-a117-c03dfe609c52" providerId="ADAL" clId="{38AB9458-3EF3-42E8-8F64-175C03A356D8}" dt="2023-05-19T06:31:32.776" v="3" actId="207"/>
          <ac:graphicFrameMkLst>
            <pc:docMk/>
            <pc:sldMk cId="315422824" sldId="1004"/>
            <ac:graphicFrameMk id="5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00479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RAN4#107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Haijie Qiu, </a:t>
            </a:r>
            <a:r>
              <a:rPr lang="en-US" dirty="0"/>
              <a:t>Andrey </a:t>
            </a:r>
            <a:r>
              <a:rPr lang="en-US" altLang="zh-CN" dirty="0"/>
              <a:t>Chervyakov</a:t>
            </a:r>
            <a:r>
              <a:rPr lang="en-US" dirty="0"/>
              <a:t>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#107	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Incheon, KR, May 22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May 26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, 2023</a:t>
            </a: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260879"/>
              </p:ext>
            </p:extLst>
          </p:nvPr>
        </p:nvGraphicFramePr>
        <p:xfrm>
          <a:off x="285750" y="1273321"/>
          <a:ext cx="11670462" cy="4601127"/>
        </p:xfrm>
        <a:graphic>
          <a:graphicData uri="http://schemas.openxmlformats.org/drawingml/2006/table">
            <a:tbl>
              <a:tblPr/>
              <a:tblGrid>
                <a:gridCol w="7810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6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4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[107][109] LTE_NR_HPUE_FWVM: AI 7.16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-DC: AI 7.17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[107][111]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-CA_TDD: AI 7.18,7.19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-CA_SUL: AI 7.20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HPUE_Basket_FDD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7.21, 7.22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[107][218] NR_FR1_lessthan_5MHz_BW: AI 8.15.5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[107][206] NR_ENDC_ RF_FR1_enh2: AI 8.5.2 (1)</a:t>
                      </a: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[107][316]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IoT_NTN_SANRFConformance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9.7.2, 9.7.3  (11)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[107][302] FS_NR_BS_RF_evo: AI 8.2 </a:t>
                      </a:r>
                      <a:r>
                        <a:rPr lang="en-US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[107][303] NR_ATG_BSRF: AI 8.14.3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[107][304] NR_FR1_lessthan_5MHz_BW_BSRF: AI 8.15.4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[107][144]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NR_cov_enh2_part1/2 Chaired by Xiang Gao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LTE_NR_Other_WI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7.14, 7.15, 7.24~7.27, 9.2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NR_unlic_enh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7.31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[107][119] NR_FDD_ULn28_DLn75_n76: AI 7.33 (5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[107][215] NR_HST_FR2_enh_part1: AI 8.13.4.1/2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[107][216] NR_HST_FR2_enh_part2: AI 8.13.4.3/4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[107][231] NR_redcap_enh: AI 8.32.3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[107][222] NR_MC_enh: AI 8.24.3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  <a:endParaRPr lang="en-US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[107][309] NR_NTN_enh_Part1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8.27.1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[107][311] NR_NTN_enh_Part1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8.27.2 (8), AI 8.27.3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R17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[107][301] </a:t>
                      </a:r>
                      <a:r>
                        <a:rPr lang="en-US" sz="800" b="0" i="0" u="none" strike="noStrike" dirty="0" err="1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 </a:t>
                      </a:r>
                      <a:r>
                        <a:rPr lang="en-US" altLang="zh-CN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Topic #4 FR2-2 MU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fr-FR" altLang="ja-JP" sz="800" b="0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R18 NR </a:t>
                      </a:r>
                      <a:r>
                        <a:rPr kumimoji="1" lang="fr-FR" altLang="ja-JP" sz="800" b="0" i="0" u="none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Mobility</a:t>
                      </a:r>
                      <a: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enh</a:t>
                      </a:r>
                      <a: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WI</a:t>
                      </a:r>
                      <a:b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kumimoji="1" lang="fr-FR" altLang="ja-JP" sz="800" b="0" i="0" u="none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88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[107][120]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9.3.1~3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107][121] LTE_NR_US_900MHz: AI 9.4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[107][116] NR_700800900_combo_enh: AI 7.30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[107][125] FS_NR_sub1GHz_combo_enh: AI 8.4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[107][207] FR2_multiRx_part1: AI 8.8.3.1/3/4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[107][208] FR2_multiRx_part2: AI 8.8.3.2/5/6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[107][326] NR_demod_enh3_Part1: AI 8.19.1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[107][327] NR_demod_enh3_Part2: AI 8.19.2 (17)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TRP TRS Chaired by Ruixin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54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[107][125] FS_NR_sub1GHz_combo_enh: AI 8.4 (17) – continue</a:t>
                      </a:r>
                      <a:endParaRPr lang="en-GB" altLang="zh-CN" sz="800" b="1" i="0" u="none" strike="noStrike" kern="1200" dirty="0" smtClean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 smtClean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</a:t>
                      </a:r>
                      <a:r>
                        <a:rPr lang="en-GB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[107][130] FR2_enh_req_Ph3_part1: AI 8.7, 8.7.1, 8.7.3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[107][131] FR2_enh_req_Ph3_part2: AI 8.7.2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[107][214] NonCol_intraB_ENDC_NR_CA: AI 8.12.3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[107][213] NR_BWP_wor: AI 8.11 (35)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[107][327]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[107][325] NR_ATG_Demod: AI 8.14.5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[107][142] NR_MC_enh_UERF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Shan Yang (China Telecom)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[107][105] NR_Baskets_Part_1 Chaired by Dominique Brunel (Skyworks)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MGs enhancement WI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Ato Yu (MediaTek)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FR2 Multi-RX </a:t>
                      </a:r>
                      <a:r>
                        <a:rPr kumimoji="0" lang="en-US" alt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Jahidur Rahman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(Qualcomm)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MIMO OTA Chaired by Xuan Yi (CAICT)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475231"/>
              </p:ext>
            </p:extLst>
          </p:nvPr>
        </p:nvGraphicFramePr>
        <p:xfrm>
          <a:off x="281221" y="1273321"/>
          <a:ext cx="11674991" cy="3538606"/>
        </p:xfrm>
        <a:graphic>
          <a:graphicData uri="http://schemas.openxmlformats.org/drawingml/2006/table">
            <a:tbl>
              <a:tblPr/>
              <a:tblGrid>
                <a:gridCol w="7703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872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139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0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[107][132] FR2_multiRx_UERF_part1: AI 8.8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[107][133] FR2_multiRx_UERF_part2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8.8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[107][146]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8.30.2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[107][211] NR_MG_enh2_part1: AI 8.10.1/2 (33)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[107][212] NR_MG_enh2_part2: AI 8.10.3 (26)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[107][312] NR_netcon_repeater_RF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8.29.1, 8.29.2, 8.29.3 (26)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[107][306] FS_NR_duplex_evo_Part1: AI 8.20.1, 8.20.2.2.1, 8.20.2.2.2, 8.20.2.3, 8.20.3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NR ATG WI</a:t>
                      </a:r>
                      <a:b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kumimoji="1" lang="fr-FR" altLang="ja-JP" sz="800" b="0" i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</a:t>
                      </a:r>
                      <a:r>
                        <a:rPr kumimoji="1" lang="fr-FR" altLang="ja-JP" sz="800" b="0" i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Xiaoran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3987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[107][146]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NR_MIMO_evo_DL_UL_UERF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8.30.2 (8) - continue</a:t>
                      </a:r>
                      <a:endParaRPr kumimoji="0" lang="nn-NO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107][129] NR_channel_raster_enh: AI 8.6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[107][142] NR_MC_enh_UERF: AI 8.24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[107][217] NR_ATG: AI 8.14.4 (32)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[107][232] NR_SL_relay_enh: AI 8.33 (6)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[107][229] NR_SL_enh2_part1: AI 8.31.3.2 (7)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[107][230] NR_SL_enh2_part2: AI 8.31.3.1/3 (12)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[107][307] FS_NR_duplex_evo_Part2: AI 8.20.2.2.3, 8.20.2.2.4, 8.20.2.4 (15)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Even Further RRM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WI 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300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:40</a:t>
                      </a: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FS_SimBC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[107][126] FR1_enh2_part1: AI 8.5.1, 8.5.1.3 (20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[107][223] NR_Mob_enh2_part1: AI 8.25.1/2 (47)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[107][224] NR_Mob_enh2_part2: AI 8.25.3/4/5 (38)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[107][308] FS_NR_duplex_evo_Part3: AI 8.20.2.1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[107][314] NR_mobile_IAB_RF: AI  8.34.1, 8.34.2, 8.34.3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FR1 UE RF </a:t>
                      </a:r>
                      <a:r>
                        <a:rPr kumimoji="0" lang="en-US" alt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Tricia 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[107][126] FR1_enh2_part1: AI 8.5.1, 8.5.1.3 (20) - continue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[107][127] FR1_enh2_part2: AI 8.5.1.1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107][128] FR1_enh2_part3: AI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8.5.1.2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[107][115] NR_3Tx-4Rx_WI: AI 7.28, AI 7.29 (31)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it-IT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[107][228] NR_MIMO_evo_DL_UL: AI 8.30.3 (23)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ATG </a:t>
                      </a:r>
                      <a:r>
                        <a:rPr lang="en-US" altLang="zh-CN" sz="800" b="0" i="0" u="none" strike="noStrike" kern="1200" dirty="0" err="1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continued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[107][320] RF_FR1_enh2_Demod_Part1: AI 8.5.3.1 (37)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[107][321] RF_FR1_enh2_Demod_Part2: AI 8.5.3.2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NonCol_intraB_ENDC_NR_CA_Demod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8.12.4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[107][130]/[131] FR2_enh_req_Ph3_part1/2 Chaired by Hisashi Onozawa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2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[107][101] Upto_R16_UERF_maintenance </a:t>
                      </a:r>
                      <a:r>
                        <a:rPr kumimoji="1" lang="en-US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Jinqiang Xing (OPPO)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NR FR2 multi-Rx chain WI Chaired by Qian Yang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NCR RF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 (ZTE)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 Test SI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Bin (Qualcomm)</a:t>
                      </a: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baseline="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979276"/>
              </p:ext>
            </p:extLst>
          </p:nvPr>
        </p:nvGraphicFramePr>
        <p:xfrm>
          <a:off x="281221" y="1273320"/>
          <a:ext cx="11674991" cy="3490021"/>
        </p:xfrm>
        <a:graphic>
          <a:graphicData uri="http://schemas.openxmlformats.org/drawingml/2006/table">
            <a:tbl>
              <a:tblPr/>
              <a:tblGrid>
                <a:gridCol w="7779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96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0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8.27.4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LTE_NBeMTC_NTN_UERF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9.7.4, 9.8, 9.8.1/2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LTE_NR_NTN_Lsband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7.32 (15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[107][225] NR_DualTxRx_MUSIM: AI 8.26 (41)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[107][235] NR_IDC_enh: AI 8.37 (5)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[107][331] FS_NR_FR2_OTA_enh: AI 4.6 (R4-2307504), AI 8.3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[107][332] NR_FR1_TRP_TRS_enh: AI 5.2.2, AI 8.16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maintenance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1) </a:t>
                      </a:r>
                      <a:r>
                        <a:rPr kumimoji="1" lang="en-US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[107][201] Maintenance_up_to_R16 </a:t>
                      </a:r>
                      <a:r>
                        <a:rPr kumimoji="1" lang="fr-FR" altLang="ja-JP" sz="800" b="0" i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Li Zhang (Huawei) – 1h 20min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2) </a:t>
                      </a:r>
                      <a:r>
                        <a:rPr kumimoji="1" lang="en-US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[107][205] </a:t>
                      </a:r>
                      <a:r>
                        <a:rPr kumimoji="1" lang="en-US" altLang="ja-JP" sz="800" b="0" i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NR_redcap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Santhan Thangarasa (Ericsson) – 40min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[107][122]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IoT_NTN_extLband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9.5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[107][123]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IoT_NTN_FDD_LS_band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9.6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][140] FS_NR_AIML_air: AI 8.22 (27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[107][219] NR_pos_enh2_part1: AI 8.23.3.1/4/5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[107][221] NR_pos_enh2_part3: AI 8.23.3.3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[107][220] NR_pos_enh2_part2: AI 8.23.3.2/6 (25)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[107][332]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8.17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maintenance</a:t>
                      </a:r>
                      <a:r>
                        <a:rPr kumimoji="1" lang="fr-FR" altLang="ja-JP" sz="800" b="0" i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sz="800" b="0" i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1) </a:t>
                      </a:r>
                      <a:r>
                        <a:rPr kumimoji="1" lang="en-IE" sz="800" b="0" i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[107][202] Maintenance_R17 </a:t>
                      </a:r>
                      <a:r>
                        <a:rPr kumimoji="1" lang="fr-FR" altLang="ja-JP" sz="800" b="0" i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Yang Tang (Apple) (</a:t>
                      </a:r>
                      <a:r>
                        <a:rPr kumimoji="1" lang="fr-FR" altLang="ja-JP" sz="800" b="0" i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excluding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Positioning</a:t>
                      </a:r>
                      <a:r>
                        <a:rPr kumimoji="1" lang="fr-FR" altLang="ja-JP" sz="800" b="0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[107][139] FS_NR_LPWUS: AI 8.21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107][134]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8.12.1, 8.12.2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[107][144] NR_cov_enh2_part1: AI 8.28.1 (8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[107][209] NR_RRM_enh3_part1: AI 8.9.1/2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[107][210] NR_RRM_enh3_part2: AI 8.9.3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[107][322] NR_FR2_multiRX_DL_Demod: AI 8.8.4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[107][324] NR_HST_FR2_enh_Demod: AI 8.13.5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Duplex Evo ad-hoc Chaired by Jackson Wang (Samsung)</a:t>
                      </a:r>
                      <a:endParaRPr lang="fr-FR" altLang="ja-JP" sz="800" b="0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endParaRPr lang="en-IE" sz="800" i="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499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[107][144] NR_cov_enh2_part1: AI 8.28.1 (8) - continue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[107][145] NR_cov_enh2_part2: AI 8.28.2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107][141] NR_pos_enh2_UERF: AI 8.23.2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[107][147] NR_SL_enh2_UERF_part1: AI 8.31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[107][148] NR_SL_enh2_UERF_part2: AI 8.31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[107][149] NR_SL_enh2_UERF_part3: AI 8.31 (8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[107][227]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NR_netcon_repeater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8.29.5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[107][233]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NR_mobile_IAB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8.34.4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[107][234]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8.35.4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[107][329] IoT_NTN_Demod_Part1: AI 9.7.7.1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[107][330] IoT_NTN_Demod_Part2: AI 9.7.7.2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[107][328] NR_netcon_repeater_Demod: AI 8.29.6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+ [107][121] LTE_NR_US_900MHz</a:t>
                      </a:r>
                      <a:r>
                        <a:rPr kumimoji="1" lang="fr-FR" altLang="ja-JP" sz="800" b="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baseline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Gene Fong (</a:t>
                      </a:r>
                      <a:r>
                        <a:rPr kumimoji="1" lang="fr-FR" altLang="ja-JP" sz="800" b="0" baseline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Qualcomm</a:t>
                      </a:r>
                      <a:r>
                        <a:rPr kumimoji="1" lang="fr-FR" altLang="ja-JP" sz="800" b="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rgbClr val="72AF2F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107][143]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(ZTE)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Muhammad Kazmi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800" b="1" i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kumimoji="1" lang="en-US" altLang="zh-CN" sz="800" b="1" i="0" kern="120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1" lang="en-US" altLang="zh-CN" sz="800" b="1" i="0" kern="120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Performance Evo Chaired by Shan (CTC)</a:t>
                      </a:r>
                      <a:endParaRPr kumimoji="1" lang="fr-FR" altLang="ja-JP" sz="800" b="0" i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[107][139] FS_NR_LPWUS 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609749"/>
              </p:ext>
            </p:extLst>
          </p:nvPr>
        </p:nvGraphicFramePr>
        <p:xfrm>
          <a:off x="265533" y="1273321"/>
          <a:ext cx="11660933" cy="5086842"/>
        </p:xfrm>
        <a:graphic>
          <a:graphicData uri="http://schemas.openxmlformats.org/drawingml/2006/table">
            <a:tbl>
              <a:tblPr/>
              <a:tblGrid>
                <a:gridCol w="7784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4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25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254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254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6244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1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[107][150]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8.32, 8.32.1, 8.32.2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107][151] Netw_Energy_NR: AI 8.35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.2, 8.35.3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11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[107][226]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8.27.5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[107][236]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9.7.5/6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[107][237]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9.8.4 (5)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RF maintenance:</a:t>
                      </a:r>
                    </a:p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[107][301]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 AI 4.2, 5.2.10.1, 5.2.1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5.2.8.1, 5.2.8.2, 5.2.9.2, 5.2.9.3 (~100)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ja-JP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  <a:r>
                        <a:rPr lang="ru-RU" altLang="ja-JP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ja-JP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</a:t>
                      </a:r>
                      <a:r>
                        <a:rPr lang="en-US" altLang="ja-JP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fr-FR" altLang="ja-JP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FR2 HST / Chaired by Jackson (Samsung)</a:t>
                      </a:r>
                      <a:endParaRPr lang="fr-FR" altLang="ja-JP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2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[107][135] NR_HST_FR2_enh_UERF: AI 8.13, 8.13.1, 8.13.2 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[107][136] NR_ATG_UERF_part1: AI 8.14, 8.14.1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[107][137] NR_ATG_UERF_part2: AI 8.14.2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[107][152] NR_LTE_UAV: AI 8.36, AI 9.9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RRM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[107][201] Maintenance_up_to_R16: AI 4.4 (110)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[107][202] Maintenance_R17: AI 5.2.6.1/2, 5.2.7.1/2, 5.2.9.4/5, 5.2.10.3, 5.3 (RRM part) (121)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[107][314] NR_mobile_IAB_RF: AI  8.34.1, 8.34.2, 8.34.3 (8)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[107][313] </a:t>
                      </a:r>
                      <a:r>
                        <a:rPr lang="en-US" altLang="zh-CN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NR_netcon_repeater_RFConformance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[107][305] NR_LTE_EMC_enh: AI 4.3, AI 8.18 (11)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NCR ad-hoc minutes,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Duplex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Evo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minutes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R18  RF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lang="en-GB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</a:t>
                      </a:r>
                      <a:r>
                        <a:rPr lang="en-GB" altLang="zh-CN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126]</a:t>
                      </a:r>
                      <a:r>
                        <a:rPr lang="en-GB" altLang="zh-CN" sz="8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GB" altLang="zh-CN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FR1_enh2_part1 </a:t>
                      </a:r>
                      <a:r>
                        <a:rPr lang="en-GB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Leo Liu (Huawei</a:t>
                      </a:r>
                      <a:r>
                        <a:rPr lang="en-GB" altLang="zh-CN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 90min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8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  <a:r>
                        <a:rPr lang="en-GB" altLang="zh-CN" sz="800" b="1" i="0" u="none" strike="noStrike" kern="1200" baseline="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</a:t>
                      </a:r>
                      <a:r>
                        <a:rPr lang="en-GB" altLang="zh-CN" sz="800" b="0" i="0" u="none" strike="noStrike" kern="1200" baseline="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[107][128] F</a:t>
                      </a:r>
                      <a:r>
                        <a:rPr lang="en-GB" altLang="zh-CN" sz="8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R1_enh2_part3</a:t>
                      </a:r>
                      <a:r>
                        <a:rPr lang="en-GB" altLang="zh-CN" sz="800" b="0" i="0" u="none" strike="noStrike" kern="1200" baseline="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Yuta (NTT DOCOMO) 30min</a:t>
                      </a:r>
                      <a:endParaRPr lang="en-GB" altLang="zh-CN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8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[107][138] NR_FR1_lessthan_5MHz_BW: AI 8.15.2, 8.15.3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Earlier return to [107][115] NR_3Tx-4Rx_WI: AI 7.28, AI 7.29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Rel-15/16/17/18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[107][105] NR_Baskets_Part_1: AI 7.1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[107][106] NR_Baskets_Part_2: AI 7.3~7.8 (81)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[107][107] NR_Baskets_Part_3: AI 7.9~7.13 (105)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NR_NTN_solutions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5.2.8.4/5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[107][204]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NR_feMIMO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5.2.3.1/2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[107][205]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5.2.5.2/3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[107][238] Reply_LS: AI 10.1.2 (6)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FR2-2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maintenance: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[107][318] NR_exto71GHz_Demod_Part1: AI 5.2.9.6.1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[107][319] NR_exto71GHz_Demod_Part2: AI 5.2.9.6.2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Demod_Maintenance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4.5, 5.2.3.3, 5.2.4.2, 5.2.5.4, 5.2.6.3, 5.2.8.6, 5.2.10.4 (~85)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 smtClean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 session</a:t>
                      </a:r>
                      <a:r>
                        <a:rPr kumimoji="1" lang="ru-RU" altLang="ja-JP" sz="800" b="1" i="0" u="none" baseline="0" dirty="0" smtClean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en-US" altLang="ja-JP" sz="800" b="1" i="0" u="none" baseline="0" dirty="0" smtClean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Ad-hoc: </a:t>
                      </a:r>
                      <a:r>
                        <a:rPr kumimoji="1" lang="fr-FR" altLang="ja-JP" sz="800" b="0" i="0" u="none" dirty="0" smtClean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kumimoji="1" lang="fr-FR" altLang="ja-JP" sz="800" b="0" i="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7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[107][101] Upto_R16_UERF_maintenance: AI 4.1 (162)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[107][102] R17_spectrum_maintenance: AI 5.1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[107][103] R17_nonspectrumUERF_maintenance: AI 5.2.4.1, 5.2.5.1, 5.2.8.3, 5.2.9.1, 5.2.10.2, 5.3 (R4-2307667, R4-2307668)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[107][104] R18_spectrum_maintenance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Closed by 18:30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RRM maintenance (cont.)</a:t>
                      </a: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2nd round for R18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[107][328] NR_netcon_repeater_Demod: AI 8.29.6 (5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Performacne Evo Ad-hoc miniutes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R18 </a:t>
                      </a: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[106][131] FR2_multiRx_UERF_part1/ Chaired by Steven Chen (Apple)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96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18:30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07][140] FS_NR_AIML_air Chaired Vali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FR2 multi-RX chain / Chaired by Qian (vivo)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Duplex Evo co-existence 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Xiaoran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(CMCC)</a:t>
                      </a:r>
                      <a:endParaRPr lang="fr-FR" altLang="ja-JP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[107][152] NR_LTE_UAV Chaired by Johannes Hejselbaek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518856"/>
              </p:ext>
            </p:extLst>
          </p:nvPr>
        </p:nvGraphicFramePr>
        <p:xfrm>
          <a:off x="281221" y="1273321"/>
          <a:ext cx="11674991" cy="2513520"/>
        </p:xfrm>
        <a:graphic>
          <a:graphicData uri="http://schemas.openxmlformats.org/drawingml/2006/table">
            <a:tbl>
              <a:tblPr/>
              <a:tblGrid>
                <a:gridCol w="7550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2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Revision of the Work Plan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 (Candidates for Vice Chairs)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22</a:t>
            </a:r>
            <a:r>
              <a:rPr lang="en-US" sz="1400" baseline="30000" dirty="0">
                <a:solidFill>
                  <a:srgbClr val="FF0000"/>
                </a:solidFill>
              </a:rPr>
              <a:t>nd</a:t>
            </a:r>
            <a:r>
              <a:rPr lang="en-US" sz="1400" dirty="0">
                <a:solidFill>
                  <a:srgbClr val="FF0000"/>
                </a:solidFill>
              </a:rPr>
              <a:t> ~ May 26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2023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BSRF_Demod_test</a:t>
            </a:r>
            <a:r>
              <a:rPr lang="en-US" sz="1200" dirty="0"/>
              <a:t>. </a:t>
            </a:r>
            <a:r>
              <a:rPr lang="en-US" sz="1200" dirty="0" err="1"/>
              <a:t>GoToWebinar</a:t>
            </a:r>
            <a:r>
              <a:rPr lang="en-US" sz="1200" dirty="0"/>
              <a:t> (GTW) conference calls will be set each session. And the remote participant can be supported. TOHRU will be used</a:t>
            </a:r>
            <a:r>
              <a:rPr lang="en-US" altLang="zh-CN" sz="1200" dirty="0"/>
              <a:t>. A number of ad hoc sessions will be arranged (see Slide #7).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May 15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2023,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One picture of meeting flows. See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~19)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22 ~ May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(May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29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 Jun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assignment before Mon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165" y="391648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Tdoc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number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request &amp; submission </a:t>
            </a:r>
            <a:r>
              <a:rPr lang="en-US" sz="800" b="1" kern="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May 15</a:t>
            </a:r>
            <a:r>
              <a:rPr lang="en-US" sz="800" b="1" kern="0" baseline="3000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th</a:t>
            </a:r>
            <a:r>
              <a:rPr lang="en-US" sz="800" b="1" kern="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557046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4601459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 summary for topics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4601459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Formal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of </a:t>
            </a: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 submission by Saturday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484019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 review &amp; comments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list for block approval for basket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flag for block  approval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updated list for block approval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Update of meeting notes per 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allocation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59510" y="3916489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WF/CR template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6717" y="55609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Check-in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9526" y="4567274"/>
            <a:ext cx="1788420" cy="988771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6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Online discussions &amp;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conference call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TOHRU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request (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new&amp;revision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Upload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tdocs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(10.10.10.10) </a:t>
            </a: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&amp;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schedule &amp; Ad hoc chair assignment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25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 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177146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List of email threads for post-meeting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938797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Submission of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of post-meeting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673040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Approve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tdocs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for post-meeting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Pre-RAN Action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chairs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delegates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1614104" y="4337804"/>
            <a:ext cx="21964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20569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8646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780585" y="3973708"/>
            <a:ext cx="7216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34785" y="4644982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34785" y="4871908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34785" y="5032701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8531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4040549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681550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85535" y="5679039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36940" y="5258895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#16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913033"/>
            <a:ext cx="5854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Annex I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(UTC+9)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3230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780037" y="4116572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#18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55964" y="3870984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Chairs trigger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nwm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 feedback  maintenance &amp; sp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ectrum related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1" y="3870984"/>
            <a:ext cx="720000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Flag maintenance &amp; spectrum @</a:t>
            </a:r>
            <a:r>
              <a:rPr lang="en-US" altLang="zh-CN" sz="800" b="1" kern="0" dirty="0" err="1">
                <a:solidFill>
                  <a:srgbClr val="FFFFFF"/>
                </a:solidFill>
              </a:rPr>
              <a:t>nwm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6658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NWM flag process Slide #16</a:t>
            </a:r>
          </a:p>
        </p:txBody>
      </p:sp>
    </p:spTree>
    <p:extLst>
      <p:ext uri="{BB962C8B-B14F-4D97-AF65-F5344CB8AC3E}">
        <p14:creationId xmlns:p14="http://schemas.microsoft.com/office/powerpoint/2010/main" val="1466087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435" y="3132165"/>
            <a:ext cx="4585089" cy="2645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 @ Hyatt hotel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Main </a:t>
            </a:r>
            <a:r>
              <a:rPr lang="en-GB" altLang="zh-CN" sz="1200" dirty="0" err="1"/>
              <a:t>Sessi</a:t>
            </a:r>
            <a:r>
              <a:rPr lang="en-US" altLang="zh-CN" sz="1200" dirty="0"/>
              <a:t>on: Grand Ballroom I (280) 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RRM Session: </a:t>
            </a:r>
            <a:r>
              <a:rPr lang="en-US" altLang="zh-CN" sz="1200" dirty="0"/>
              <a:t>Salon I+II (100)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BSRF_Demod_test</a:t>
            </a:r>
            <a:r>
              <a:rPr lang="en-US" altLang="zh-CN" sz="1200" dirty="0"/>
              <a:t>: Salon III (80): RAN4 breakout II</a:t>
            </a:r>
            <a:endParaRPr lang="en-GB" altLang="zh-CN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ad hoc meeting room: @ </a:t>
            </a:r>
            <a:r>
              <a:rPr lang="en-US" altLang="zh-CN" sz="1400" dirty="0"/>
              <a:t>Paradise hotel</a:t>
            </a:r>
            <a:endParaRPr lang="en-US" altLang="zh-CN" sz="1400" dirty="0"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Ad hoc room: Meeting room </a:t>
            </a:r>
            <a:r>
              <a:rPr lang="en-US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D+E</a:t>
            </a:r>
            <a:r>
              <a:rPr lang="en-GB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 (40) 5~10min from Hyatt to Paradise by walk</a:t>
            </a:r>
            <a:endParaRPr lang="en-US" altLang="zh-CN" sz="12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altLang="zh-CN" sz="16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Other guidelines (cont.)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1822552" y="5975983"/>
            <a:ext cx="4287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Main, RRM, </a:t>
            </a:r>
            <a:r>
              <a:rPr lang="en-US" sz="1200" b="1" dirty="0" err="1">
                <a:solidFill>
                  <a:srgbClr val="FF0000"/>
                </a:solidFill>
                <a:latin typeface="+mj-ea"/>
                <a:ea typeface="+mj-ea"/>
              </a:rPr>
              <a:t>BSRF_Demod_Test</a:t>
            </a:r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 sessions @ Hyatt Hotel</a:t>
            </a:r>
            <a:endParaRPr lang="en-GB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pic>
        <p:nvPicPr>
          <p:cNvPr id="1026" name="그림 1" descr="imag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52" y="3132165"/>
            <a:ext cx="5515054" cy="253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7752123" y="5975982"/>
            <a:ext cx="4287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Ad hoc room @ Meeting room 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</a:rPr>
              <a:t>D+E</a:t>
            </a:r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, Paradise Hotel</a:t>
            </a:r>
            <a:endParaRPr lang="en-GB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2" name="椭圆 1"/>
          <p:cNvSpPr/>
          <p:nvPr/>
        </p:nvSpPr>
        <p:spPr bwMode="auto">
          <a:xfrm>
            <a:off x="7804844" y="5000578"/>
            <a:ext cx="455492" cy="462770"/>
          </a:xfrm>
          <a:prstGeom prst="ellipse">
            <a:avLst/>
          </a:prstGeom>
          <a:noFill/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2315" y="816574"/>
            <a:ext cx="2183468" cy="221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753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openxmlformats.org/package/2006/metadata/core-properties"/>
    <ds:schemaRef ds:uri="http://purl.org/dc/elements/1.1/"/>
    <ds:schemaRef ds:uri="http://purl.org/dc/terms/"/>
    <ds:schemaRef ds:uri="a915fe38-2618-47b6-8303-829fb71466d5"/>
    <ds:schemaRef ds:uri="http://schemas.microsoft.com/office/infopath/2007/PartnerControls"/>
    <ds:schemaRef ds:uri="http://www.w3.org/XML/1998/namespace"/>
    <ds:schemaRef ds:uri="http://purl.org/dc/dcmitype/"/>
    <ds:schemaRef ds:uri="http://schemas.microsoft.com/office/2006/documentManagement/types"/>
    <ds:schemaRef ds:uri="23d77754-4ccc-4c57-9291-cab09e81894a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359866</TotalTime>
  <Words>3023</Words>
  <Application>Microsoft Office PowerPoint</Application>
  <PresentationFormat>宽屏</PresentationFormat>
  <Paragraphs>378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RAN4#107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Other guidelines (cont.)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1641</cp:revision>
  <cp:lastPrinted>2016-09-15T08:31:35Z</cp:lastPrinted>
  <dcterms:created xsi:type="dcterms:W3CDTF">2009-11-27T05:15:11Z</dcterms:created>
  <dcterms:modified xsi:type="dcterms:W3CDTF">2023-05-24T18:24:34Z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(3)EiRM80zWIpKEaynfJKGxf6bvfBQ8LQCO+4xN0j9uHXsVYCnwJHppfFwFBQOkJ7VmvximFn9S
9BeqM4Bm1fzQ7VkgFuIDJkIunbaZUXTqGVOdKM31m3eU9eHHwBSeEkMvbMQlKrayCZr9kIOe
4Kp24EmH6x7aZe1opM0TbsPWLyVca31Xt5yGYPBRi64JxKAi4GZrJG7mEX3m+vTnmzFNLZXD
l3xQTWdGp+noga7Wi8</vt:lpwstr>
  </property>
  <property fmtid="{D5CDD505-2E9C-101B-9397-08002B2CF9AE}" pid="11" name="_2015_ms_pID_7253431">
    <vt:lpwstr>aze4iGF4ZnIyLUMs3uscvd0uPSWy/JOAEM5PHalzW/6DR4Q84FXGbL
gvNtlZMWkkyp4xxEj1SLpWPWpvYw9lJnPhqI7Ly9vvPE3s/vWGsvBnwPn35A8PNmQ5nUWFlN
0qH4BnvPWlLWYQNv4OsXoQIfHFytnkGIh4nvUUm+7/xfBoiLQw1yYvz+0cXizBf63Covtid/
exOfCbD7z7+VM+ROaN+zjpILW8jCLGm1gX9W</vt:lpwstr>
  </property>
  <property fmtid="{D5CDD505-2E9C-101B-9397-08002B2CF9AE}" pid="12" name="_2015_ms_pID_7253432">
    <vt:lpwstr>/Q==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1684952305</vt:lpwstr>
  </property>
</Properties>
</file>