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29" r:id="rId4"/>
  </p:sldMasterIdLst>
  <p:notesMasterIdLst>
    <p:notesMasterId r:id="rId14"/>
  </p:notesMasterIdLst>
  <p:handoutMasterIdLst>
    <p:handoutMasterId r:id="rId15"/>
  </p:handoutMasterIdLst>
  <p:sldIdLst>
    <p:sldId id="934" r:id="rId5"/>
    <p:sldId id="1003" r:id="rId6"/>
    <p:sldId id="1004" r:id="rId7"/>
    <p:sldId id="1005" r:id="rId8"/>
    <p:sldId id="1008" r:id="rId9"/>
    <p:sldId id="1007" r:id="rId10"/>
    <p:sldId id="1011" r:id="rId11"/>
    <p:sldId id="1009" r:id="rId12"/>
    <p:sldId id="1010" r:id="rId13"/>
  </p:sldIdLst>
  <p:sldSz cx="12192000" cy="6858000"/>
  <p:notesSz cx="7010400" cy="9296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drey2" initials="CA" lastIdx="2" clrIdx="0">
    <p:extLst>
      <p:ext uri="{19B8F6BF-5375-455C-9EA6-DF929625EA0E}">
        <p15:presenceInfo xmlns:p15="http://schemas.microsoft.com/office/powerpoint/2012/main" userId="Andrey2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9657"/>
    <a:srgbClr val="72AF2F"/>
    <a:srgbClr val="0000FF"/>
    <a:srgbClr val="B1D254"/>
    <a:srgbClr val="FF3300"/>
    <a:srgbClr val="000000"/>
    <a:srgbClr val="000099"/>
    <a:srgbClr val="000066"/>
    <a:srgbClr val="CC00CC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8AB9458-3EF3-42E8-8F64-175C03A356D8}" v="2" dt="2023-05-19T06:31:29.417"/>
    <p1510:client id="{7069918E-03DB-4FEF-88B6-9A7EE879C874}" v="13" dt="2023-05-18T08:34:23.9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94" autoAdjust="0"/>
    <p:restoredTop sz="95706" autoAdjust="0"/>
  </p:normalViewPr>
  <p:slideViewPr>
    <p:cSldViewPr snapToGrid="0">
      <p:cViewPr varScale="1">
        <p:scale>
          <a:sx n="107" d="100"/>
          <a:sy n="107" d="100"/>
        </p:scale>
        <p:origin x="1074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ervyakov, Andrey" userId="dbdfc4e7-c505-4785-a117-c03dfe609c52" providerId="ADAL" clId="{7069918E-03DB-4FEF-88B6-9A7EE879C874}"/>
    <pc:docChg chg="custSel modSld">
      <pc:chgData name="Chervyakov, Andrey" userId="dbdfc4e7-c505-4785-a117-c03dfe609c52" providerId="ADAL" clId="{7069918E-03DB-4FEF-88B6-9A7EE879C874}" dt="2023-05-18T08:34:32.662" v="20" actId="207"/>
      <pc:docMkLst>
        <pc:docMk/>
      </pc:docMkLst>
      <pc:sldChg chg="modSp mod">
        <pc:chgData name="Chervyakov, Andrey" userId="dbdfc4e7-c505-4785-a117-c03dfe609c52" providerId="ADAL" clId="{7069918E-03DB-4FEF-88B6-9A7EE879C874}" dt="2023-05-18T08:30:18.316" v="5" actId="207"/>
        <pc:sldMkLst>
          <pc:docMk/>
          <pc:sldMk cId="1590635534" sldId="1003"/>
        </pc:sldMkLst>
        <pc:graphicFrameChg chg="mod modGraphic">
          <ac:chgData name="Chervyakov, Andrey" userId="dbdfc4e7-c505-4785-a117-c03dfe609c52" providerId="ADAL" clId="{7069918E-03DB-4FEF-88B6-9A7EE879C874}" dt="2023-05-18T08:30:18.316" v="5" actId="207"/>
          <ac:graphicFrameMkLst>
            <pc:docMk/>
            <pc:sldMk cId="1590635534" sldId="1003"/>
            <ac:graphicFrameMk id="5" creationId="{00000000-0000-0000-0000-000000000000}"/>
          </ac:graphicFrameMkLst>
        </pc:graphicFrameChg>
      </pc:sldChg>
      <pc:sldChg chg="modSp mod">
        <pc:chgData name="Chervyakov, Andrey" userId="dbdfc4e7-c505-4785-a117-c03dfe609c52" providerId="ADAL" clId="{7069918E-03DB-4FEF-88B6-9A7EE879C874}" dt="2023-05-18T08:33:06.749" v="13" actId="207"/>
        <pc:sldMkLst>
          <pc:docMk/>
          <pc:sldMk cId="315422824" sldId="1004"/>
        </pc:sldMkLst>
        <pc:graphicFrameChg chg="mod modGraphic">
          <ac:chgData name="Chervyakov, Andrey" userId="dbdfc4e7-c505-4785-a117-c03dfe609c52" providerId="ADAL" clId="{7069918E-03DB-4FEF-88B6-9A7EE879C874}" dt="2023-05-18T08:33:06.749" v="13" actId="207"/>
          <ac:graphicFrameMkLst>
            <pc:docMk/>
            <pc:sldMk cId="315422824" sldId="1004"/>
            <ac:graphicFrameMk id="5" creationId="{00000000-0000-0000-0000-000000000000}"/>
          </ac:graphicFrameMkLst>
        </pc:graphicFrameChg>
      </pc:sldChg>
      <pc:sldChg chg="modSp mod">
        <pc:chgData name="Chervyakov, Andrey" userId="dbdfc4e7-c505-4785-a117-c03dfe609c52" providerId="ADAL" clId="{7069918E-03DB-4FEF-88B6-9A7EE879C874}" dt="2023-05-18T08:34:32.662" v="20" actId="207"/>
        <pc:sldMkLst>
          <pc:docMk/>
          <pc:sldMk cId="1334708928" sldId="1005"/>
        </pc:sldMkLst>
        <pc:graphicFrameChg chg="mod modGraphic">
          <ac:chgData name="Chervyakov, Andrey" userId="dbdfc4e7-c505-4785-a117-c03dfe609c52" providerId="ADAL" clId="{7069918E-03DB-4FEF-88B6-9A7EE879C874}" dt="2023-05-18T08:34:32.662" v="20" actId="207"/>
          <ac:graphicFrameMkLst>
            <pc:docMk/>
            <pc:sldMk cId="1334708928" sldId="1005"/>
            <ac:graphicFrameMk id="4" creationId="{00000000-0000-0000-0000-000000000000}"/>
          </ac:graphicFrameMkLst>
        </pc:graphicFrameChg>
      </pc:sldChg>
    </pc:docChg>
  </pc:docChgLst>
  <pc:docChgLst>
    <pc:chgData name="Chervyakov, Andrey" userId="dbdfc4e7-c505-4785-a117-c03dfe609c52" providerId="ADAL" clId="{38AB9458-3EF3-42E8-8F64-175C03A356D8}"/>
    <pc:docChg chg="custSel modSld">
      <pc:chgData name="Chervyakov, Andrey" userId="dbdfc4e7-c505-4785-a117-c03dfe609c52" providerId="ADAL" clId="{38AB9458-3EF3-42E8-8F64-175C03A356D8}" dt="2023-05-19T06:31:32.776" v="3" actId="207"/>
      <pc:docMkLst>
        <pc:docMk/>
      </pc:docMkLst>
      <pc:sldChg chg="modSp mod">
        <pc:chgData name="Chervyakov, Andrey" userId="dbdfc4e7-c505-4785-a117-c03dfe609c52" providerId="ADAL" clId="{38AB9458-3EF3-42E8-8F64-175C03A356D8}" dt="2023-05-19T06:31:32.776" v="3" actId="207"/>
        <pc:sldMkLst>
          <pc:docMk/>
          <pc:sldMk cId="315422824" sldId="1004"/>
        </pc:sldMkLst>
        <pc:graphicFrameChg chg="mod modGraphic">
          <ac:chgData name="Chervyakov, Andrey" userId="dbdfc4e7-c505-4785-a117-c03dfe609c52" providerId="ADAL" clId="{38AB9458-3EF3-42E8-8F64-175C03A356D8}" dt="2023-05-19T06:31:32.776" v="3" actId="207"/>
          <ac:graphicFrameMkLst>
            <pc:docMk/>
            <pc:sldMk cId="315422824" sldId="1004"/>
            <ac:graphicFrameMk id="5" creationId="{00000000-0000-0000-0000-000000000000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867FF36F-819D-4D2B-A8BB-AF91032F0C08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5286934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171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232" y="0"/>
            <a:ext cx="3038170" cy="4657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5325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061" y="4416091"/>
            <a:ext cx="5142280" cy="4183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682"/>
            <a:ext cx="3038171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defTabSz="929256" eaLnBrk="1" hangingPunct="1">
              <a:defRPr sz="1200">
                <a:latin typeface="Times New Roman" pitchFamily="18" charset="0"/>
              </a:defRPr>
            </a:lvl1pPr>
          </a:lstStyle>
          <a:p>
            <a:endParaRPr lang="en-US" altLang="zh-CN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232" y="8830682"/>
            <a:ext cx="3038170" cy="465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44" tIns="46423" rIns="92844" bIns="46423" numCol="1" anchor="b" anchorCtr="0" compatLnSpc="1">
            <a:prstTxWarp prst="textNoShape">
              <a:avLst/>
            </a:prstTxWarp>
          </a:bodyPr>
          <a:lstStyle>
            <a:lvl1pPr algn="r" defTabSz="929256" eaLnBrk="1" hangingPunct="1">
              <a:defRPr sz="1200">
                <a:latin typeface="Times New Roman" pitchFamily="18" charset="0"/>
              </a:defRPr>
            </a:lvl1pPr>
          </a:lstStyle>
          <a:p>
            <a:fld id="{459FDB58-73C4-413E-BB6C-BBE882DFCE1B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0612503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59FDB58-73C4-413E-BB6C-BBE882DFCE1B}" type="slidenum">
              <a:rPr lang="en-GB" altLang="en-US" smtClean="0"/>
              <a:pPr/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200479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8"/>
            <a:ext cx="10363200" cy="1470025"/>
          </a:xfrm>
        </p:spPr>
        <p:txBody>
          <a:bodyPr/>
          <a:lstStyle>
            <a:lvl1pPr>
              <a:defRPr sz="4000"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latin typeface="+mj-ea"/>
                <a:ea typeface="+mj-ea"/>
              </a:defRPr>
            </a:lvl1pPr>
            <a:lvl2pPr marL="457177" indent="0" algn="ctr">
              <a:buNone/>
              <a:defRPr/>
            </a:lvl2pPr>
            <a:lvl3pPr marL="914354" indent="0" algn="ctr">
              <a:buNone/>
              <a:defRPr/>
            </a:lvl3pPr>
            <a:lvl4pPr marL="1371531" indent="0" algn="ctr">
              <a:buNone/>
              <a:defRPr/>
            </a:lvl4pPr>
            <a:lvl5pPr marL="1828709" indent="0" algn="ctr">
              <a:buNone/>
              <a:defRPr/>
            </a:lvl5pPr>
            <a:lvl6pPr marL="2285886" indent="0" algn="ctr">
              <a:buNone/>
              <a:defRPr/>
            </a:lvl6pPr>
            <a:lvl7pPr marL="2743063" indent="0" algn="ctr">
              <a:buNone/>
              <a:defRPr/>
            </a:lvl7pPr>
            <a:lvl8pPr marL="3200240" indent="0" algn="ctr">
              <a:buNone/>
              <a:defRPr/>
            </a:lvl8pPr>
            <a:lvl9pPr marL="3657417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1270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356523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51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51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927235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600" y="1600200"/>
            <a:ext cx="5384800" cy="21859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197600" y="3938601"/>
            <a:ext cx="5384800" cy="21875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555285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9670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FE6C394A-9E02-4841-ACC8-9EFF4DA633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fld id="{F5492D28-9CB3-4957-BFD2-683A3D6260A5}" type="slidenum">
              <a:rPr lang="en-GB" altLang="en-US" smtClean="0"/>
              <a:pPr/>
              <a:t>‹#›</a:t>
            </a:fld>
            <a:endParaRPr lang="en-GB" altLang="en-US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xmlns="" id="{DFCFD951-EB5F-444C-A429-749DF9E84C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72305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13"/>
            <a:ext cx="10363200" cy="1362075"/>
          </a:xfrm>
        </p:spPr>
        <p:txBody>
          <a:bodyPr anchor="t"/>
          <a:lstStyle>
            <a:lvl1pPr algn="l">
              <a:defRPr sz="4000" b="1" cap="all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 dirty="0"/>
              <a:t>Click to edit Master title style</a:t>
            </a:r>
            <a:endParaRPr lang="fi-FI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1801"/>
            </a:lvl2pPr>
            <a:lvl3pPr marL="914354" indent="0">
              <a:buNone/>
              <a:defRPr sz="1600"/>
            </a:lvl3pPr>
            <a:lvl4pPr marL="1371531" indent="0">
              <a:buNone/>
              <a:defRPr sz="1401"/>
            </a:lvl4pPr>
            <a:lvl5pPr marL="1828709" indent="0">
              <a:buNone/>
              <a:defRPr sz="1401"/>
            </a:lvl5pPr>
            <a:lvl6pPr marL="2285886" indent="0">
              <a:buNone/>
              <a:defRPr sz="1401"/>
            </a:lvl6pPr>
            <a:lvl7pPr marL="2743063" indent="0">
              <a:buNone/>
              <a:defRPr sz="1401"/>
            </a:lvl7pPr>
            <a:lvl8pPr marL="3200240" indent="0">
              <a:buNone/>
              <a:defRPr sz="1401"/>
            </a:lvl8pPr>
            <a:lvl9pPr marL="3657417" indent="0">
              <a:buNone/>
              <a:defRPr sz="14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41478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801"/>
            </a:lvl6pPr>
            <a:lvl7pPr>
              <a:defRPr sz="1801"/>
            </a:lvl7pPr>
            <a:lvl8pPr>
              <a:defRPr sz="1801"/>
            </a:lvl8pPr>
            <a:lvl9pPr>
              <a:defRPr sz="1801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171323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6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 marL="457177" indent="0">
              <a:buNone/>
              <a:defRPr sz="2000" b="1"/>
            </a:lvl2pPr>
            <a:lvl3pPr marL="914354" indent="0">
              <a:buNone/>
              <a:defRPr sz="1801" b="1"/>
            </a:lvl3pPr>
            <a:lvl4pPr marL="1371531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6" y="2174875"/>
            <a:ext cx="5389033" cy="3951288"/>
          </a:xfrm>
        </p:spPr>
        <p:txBody>
          <a:bodyPr/>
          <a:lstStyle>
            <a:lvl1pPr>
              <a:defRPr sz="2400">
                <a:latin typeface="微软雅黑" panose="020B0503020204020204" pitchFamily="34" charset="-122"/>
                <a:ea typeface="微软雅黑" panose="020B0503020204020204" pitchFamily="34" charset="-122"/>
              </a:defRPr>
            </a:lvl1pPr>
            <a:lvl2pPr>
              <a:defRPr sz="2000"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sz="1801"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sz="1800"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208556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j-ea"/>
                <a:ea typeface="+mj-ea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08191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7119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6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42174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7" indent="0">
              <a:buNone/>
              <a:defRPr sz="2800"/>
            </a:lvl2pPr>
            <a:lvl3pPr marL="914354" indent="0">
              <a:buNone/>
              <a:defRPr sz="2400"/>
            </a:lvl3pPr>
            <a:lvl4pPr marL="1371531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7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1"/>
            </a:lvl1pPr>
            <a:lvl2pPr marL="457177" indent="0">
              <a:buNone/>
              <a:defRPr sz="1200"/>
            </a:lvl2pPr>
            <a:lvl3pPr marL="914354" indent="0">
              <a:buNone/>
              <a:defRPr sz="1001"/>
            </a:lvl3pPr>
            <a:lvl4pPr marL="1371531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82668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8" descr="green.jpg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200" y="6456363"/>
            <a:ext cx="6189133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274638"/>
            <a:ext cx="9112251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10960" y="6483350"/>
            <a:ext cx="527049" cy="222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>
                <a:solidFill>
                  <a:schemeClr val="bg1"/>
                </a:solidFill>
                <a:latin typeface="Arial" charset="0"/>
              </a:defRPr>
            </a:lvl1pPr>
          </a:lstStyle>
          <a:p>
            <a:fld id="{F5492D28-9CB3-4957-BFD2-683A3D6260A5}" type="slidenum">
              <a:rPr lang="en-GB" altLang="en-US"/>
              <a:pPr/>
              <a:t>‹#›</a:t>
            </a:fld>
            <a:endParaRPr lang="en-GB" altLang="en-US" dirty="0"/>
          </a:p>
        </p:txBody>
      </p:sp>
      <p:sp>
        <p:nvSpPr>
          <p:cNvPr id="1032" name="Rectangle 6"/>
          <p:cNvSpPr>
            <a:spLocks noChangeArrowheads="1"/>
          </p:cNvSpPr>
          <p:nvPr/>
        </p:nvSpPr>
        <p:spPr bwMode="auto">
          <a:xfrm>
            <a:off x="1559984" y="5009401"/>
            <a:ext cx="6102349" cy="2463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© 3GPP 2009     Mobile World Congress, Barcelona, 19</a:t>
            </a:r>
            <a:r>
              <a:rPr lang="en-GB" altLang="en-US" sz="1001" baseline="30000" dirty="0">
                <a:solidFill>
                  <a:schemeClr val="bg1"/>
                </a:solidFill>
                <a:latin typeface="Arial" panose="020B0604020202020204" pitchFamily="34" charset="0"/>
              </a:rPr>
              <a:t>th</a:t>
            </a:r>
            <a:r>
              <a:rPr lang="en-GB" altLang="en-US" sz="1001" dirty="0">
                <a:solidFill>
                  <a:schemeClr val="bg1"/>
                </a:solidFill>
                <a:latin typeface="Arial" panose="020B0604020202020204" pitchFamily="34" charset="0"/>
              </a:rPr>
              <a:t> February 2009</a:t>
            </a:r>
          </a:p>
        </p:txBody>
      </p:sp>
      <p:pic>
        <p:nvPicPr>
          <p:cNvPr id="1033" name="Picture 7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6" name="Picture 13" descr="green2.jpg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17309" y="6475413"/>
            <a:ext cx="486833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7" name="Rectangle 6"/>
          <p:cNvSpPr>
            <a:spLocks noChangeArrowheads="1"/>
          </p:cNvSpPr>
          <p:nvPr/>
        </p:nvSpPr>
        <p:spPr bwMode="auto">
          <a:xfrm>
            <a:off x="593777" y="6455545"/>
            <a:ext cx="957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200" b="1" dirty="0">
                <a:solidFill>
                  <a:schemeClr val="bg1"/>
                </a:solidFill>
                <a:latin typeface="Arial" panose="020B0604020202020204" pitchFamily="34" charset="0"/>
              </a:rPr>
              <a:t>RAN WG4</a:t>
            </a:r>
          </a:p>
        </p:txBody>
      </p:sp>
      <p:sp>
        <p:nvSpPr>
          <p:cNvPr id="56334" name="Slide Number Placeholder 4"/>
          <p:cNvSpPr txBox="1">
            <a:spLocks noGrp="1"/>
          </p:cNvSpPr>
          <p:nvPr userDrawn="1"/>
        </p:nvSpPr>
        <p:spPr bwMode="auto">
          <a:xfrm>
            <a:off x="11432126" y="6464300"/>
            <a:ext cx="527049" cy="222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itchFamily="34" charset="0"/>
                <a:cs typeface="Arial" charset="0"/>
              </a:defRPr>
            </a:lvl9pPr>
          </a:lstStyle>
          <a:p>
            <a:pPr eaLnBrk="1" hangingPunct="1"/>
            <a:fld id="{E4DF48D0-4F83-437C-BDD1-C6E5F5F353CD}" type="slidenum">
              <a:rPr lang="en-GB" altLang="en-US" sz="1100">
                <a:solidFill>
                  <a:schemeClr val="bg1"/>
                </a:solidFill>
                <a:latin typeface="Arial" charset="0"/>
              </a:rPr>
              <a:pPr eaLnBrk="1" hangingPunct="1"/>
              <a:t>‹#›</a:t>
            </a:fld>
            <a:endParaRPr lang="en-GB" altLang="en-US" sz="1100" dirty="0">
              <a:solidFill>
                <a:schemeClr val="bg1"/>
              </a:solidFill>
              <a:latin typeface="Arial" charset="0"/>
            </a:endParaRPr>
          </a:p>
        </p:txBody>
      </p:sp>
      <p:pic>
        <p:nvPicPr>
          <p:cNvPr id="14" name="Picture 6" descr="3GPP_TM_RD.jpg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88563" y="373075"/>
            <a:ext cx="1493837" cy="869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5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61" r:id="rId7"/>
    <p:sldLayoutId id="2147484562" r:id="rId8"/>
    <p:sldLayoutId id="2147484563" r:id="rId9"/>
    <p:sldLayoutId id="2147484564" r:id="rId10"/>
    <p:sldLayoutId id="2147484565" r:id="rId11"/>
    <p:sldLayoutId id="2147484566" r:id="rId12"/>
    <p:sldLayoutId id="2147484567" r:id="rId1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177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354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531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709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342882" indent="-342882" algn="l" rtl="0" eaLnBrk="0" fontAlgn="base" hangingPunct="0">
        <a:spcBef>
          <a:spcPct val="20000"/>
        </a:spcBef>
        <a:spcAft>
          <a:spcPct val="0"/>
        </a:spcAft>
        <a:buBlip>
          <a:blip r:embed="rId18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charset="0"/>
        <a:buChar char="•"/>
        <a:defRPr sz="2400">
          <a:solidFill>
            <a:schemeClr val="tx1"/>
          </a:solidFill>
          <a:latin typeface="+mn-lt"/>
        </a:defRPr>
      </a:lvl2pPr>
      <a:lvl3pPr marL="1142943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>
          <a:solidFill>
            <a:schemeClr val="tx1"/>
          </a:solidFill>
          <a:latin typeface="+mn-lt"/>
        </a:defRPr>
      </a:lvl3pPr>
      <a:lvl4pPr marL="1600121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>
          <a:solidFill>
            <a:schemeClr val="tx1"/>
          </a:solidFill>
          <a:latin typeface="+mn-lt"/>
        </a:defRPr>
      </a:lvl4pPr>
      <a:lvl5pPr marL="2057298" indent="-228589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5pPr>
      <a:lvl6pPr marL="2514476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652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8829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007" indent="-228589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17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7" algn="l" defTabSz="914354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RAN4#107 meeting schedule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xmlns="" id="{EBB0B9E5-9838-4AA8-B169-89A3469C2E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8224" y="4717686"/>
            <a:ext cx="9998580" cy="1036178"/>
          </a:xfrm>
        </p:spPr>
        <p:txBody>
          <a:bodyPr/>
          <a:lstStyle/>
          <a:p>
            <a:r>
              <a:rPr lang="en-US" dirty="0">
                <a:latin typeface="+mj-ea"/>
                <a:ea typeface="+mj-ea"/>
              </a:rPr>
              <a:t>RAN4 Chair: </a:t>
            </a:r>
            <a:r>
              <a:rPr lang="en-US" dirty="0"/>
              <a:t>Xizeng</a:t>
            </a:r>
            <a:r>
              <a:rPr lang="en-US" dirty="0">
                <a:latin typeface="+mj-ea"/>
                <a:ea typeface="+mj-ea"/>
              </a:rPr>
              <a:t> Dai</a:t>
            </a:r>
          </a:p>
          <a:p>
            <a:r>
              <a:rPr lang="en-US" dirty="0">
                <a:latin typeface="+mj-ea"/>
                <a:ea typeface="+mj-ea"/>
              </a:rPr>
              <a:t>Vice Chair: Haijie Qiu, </a:t>
            </a:r>
            <a:r>
              <a:rPr lang="en-US" dirty="0"/>
              <a:t>Andrey </a:t>
            </a:r>
            <a:r>
              <a:rPr lang="en-US" altLang="zh-CN" dirty="0"/>
              <a:t>Chervyakov</a:t>
            </a:r>
            <a:r>
              <a:rPr lang="en-US" dirty="0"/>
              <a:t> </a:t>
            </a:r>
            <a:endParaRPr lang="en-US" dirty="0">
              <a:latin typeface="+mj-ea"/>
              <a:ea typeface="+mj-ea"/>
            </a:endParaRPr>
          </a:p>
        </p:txBody>
      </p:sp>
      <p:sp>
        <p:nvSpPr>
          <p:cNvPr id="6" name="TextBox 1">
            <a:extLst>
              <a:ext uri="{FF2B5EF4-FFF2-40B4-BE49-F238E27FC236}">
                <a16:creationId xmlns:a16="http://schemas.microsoft.com/office/drawing/2014/main" xmlns="" id="{E4CE5DCD-72B3-468A-A585-E6721DD18679}"/>
              </a:ext>
            </a:extLst>
          </p:cNvPr>
          <p:cNvSpPr txBox="1"/>
          <p:nvPr/>
        </p:nvSpPr>
        <p:spPr>
          <a:xfrm>
            <a:off x="236841" y="274551"/>
            <a:ext cx="583067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3GPP TSG-RAN WG4 Meeting #107	</a:t>
            </a:r>
            <a:endParaRPr 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Incheon, KR, May 22</a:t>
            </a:r>
            <a:r>
              <a:rPr lang="en-US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– May 26</a:t>
            </a:r>
            <a:r>
              <a:rPr lang="en-US" sz="1400" b="1" baseline="30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th</a:t>
            </a:r>
            <a:r>
              <a:rPr 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 , 2023</a:t>
            </a:r>
          </a:p>
          <a:p>
            <a:r>
              <a:rPr lang="en-US" sz="14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Agenda Item: 2</a:t>
            </a:r>
            <a:endParaRPr lang="en-US" sz="14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51970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Monday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5846310"/>
              </p:ext>
            </p:extLst>
          </p:nvPr>
        </p:nvGraphicFramePr>
        <p:xfrm>
          <a:off x="285750" y="1273321"/>
          <a:ext cx="11670462" cy="4246986"/>
        </p:xfrm>
        <a:graphic>
          <a:graphicData uri="http://schemas.openxmlformats.org/drawingml/2006/table">
            <a:tbl>
              <a:tblPr/>
              <a:tblGrid>
                <a:gridCol w="78105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720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BSRF_Demod_Test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168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9:00-9:20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1. Opening of the meeting 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2. Approval of the agenda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3. Letters / reports from other groups / meetings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4482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9:30-10:30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Spectrum related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[107][109] LTE_NR_HPUE_FWVM: AI 7.16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[107][110]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HPUE_Basket_EN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-DC: AI 7.17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[107][111]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HPUE_Basket_Intra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-CA_TDD: AI 7.18,7.19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[107][112]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HPUE_Basket_inter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-CA_SUL: AI 7.20 (16)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[107][113]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HPUE_Basket_FDD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7.21, 7.22 (16)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RRM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[107][218] NR_FR1_lessthan_5MHz_BW: AI 8.15.5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[107][206] NR_ENDC_ RF_FR1_enh2: AI 8.5.2 (1)</a:t>
                      </a:r>
                      <a:endParaRPr kumimoji="0" lang="nn-NO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[107][316]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IoT_NTN_SANRFConformance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AI 9.7.2, 9.7.3  (11)</a:t>
                      </a:r>
                      <a:endParaRPr lang="en-US" altLang="zh-CN" sz="800" b="1" i="0" u="none" strike="noStrike" kern="1200" dirty="0"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[107][302] FS_NR_BS_RF_evo: AI 8.2 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[107][303] NR_ATG_BSRF: AI 8.14.3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[107][304] NR_FR1_lessthan_5MHz_BW_BSRF: AI 8.15.4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[107][144]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/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[145] NR_cov_enh2_part1/2 Chaired by Xiang Gao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[107][114]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LTE_NR_Other_WI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7.14, 7.15, 7.24~7.27, 9.2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(30)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[107][117]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NR_unlic_enh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7.31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[107][119] NR_FDD_ULn28_DLn75_n76: AI 7.33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[107][120]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LTE_terr_bcast_bands_UERF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9.3.1~3 (5)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[107][215] NR_HST_FR2_enh_part1: AI 8.13.4.1/2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[107][216] NR_HST_FR2_enh_part2: AI 8.13.4.3/4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[107][231] NR_redcap_enh: AI 8.32.3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[107][222] NR_MC_enh: AI 8.24.3 (3)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it-IT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RF</a:t>
                      </a:r>
                      <a:endParaRPr lang="en-US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[107][309] NR_NTN_enh_Part1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8.27.1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[107][311] NR_NTN_enh_Part1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8.27.2 (8), AI 8.27.3 (1)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R17 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[107][301] </a:t>
                      </a:r>
                      <a:r>
                        <a:rPr lang="en-US" sz="800" b="0" i="0" u="none" strike="noStrike" dirty="0" err="1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BSRF_Maintenance</a:t>
                      </a:r>
                      <a:r>
                        <a:rPr lang="en-US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: </a:t>
                      </a:r>
                      <a:r>
                        <a:rPr lang="en-US" altLang="zh-CN" sz="800" b="0" i="0" u="none" strike="noStrike" dirty="0"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Topic #4 FR2-2 MU</a:t>
                      </a:r>
                      <a:endParaRPr lang="en-US" altLang="zh-CN" sz="800" b="1" i="0" u="none" strike="noStrike" kern="1200" dirty="0"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 </a:t>
                      </a:r>
                      <a:r>
                        <a:rPr kumimoji="1" lang="fr-FR" altLang="ja-JP" sz="800" b="1" i="0" u="none" baseline="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Ad-hoc</a:t>
                      </a:r>
                      <a:r>
                        <a:rPr kumimoji="1" lang="fr-FR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:</a:t>
                      </a:r>
                      <a:r>
                        <a:rPr kumimoji="1" lang="fr-FR" altLang="ja-JP" sz="800" b="0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1" lang="fr-FR" altLang="ja-JP" sz="800" b="0" i="0" u="none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R18 NR </a:t>
                      </a:r>
                      <a:r>
                        <a:rPr kumimoji="1" lang="fr-FR" altLang="ja-JP" sz="800" b="0" i="0" u="none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Mobility</a:t>
                      </a:r>
                      <a:r>
                        <a:rPr kumimoji="1" lang="fr-FR" altLang="ja-JP" sz="800" b="0" i="0" u="none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1" lang="fr-FR" altLang="ja-JP" sz="800" b="0" i="0" u="none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enh</a:t>
                      </a:r>
                      <a:r>
                        <a:rPr kumimoji="1" lang="fr-FR" altLang="ja-JP" sz="800" b="0" i="0" u="none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WI</a:t>
                      </a:r>
                      <a:br>
                        <a:rPr kumimoji="1" lang="fr-FR" altLang="ja-JP" sz="800" b="0" i="0" u="none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</a:br>
                      <a:r>
                        <a:rPr kumimoji="1" lang="fr-FR" altLang="ja-JP" sz="800" b="0" i="0" u="none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</a:t>
                      </a:r>
                      <a:r>
                        <a:rPr kumimoji="1" lang="fr-FR" altLang="ja-JP" sz="800" b="0" i="0" u="none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by Qiming Li (Apple)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688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[107][121] LTE_NR_US_900MHz: AI 9.4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[107][116] NR_700800900_combo_enh: AI 7.30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[107][125] FS_NR_sub1GHz_combo_enh: AI 8.4 (17)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[107][207] FR2_multiRx_part1: AI 8.8.3.1/3/4 (35)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[107][208] FR2_multiRx_part2: AI 8.8.3.2/5/6 (28)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</a:t>
                      </a:r>
                      <a:r>
                        <a:rPr lang="en-US" altLang="zh-CN" sz="8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[107][326] NR_demod_enh3_Part1: AI 8.19.1 (31)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[107][327] NR_demod_enh3_Part2: AI 8.19.2 (17)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TRP TRS Chaired by Ruixin (vivo)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1547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17:00-19:00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Non-spectrum related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[107][130] FR2_enh_req_Ph3_part1: AI 8.7, 8.7.1, 8.7.3 (26)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[107][131] FR2_enh_req_Ph3_part2: AI 8.7.2 (13)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it-IT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[107][214] NonCol_intraB_ENDC_NR_CA: AI 8.12.3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[107][213] NR_BWP_wor: AI 8.11 (35)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[107][327] continued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[107][325] NR_ATG_Demod: AI 8.14.5 (22)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[107][142] NR_MC_enh_UERF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Shan Yang (China Telecom)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552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19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– 20:30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[107][105] NR_Baskets_Part_1 Chaired by Dominique Brunel (Skyworks)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R18 MGs enhancement WI </a:t>
                      </a:r>
                      <a:b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</a:b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Ato Yu (MediaTek)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 </a:t>
                      </a:r>
                      <a:r>
                        <a:rPr kumimoji="0" lang="en-US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FR2 Multi-RX </a:t>
                      </a:r>
                      <a:r>
                        <a:rPr kumimoji="0" lang="en-US" alt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Jahidur Rahman </a:t>
                      </a:r>
                      <a:r>
                        <a:rPr kumimoji="0" lang="en-US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(Qualcomm)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MIMO OTA Chaired by Xuan Yi (CAICT)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0635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Tuesday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6928914"/>
              </p:ext>
            </p:extLst>
          </p:nvPr>
        </p:nvGraphicFramePr>
        <p:xfrm>
          <a:off x="281221" y="1273321"/>
          <a:ext cx="11674991" cy="3352800"/>
        </p:xfrm>
        <a:graphic>
          <a:graphicData uri="http://schemas.openxmlformats.org/drawingml/2006/table">
            <a:tbl>
              <a:tblPr/>
              <a:tblGrid>
                <a:gridCol w="77033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8724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0139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BSRF_Demod_Test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106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[107][132] FR2_multiRx_UERF_part1: AI 8.8 (12)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[107][133] FR2_multiRx_UERF_part2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8.8</a:t>
                      </a:r>
                      <a:r>
                        <a:rPr kumimoji="0" lang="fr-FR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[107][146]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NR_MIMO_evo_DL_UL_UERF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8.30.2 (8)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[107][211] NR_MG_enh2_part1: AI 8.10.1/2 (33)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[107][212] NR_MG_enh2_part2: AI 8.10.3 (26)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RF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[107][312] NR_netcon_repeater_RF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8.29.1, 8.29.2, 8.29.3 (26)</a:t>
                      </a:r>
                      <a:endParaRPr lang="en-US" altLang="zh-CN" sz="800" b="1" i="0" u="none" strike="noStrike" kern="1200" dirty="0"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[107][306] FS_NR_duplex_evo_Part1: AI 8.20.1, 8.20.2.2.1, 8.20.2.2.2, 8.20.2.3, 8.20.3 (33)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 </a:t>
                      </a:r>
                      <a:r>
                        <a:rPr kumimoji="1" lang="fr-FR" altLang="ja-JP" sz="800" b="1" i="0" u="none" baseline="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Ad-hoc</a:t>
                      </a:r>
                      <a:r>
                        <a:rPr kumimoji="1" lang="fr-FR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:</a:t>
                      </a:r>
                      <a:r>
                        <a:rPr kumimoji="1" lang="ru-RU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1" lang="fr-FR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Rel-18 NR ATG WI</a:t>
                      </a:r>
                      <a:br>
                        <a:rPr kumimoji="1" lang="fr-FR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</a:br>
                      <a:r>
                        <a:rPr kumimoji="1" lang="fr-FR" altLang="ja-JP" sz="800" b="0" i="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</a:t>
                      </a:r>
                      <a:r>
                        <a:rPr kumimoji="1" lang="fr-FR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by </a:t>
                      </a:r>
                      <a:r>
                        <a:rPr kumimoji="1" lang="fr-FR" altLang="ja-JP" sz="800" b="0" i="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Xiaoran</a:t>
                      </a:r>
                      <a:r>
                        <a:rPr kumimoji="1" lang="fr-FR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Zhang (CMCC)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939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[107][129] NR_channel_raster_enh: AI 8.6 (22)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[107][142] NR_MC_enh_UERF: AI 8.24 (23)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nn-NO" sz="800" b="0" i="0" u="none" strike="noStrike" kern="1200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[107][217] NR_ATG: AI 8.14.4 (32)</a:t>
                      </a:r>
                      <a:endParaRPr kumimoji="0" lang="en-IE" sz="800" b="0" i="0" u="none" strike="noStrike" kern="1200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nn-NO" sz="800" b="0" i="0" u="none" strike="noStrike" kern="1200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[107][232] NR_SL_relay_enh: AI 8.33 (6)</a:t>
                      </a:r>
                      <a:endParaRPr kumimoji="0" lang="en-IE" sz="800" b="0" i="0" u="none" strike="noStrike" kern="1200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nn-NO" sz="800" b="0" i="0" u="none" strike="noStrike" kern="1200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[107][229] NR_SL_enh2_part1: AI 8.31.3.2 (7)</a:t>
                      </a:r>
                      <a:endParaRPr kumimoji="0" lang="en-IE" sz="800" b="0" i="0" u="none" strike="noStrike" kern="1200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nn-NO" sz="800" b="0" i="0" u="none" strike="noStrike" kern="1200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[107][230] NR_SL_enh2_part2: AI 8.31.3.1/3 (12)</a:t>
                      </a:r>
                      <a:endParaRPr kumimoji="0" lang="en-IE" sz="800" b="0" i="0" u="none" strike="noStrike" kern="1200" cap="none" normalizeH="0" baseline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[306] continued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[107][307] FS_NR_duplex_evo_Part2: AI 8.20.2.2.3, 8.20.2.2.4, 8.20.2.4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R18 Even Further RRM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enh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WI Chaired by Jerry Cui (Apple)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430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[107][124]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FS_SimBC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8.1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[107][126] FR1_enh2_part1: AI 8.5.1, 8.5.1.3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[107][127] FR1_enh2_part2: AI 8.1.5.1 (7)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[107][223] NR_Mob_enh2_part1: AI 8.25.1/2 (47)</a:t>
                      </a:r>
                      <a:endParaRPr kumimoji="0" lang="en-I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nn-NO" sz="800" b="0" i="0" u="none" strike="noStrike" kern="1200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[107][224] NR_Mob_enh2_part2: AI 8.25.3/4/5 (38)</a:t>
                      </a:r>
                      <a:endParaRPr kumimoji="0" lang="en-I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[107][308] FS_NR_duplex_evo_Part3: AI 8.20.2.1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[107][314] NR_mobile_IAB_RF: AI  8.34.1, 8.34.2, 8.34.3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[107][304] NR_FR1_lessthan_5MHz_BW_BSRF: AI 8.15.4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sng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[107][303] NR_ATG_BSRF: AI 8.14.3 (5)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 </a:t>
                      </a:r>
                      <a:r>
                        <a:rPr kumimoji="0" lang="en-US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FR1 UE RF </a:t>
                      </a:r>
                      <a:r>
                        <a:rPr kumimoji="0" lang="en-US" alt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kumimoji="0" lang="en-US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Chaired by Tricia  (Huawei)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303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17:00-19:00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[107][128] FR1_enh2_part3: AI 8.1.5.2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[107][115] NR_3Tx-4Rx_WI: AI 7.28, AI 7.29 (31)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cont.</a:t>
                      </a:r>
                      <a:endParaRPr kumimoji="0" lang="en-I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it-IT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[107][228] NR_MIMO_evo_DL_UL: AI 8.30.3 (23)</a:t>
                      </a:r>
                      <a:endParaRPr kumimoji="0" lang="en-IE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</a:t>
                      </a:r>
                      <a:r>
                        <a:rPr lang="en-US" altLang="zh-CN" sz="8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[107][320] RF_FR1_enh2_Demod_Part1: AI 8.5.3.1 (37)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[107][321] RF_FR1_enh2_Demod_Part2: AI 8.5.3.2 (16)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[107][130]/[131] FR2_enh_req_Ph3_part1/2 Chaired by Hisashi Onozawa (Nokia)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0923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19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– 20:30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 b="1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[107][101] Upto_R16_UERF_maintenance </a:t>
                      </a:r>
                      <a:r>
                        <a:rPr kumimoji="1" lang="en-US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 by Jinqiang Xing (OPPO)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i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R18 NR FR2 multi-Rx chain WI Chaired by Qian Yang (vivo)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</a:t>
                      </a:r>
                      <a:r>
                        <a:rPr lang="en-US" altLang="zh-CN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lang="en-US" altLang="zh-CN" sz="8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NCR RF 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Fei  (ZTE)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 </a:t>
                      </a:r>
                      <a:r>
                        <a:rPr kumimoji="0" lang="en-US" alt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OTA Test SI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Bin (Qualcomm)</a:t>
                      </a: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i="0" baseline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54228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Wednesday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084884"/>
              </p:ext>
            </p:extLst>
          </p:nvPr>
        </p:nvGraphicFramePr>
        <p:xfrm>
          <a:off x="281221" y="1273320"/>
          <a:ext cx="11674991" cy="3510135"/>
        </p:xfrm>
        <a:graphic>
          <a:graphicData uri="http://schemas.openxmlformats.org/drawingml/2006/table">
            <a:tbl>
              <a:tblPr/>
              <a:tblGrid>
                <a:gridCol w="77795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7962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50581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BSRF_Demod_Test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3025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[107][143]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NR_NTN_enh_UERF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8.27.4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[107][153]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LTE_NBeMTC_NTN_UERF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9.7.4, 9.8, 9.8.1/2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[107][118]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LTE_NR_NTN_Lsband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7.32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[107][122]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IoT_NTN_extLband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9.5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[107][123]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IoT_NTN_FDD_LS_band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9.6 (11)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[107][225] NR_DualTxRx_MUSIM: AI 8.26 (41)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[107][235] NR_IDC_enh: AI 8.37 (5)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noProof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OTA</a:t>
                      </a:r>
                      <a:endParaRPr lang="en-US" altLang="zh-CN" sz="800" b="1" i="0" u="none" strike="noStrike" kern="1200" dirty="0">
                        <a:solidFill>
                          <a:srgbClr val="1E9657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[107][331] FS_NR_FR2_OTA_enh: AI 4.6 (R4-2307504), AI 8.3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[107][332] NR_FR1_TRP_TRS_enh: AI 5.2.2, AI 8.16 (33)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 </a:t>
                      </a:r>
                      <a:r>
                        <a:rPr kumimoji="1" lang="fr-FR" altLang="ja-JP" sz="800" b="1" i="0" u="none" baseline="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Ad-hoc</a:t>
                      </a:r>
                      <a:r>
                        <a:rPr kumimoji="1" lang="fr-FR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:</a:t>
                      </a:r>
                      <a:r>
                        <a:rPr kumimoji="1" lang="ru-RU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1" lang="fr-FR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 maintenance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1) </a:t>
                      </a:r>
                      <a:r>
                        <a:rPr kumimoji="1" lang="en-US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[107][201] Maintenance_up_to_R16 </a:t>
                      </a:r>
                      <a:r>
                        <a:rPr kumimoji="1" lang="fr-FR" altLang="ja-JP" sz="800" b="0" i="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</a:t>
                      </a:r>
                      <a:r>
                        <a:rPr kumimoji="1" lang="fr-FR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by Li Zhang (Huawei) – 1h20min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2) </a:t>
                      </a:r>
                      <a:r>
                        <a:rPr kumimoji="1" lang="en-US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[107][205] </a:t>
                      </a:r>
                      <a:r>
                        <a:rPr kumimoji="1" lang="en-US" altLang="ja-JP" sz="800" b="0" i="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NR_redcap</a:t>
                      </a:r>
                      <a:r>
                        <a:rPr kumimoji="1" lang="fr-FR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by Santhan Thangarasa (Ericsson) – 40min</a:t>
                      </a:r>
                    </a:p>
                    <a:p>
                      <a:pPr marL="228600" marR="0" lvl="0" indent="-2286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arenR"/>
                        <a:tabLst/>
                        <a:defRPr/>
                      </a:pPr>
                      <a:endParaRPr kumimoji="1" lang="fr-FR" altLang="ja-JP" sz="800" b="0" i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773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[107][140] FS_NR_AIML_air: AI 8.22 (27)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[107][139] FS_NR_LPWUS: AI 8.21 (13)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[107][219] NR_pos_enh2_part1: AI 8.23.3.1/4/5 (29)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[107][221] NR_pos_enh2_part3: AI 8.23.3.3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[107][220] NR_pos_enh2_part2: AI 8.23.3.2/6 (25)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[107][332] continued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[107][333]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NR_MIMO_OTA_enh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8.17 (24)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 </a:t>
                      </a:r>
                      <a:r>
                        <a:rPr kumimoji="1" lang="fr-FR" altLang="ja-JP" sz="800" b="1" i="0" u="none" baseline="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Ad-hoc</a:t>
                      </a:r>
                      <a:r>
                        <a:rPr kumimoji="1" lang="fr-FR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:</a:t>
                      </a:r>
                      <a:r>
                        <a:rPr kumimoji="1" lang="ru-RU" altLang="ja-JP" sz="800" b="1" i="0" u="none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1" lang="fr-FR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 maintenance</a:t>
                      </a:r>
                      <a:r>
                        <a:rPr kumimoji="1" lang="fr-FR" altLang="ja-JP" sz="800" b="0" i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sz="800" b="0" i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1) </a:t>
                      </a:r>
                      <a:r>
                        <a:rPr kumimoji="1" lang="en-IE" sz="800" b="0" i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[107][202] Maintenance_R17 </a:t>
                      </a:r>
                      <a:r>
                        <a:rPr kumimoji="1" lang="fr-FR" altLang="ja-JP" sz="800" b="0" i="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</a:t>
                      </a:r>
                      <a:r>
                        <a:rPr kumimoji="1" lang="fr-FR" altLang="ja-JP" sz="800" b="0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by Yang Tang (Apple)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74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[107][134]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NonCol_intraB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8.12.1, 8.12.2 (10)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[107][144] NR_cov_enh2_part1: AI 8.28.1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[107][145] NR_cov_enh2_part2: AI 8.28.2 (16)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[107][209] NR_RRM_enh3_part1: AI 8.9.1/2 (37)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[107][210] NR_RRM_enh3_part2: AI 8.9.3 (9)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</a:t>
                      </a:r>
                      <a:r>
                        <a:rPr lang="en-US" altLang="zh-CN" sz="8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[107][322] NR_FR2_multiRX_DL_Demod: AI 8.8.4 (19)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[107][324] NR_HST_FR2_enh_Demod: AI 8.13.5 (19)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354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 </a:t>
                      </a:r>
                      <a:r>
                        <a:rPr lang="en-US" altLang="zh-CN" sz="8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Duplex Evo ad-hoc Chaired by Jackson Wang (Samsung)</a:t>
                      </a:r>
                      <a:endParaRPr lang="fr-FR" altLang="ja-JP" sz="800" b="0" i="0" u="none" strike="noStrike" kern="1200" dirty="0">
                        <a:solidFill>
                          <a:srgbClr val="00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endParaRPr lang="en-IE" sz="800" i="0" dirty="0"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9499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17:00-19:00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[107][141] NR_pos_enh2_UERF: AI 8.23.2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[107][147] NR_SL_enh2_UERF_part1: AI 8.31 (21)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[107][148] NR_SL_enh2_UERF_part2: AI 8.31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[107][149] NR_SL_enh2_UERF_part3: AI 8.31 (8)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[107][150]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NR_redcap_enh_UERF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8.32, 8.32.1, 8.32.2 (9)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[107][227] </a:t>
                      </a:r>
                      <a:r>
                        <a:rPr kumimoji="0" lang="en-US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NR_netcon_repeater</a:t>
                      </a: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8.29.5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[107][233] </a:t>
                      </a:r>
                      <a:r>
                        <a:rPr kumimoji="0" lang="en-US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NR_mobile_IAB</a:t>
                      </a: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8.34.4 (4)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[107][234] </a:t>
                      </a:r>
                      <a:r>
                        <a:rPr kumimoji="0" lang="en-US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Netw_Energy_NR</a:t>
                      </a: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8.35.4 (13)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[324] continued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[107][329] IoT_NTN_Demod_Part1: AI 9.7.7.1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[107][330] IoT_NTN_Demod_Part2: AI 9.7.7.2 (11)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[107][120]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LTE_terr_bcast_bands_UERF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+ [107][121] LTE_NR_US_900MHz</a:t>
                      </a:r>
                      <a:r>
                        <a:rPr kumimoji="1" lang="fr-FR" altLang="ja-JP" sz="800" b="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1" lang="fr-FR" altLang="ja-JP" sz="800" b="0" baseline="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Chaired</a:t>
                      </a:r>
                      <a:r>
                        <a:rPr kumimoji="1" lang="fr-FR" altLang="ja-JP" sz="800" b="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by Gene Fong (</a:t>
                      </a:r>
                      <a:r>
                        <a:rPr kumimoji="1" lang="fr-FR" altLang="ja-JP" sz="800" b="0" baseline="0" dirty="0" err="1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Qualcomm</a:t>
                      </a:r>
                      <a:r>
                        <a:rPr kumimoji="1" lang="fr-FR" altLang="ja-JP" sz="800" b="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i="0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027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19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– 20:30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107][143]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NR_NTN_enh_UERF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Chaired by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Fei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Xue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(ZTE)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 R18 NR Positioning </a:t>
                      </a:r>
                      <a:b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</a:b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Chaired by Muhammad Kazmi (Ericsson)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zh-CN" sz="800" b="1" i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</a:t>
                      </a:r>
                      <a:r>
                        <a:rPr kumimoji="1" lang="en-US" altLang="zh-CN" sz="800" b="1" i="0" kern="120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1" lang="en-US" altLang="zh-CN" sz="800" b="0" i="0" kern="120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</a:t>
                      </a:r>
                      <a:r>
                        <a:rPr kumimoji="1" lang="en-US" altLang="zh-CN" sz="800" b="1" i="0" kern="1200" baseline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</a:t>
                      </a:r>
                      <a:r>
                        <a:rPr kumimoji="1" lang="en-US" altLang="zh-CN" sz="800" b="0" i="0" kern="120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Performance Evo Chaired by Shan (CTC)</a:t>
                      </a:r>
                      <a:endParaRPr kumimoji="1" lang="fr-FR" altLang="ja-JP" sz="800" b="0" i="0" kern="120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i="0" dirty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[107][139] FS_NR_LPWUS Chaired by Ruixin Wang (Vivo)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47089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altLang="zh-CN" b="1" dirty="0"/>
              <a:t>Thursday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48965718"/>
              </p:ext>
            </p:extLst>
          </p:nvPr>
        </p:nvGraphicFramePr>
        <p:xfrm>
          <a:off x="265533" y="1273321"/>
          <a:ext cx="11660933" cy="3989562"/>
        </p:xfrm>
        <a:graphic>
          <a:graphicData uri="http://schemas.openxmlformats.org/drawingml/2006/table">
            <a:tbl>
              <a:tblPr/>
              <a:tblGrid>
                <a:gridCol w="77840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7488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0254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0254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702546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362442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BSRF_Demod_Test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414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[107][151] Netw_Energy_NR: AI 8.35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.2, 8.35.3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(9)</a:t>
                      </a: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[107][154]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NR_reply_LS_UE_RF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10 (32)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[107][155] </a:t>
                      </a:r>
                      <a:r>
                        <a:rPr kumimoji="0" lang="en-US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RAN_task_UERF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11 (9)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[107][226] </a:t>
                      </a:r>
                      <a:r>
                        <a:rPr kumimoji="0" lang="en-US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NR_NTN_enh</a:t>
                      </a: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8.27.5 (13)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[107][236] </a:t>
                      </a:r>
                      <a:r>
                        <a:rPr kumimoji="0" lang="en-US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LTE_NBIOT_eMTC_NTN_req</a:t>
                      </a: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9.7.5/6 (23)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[107][237] </a:t>
                      </a:r>
                      <a:r>
                        <a:rPr kumimoji="0" lang="en-US" sz="800" b="0" i="0" u="none" strike="noStrike" kern="1200" cap="none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IoT_NTN_enh</a:t>
                      </a:r>
                      <a:r>
                        <a:rPr kumimoji="0" lang="en-US" sz="800" b="0" i="0" u="none" strike="noStrike" kern="1200" cap="none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9.8.4 (5)</a:t>
                      </a: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Rel-15/16/17 RF maintenance:</a:t>
                      </a:r>
                    </a:p>
                    <a:p>
                      <a:pPr algn="l" fontAlgn="ctr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[107][301]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BSRF_Maintenance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: AI 4.2, 5.2.10.1, 5.2.1</a:t>
                      </a:r>
                      <a:b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</a:b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5.2.8.1, 5.2.8.2, 5.2.9.2, 5.2.9.3 (~100)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i="0" u="none" baseline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RRM</a:t>
                      </a:r>
                      <a:r>
                        <a:rPr kumimoji="1" lang="ru-RU" altLang="ja-JP" sz="800" b="1" i="0" u="none" baseline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1" lang="en-US" altLang="ja-JP" sz="800" b="1" i="0" u="none" baseline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Ad-hoc: </a:t>
                      </a:r>
                      <a:r>
                        <a:rPr kumimoji="1" lang="fr-FR" altLang="ja-JP" sz="800" b="0" i="0" u="none" dirty="0" err="1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Reserved</a:t>
                      </a:r>
                      <a:endParaRPr kumimoji="1" lang="fr-FR" altLang="ja-JP" sz="800" b="0" i="0" u="non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325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[107][135] NR_HST_FR2_enh_UERF: AI 8.13, 8.13.1, 8.13.2 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[107][136] NR_ATG_UERF_part1: AI 8.14, 8.14.1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[107][137] NR_ATG_UERF_part2: AI 8.14.2 (11)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[107][152] NR_LTE_UAV: AI 8.36, AI 9.9 (13)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Rel-15/16/17 RRM 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[107][201] Maintenance_up_to_R16: AI 4.4 (110)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[107][202] Maintenance_R17: AI 5.2.6.1/2, 5.2.7.1/2, 5.2.9.4/5, 5.2.10.3, 5.3 (RRM part) (121)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RF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[107][313] </a:t>
                      </a:r>
                      <a:r>
                        <a:rPr lang="en-US" sz="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NR_netcon_repeater_RFConformance</a:t>
                      </a:r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(5)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[107][305] NR_LTE_EMC_enh: AI 4.3, AI 8.18 (11)</a:t>
                      </a: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</a:t>
                      </a:r>
                      <a:r>
                        <a:rPr lang="en-US" altLang="zh-CN" sz="800" b="1" i="0" u="none" strike="noStrike" kern="1200" baseline="300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nd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round for R18  RF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[107][126]/[127] FR1_enh2_part1/2 Chaired by Leo Liu (Huawei)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389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:30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[107][138] NR_FR1_lessthan_5MHz_BW: AI 8.15.2, 8.15.3 (14)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Rel-15/16/17/18 maintenance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[107][105] NR_Baskets_Part_1: AI 7.1 (15)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[107][106] NR_Baskets_Part_2: AI 7.3~7.8 (81)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[107][107] NR_Baskets_Part_3: AI 7.9~7.13 (105)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[107][108] </a:t>
                      </a:r>
                      <a:r>
                        <a:rPr kumimoji="0" lang="en-GB" altLang="zh-CN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LTE_Baskets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9.1 (6)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cont.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[107][203]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NR_NTN_solutions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5.2.8.4/5 (39)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[107][204]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NR_feMIMO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5.2.3.1/2 (19)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[107][205]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NR_redcap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5.2.5.2/3 (39)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[107][238] Reply_LS: AI 10.1.2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Rel-17 FR2-2 </a:t>
                      </a:r>
                      <a:r>
                        <a:rPr lang="en-US" altLang="zh-CN" sz="8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maintenance: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[107][318] NR_exto71GHz_Demod_Part1: AI 5.2.9.6.1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[107][319] NR_exto71GHz_Demod_Part2: AI 5.2.9.6.2 (20)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[107][317]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Demod_Maintenance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4.5, 5.2.3.3, 5.2.4.2, 5.2.5.4, 5.2.6.3, 5.2.8.6, 5.2.10.4 (~85)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fr-FR" altLang="ja-JP" sz="800" b="1" i="0" u="none" baseline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BS session</a:t>
                      </a:r>
                      <a:r>
                        <a:rPr kumimoji="1" lang="ru-RU" altLang="ja-JP" sz="800" b="1" i="0" u="none" baseline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 </a:t>
                      </a:r>
                      <a:r>
                        <a:rPr kumimoji="1" lang="en-US" altLang="ja-JP" sz="800" b="1" i="0" u="none" baseline="0" dirty="0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Ad-hoc: </a:t>
                      </a:r>
                      <a:r>
                        <a:rPr kumimoji="1" lang="fr-FR" altLang="ja-JP" sz="800" b="0" i="0" u="none" dirty="0" err="1">
                          <a:solidFill>
                            <a:schemeClr val="tx1"/>
                          </a:solidFill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Reserved</a:t>
                      </a:r>
                      <a:endParaRPr kumimoji="1" lang="fr-FR" altLang="ja-JP" sz="800" b="0" i="0" u="none" dirty="0">
                        <a:solidFill>
                          <a:schemeClr val="tx1"/>
                        </a:solidFill>
                        <a:highlight>
                          <a:srgbClr val="FFFF00"/>
                        </a:highlight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374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17:00-19:00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[107][101] Upto_R16_UERF_maintenance: AI 4.1 (162)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[107][102] R17_spectrum_maintenance: AI 5.1 (53)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[107][103] R17_nonspectrumUERF_maintenance: AI 5.2.4.1, 5.2.5.1, 5.2.8.3, 5.2.9.1, 5.2.10.2, 5.3 (R4-2307667, R4-2307668) (55)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[107][104] R18_spectrum_maintenance (6)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Closed by 18:30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Rel-15/16/17 RRM maintenance </a:t>
                      </a:r>
                      <a:r>
                        <a:rPr lang="en-IE" sz="800" b="1" i="0" u="none" strike="noStrike" kern="120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(cont.)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2nd round for R18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n-NO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Rel-18 </a:t>
                      </a:r>
                      <a:r>
                        <a:rPr lang="en-US" sz="8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lang="en-US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[107][323] </a:t>
                      </a:r>
                      <a:r>
                        <a:rPr kumimoji="0" lang="en-US" sz="800" b="0" i="0" u="none" strike="noStrike" kern="1200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NonCol_intraB_ENDC_NR_CA_Demod</a:t>
                      </a:r>
                      <a:r>
                        <a:rPr kumimoji="0" lang="en-US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 AI 8.12.4 (7)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n-NO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[107][328] NR_netcon_repeater_Demod: AI 8.29.6 (5)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2</a:t>
                      </a:r>
                      <a:r>
                        <a:rPr lang="en-US" altLang="zh-CN" sz="800" b="1" i="0" u="none" strike="noStrike" kern="1200" baseline="300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nd</a:t>
                      </a: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round for R18 </a:t>
                      </a:r>
                      <a:r>
                        <a:rPr lang="en-US" altLang="zh-CN" sz="800" b="1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Demod</a:t>
                      </a:r>
                      <a:endParaRPr lang="en-US" altLang="zh-CN" sz="800" b="1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Ad-hoc: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[106][131] FR2_multiRx_UERF_part1/ Chaired by Steven Chen (Apple)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0963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19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– 20:30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Start from 18:30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</a:t>
                      </a:r>
                      <a:r>
                        <a:rPr kumimoji="0" lang="nn-NO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07][140] FS_NR_AIML_air Chaired Vali (Qualcomm)</a:t>
                      </a: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RRM Ad-hoc: </a:t>
                      </a: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Calibri" panose="020F0502020204030204" pitchFamily="34" charset="0"/>
                        </a:rPr>
                        <a:t>Reserved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BS ad-hoc: 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R18 Duplex Evo co-existence Chaired by </a:t>
                      </a:r>
                      <a:r>
                        <a:rPr lang="en-US" altLang="zh-CN" sz="8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Xiaoran</a:t>
                      </a:r>
                      <a:r>
                        <a:rPr lang="en-US" altLang="zh-CN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 (CMCC)</a:t>
                      </a:r>
                      <a:endParaRPr lang="fr-FR" altLang="ja-JP" sz="800" b="0" i="0" u="none" strike="noStrike" kern="1200" dirty="0"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Main Ad hoc: </a:t>
                      </a:r>
                      <a:r>
                        <a:rPr kumimoji="0" lang="en-GB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[107][152] NR_LTE_UAV Chaired by Johannes Hejselbaek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3406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Friday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9518856"/>
              </p:ext>
            </p:extLst>
          </p:nvPr>
        </p:nvGraphicFramePr>
        <p:xfrm>
          <a:off x="281221" y="1273321"/>
          <a:ext cx="11674991" cy="2513520"/>
        </p:xfrm>
        <a:graphic>
          <a:graphicData uri="http://schemas.openxmlformats.org/drawingml/2006/table">
            <a:tbl>
              <a:tblPr/>
              <a:tblGrid>
                <a:gridCol w="75509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80248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2705804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175917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Venue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Time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Main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CN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RRM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RAN4 BSRF_Demod_Test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</a:rPr>
                        <a:t>Ad hoc room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438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8:30-10:30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CN" sz="800" b="1" i="0" u="none" strike="noStrike" kern="1200" dirty="0">
                        <a:solidFill>
                          <a:srgbClr val="0000FF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altLang="zh-CN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90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11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:00-13:00</a:t>
                      </a:r>
                      <a:endParaRPr kumimoji="0" lang="en-US" altLang="en-US" sz="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+mn-cs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1" dirty="0">
                        <a:solidFill>
                          <a:srgbClr val="0000FF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7030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</a:t>
                      </a:r>
                      <a:r>
                        <a:rPr kumimoji="0" lang="en-US" altLang="zh-CN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:00</a:t>
                      </a: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-16:00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8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Return to (final round)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fr-FR" altLang="ja-JP" sz="800" b="0" dirty="0">
                        <a:solidFill>
                          <a:schemeClr val="tx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</a:endParaRP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733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16:00-17:00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12 Revision of the Work Plan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13 Any other business (Candidates for Vice Chairs) 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8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+mn-cs"/>
                        </a:rPr>
                        <a:t>14 Close of the meeting</a:t>
                      </a:r>
                    </a:p>
                  </a:txBody>
                  <a:tcPr marL="45720" marR="4572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zh-CN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altLang="en-US" sz="8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+mn-cs"/>
                      </a:endParaRPr>
                    </a:p>
                  </a:txBody>
                  <a:tcPr marL="72004" marR="72004" marT="36002" marB="36002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90813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xmlns="" id="{D30B7C3F-3D32-4F2D-8FDD-60718C51D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Appendix</a:t>
            </a:r>
          </a:p>
        </p:txBody>
      </p:sp>
    </p:spTree>
    <p:extLst>
      <p:ext uri="{BB962C8B-B14F-4D97-AF65-F5344CB8AC3E}">
        <p14:creationId xmlns:p14="http://schemas.microsoft.com/office/powerpoint/2010/main" val="4091969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矩形 100"/>
          <p:cNvSpPr/>
          <p:nvPr/>
        </p:nvSpPr>
        <p:spPr bwMode="auto">
          <a:xfrm>
            <a:off x="3920791" y="3809510"/>
            <a:ext cx="1619951" cy="74924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1" name="矩形 80"/>
          <p:cNvSpPr/>
          <p:nvPr/>
        </p:nvSpPr>
        <p:spPr bwMode="auto">
          <a:xfrm>
            <a:off x="1637199" y="5186472"/>
            <a:ext cx="3903543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80" name="矩形 79"/>
          <p:cNvSpPr/>
          <p:nvPr/>
        </p:nvSpPr>
        <p:spPr bwMode="auto">
          <a:xfrm>
            <a:off x="9116120" y="4566794"/>
            <a:ext cx="3075880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79" name="矩形 78"/>
          <p:cNvSpPr/>
          <p:nvPr/>
        </p:nvSpPr>
        <p:spPr bwMode="auto">
          <a:xfrm>
            <a:off x="199384" y="4566795"/>
            <a:ext cx="4520607" cy="580171"/>
          </a:xfrm>
          <a:prstGeom prst="rect">
            <a:avLst/>
          </a:prstGeom>
          <a:solidFill>
            <a:schemeClr val="bg2"/>
          </a:solidFill>
          <a:ln w="9525" cap="flat" cmpd="sng" algn="ctr">
            <a:noFill/>
            <a:prstDash val="lg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General Aspects</a:t>
            </a:r>
            <a:r>
              <a:rPr lang="en-US" dirty="0"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ru-RU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1" y="1178731"/>
            <a:ext cx="11699193" cy="5095171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1400" dirty="0"/>
              <a:t>The face-to-face meeting will take place during </a:t>
            </a:r>
            <a:r>
              <a:rPr lang="en-US" sz="1400" dirty="0">
                <a:solidFill>
                  <a:srgbClr val="FF0000"/>
                </a:solidFill>
              </a:rPr>
              <a:t>May 22</a:t>
            </a:r>
            <a:r>
              <a:rPr lang="en-US" sz="1400" baseline="30000" dirty="0">
                <a:solidFill>
                  <a:srgbClr val="FF0000"/>
                </a:solidFill>
              </a:rPr>
              <a:t>nd</a:t>
            </a:r>
            <a:r>
              <a:rPr lang="en-US" sz="1400" dirty="0">
                <a:solidFill>
                  <a:srgbClr val="FF0000"/>
                </a:solidFill>
              </a:rPr>
              <a:t> ~ May 26</a:t>
            </a:r>
            <a:r>
              <a:rPr lang="en-US" sz="1400" baseline="30000" dirty="0">
                <a:solidFill>
                  <a:srgbClr val="FF0000"/>
                </a:solidFill>
              </a:rPr>
              <a:t>th</a:t>
            </a:r>
            <a:r>
              <a:rPr lang="en-US" sz="1400" dirty="0">
                <a:solidFill>
                  <a:srgbClr val="FF0000"/>
                </a:solidFill>
              </a:rPr>
              <a:t>, 2023</a:t>
            </a:r>
            <a:r>
              <a:rPr lang="en-US" sz="1400" dirty="0"/>
              <a:t>.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Three sessions in three separate rooms: Main, RRM, </a:t>
            </a:r>
            <a:r>
              <a:rPr lang="en-US" sz="1200" dirty="0" err="1"/>
              <a:t>BSRF_Demod_test</a:t>
            </a:r>
            <a:r>
              <a:rPr lang="en-US" sz="1200" dirty="0"/>
              <a:t>. </a:t>
            </a:r>
            <a:r>
              <a:rPr lang="en-US" sz="1200" dirty="0" err="1"/>
              <a:t>GoToWebinar</a:t>
            </a:r>
            <a:r>
              <a:rPr lang="en-US" sz="1200" dirty="0"/>
              <a:t> (GTW) conference calls will be set each session. And the remote participant can be supported. TOHRU will be used</a:t>
            </a:r>
            <a:r>
              <a:rPr lang="en-US" altLang="zh-CN" sz="1200" dirty="0"/>
              <a:t>. A number of ad hoc sessions will be arranged (see Slide #7).</a:t>
            </a:r>
            <a:endParaRPr lang="en-US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Moderator will be designated to provide the summary for a topic before the meeting. In online discussions, session chairs will handle topics based on the moderator summary. Moderator does not need update the summary by collecting comments during the meeting.</a:t>
            </a:r>
          </a:p>
          <a:p>
            <a:pPr marL="342882" lvl="1" indent="-342882">
              <a:spcBef>
                <a:spcPts val="0"/>
              </a:spcBef>
              <a:spcAft>
                <a:spcPts val="600"/>
              </a:spcAft>
              <a:buBlip>
                <a:blip r:embed="rId2"/>
              </a:buBlip>
            </a:pPr>
            <a:r>
              <a:rPr lang="en-US" sz="1400" dirty="0">
                <a:cs typeface="+mn-cs"/>
              </a:rPr>
              <a:t>Deadline for </a:t>
            </a:r>
            <a:r>
              <a:rPr lang="en-US" sz="1400" dirty="0" err="1">
                <a:cs typeface="+mn-cs"/>
              </a:rPr>
              <a:t>Tdoc</a:t>
            </a:r>
            <a:r>
              <a:rPr lang="en-US" sz="1400" dirty="0">
                <a:cs typeface="+mn-cs"/>
              </a:rPr>
              <a:t> request &amp; submission deadline: 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May 15</a:t>
            </a:r>
            <a:r>
              <a:rPr lang="en-US" sz="1400" baseline="30000" dirty="0">
                <a:solidFill>
                  <a:srgbClr val="FF0000"/>
                </a:solidFill>
                <a:cs typeface="+mn-cs"/>
              </a:rPr>
              <a:t>th</a:t>
            </a:r>
            <a:r>
              <a:rPr lang="en-US" sz="1400" dirty="0">
                <a:solidFill>
                  <a:srgbClr val="FF0000"/>
                </a:solidFill>
                <a:cs typeface="+mn-cs"/>
              </a:rPr>
              <a:t> (Monday) 2023, 23:59 UTC</a:t>
            </a:r>
            <a:r>
              <a:rPr lang="en-US" sz="1400" dirty="0">
                <a:cs typeface="+mn-cs"/>
              </a:rPr>
              <a:t>.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/>
              <a:t>Other deadlines can be found in the following slides.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altLang="zh-CN" sz="1400" dirty="0"/>
              <a:t>One picture of meeting flows. See details in the corresponding slides.</a:t>
            </a:r>
          </a:p>
        </p:txBody>
      </p:sp>
      <p:sp>
        <p:nvSpPr>
          <p:cNvPr id="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99337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48401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397466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471999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546531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621063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695596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770128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8446611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Sat/Sun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919193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9937259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Tue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068258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1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248047" y="3224131"/>
            <a:ext cx="3701296" cy="360000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Pre-meeting (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May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15</a:t>
            </a:r>
            <a:r>
              <a:rPr kumimoji="0" lang="en-GB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微软雅黑" panose="020B0503020204020204" pitchFamily="34" charset="-122"/>
                <a:ea typeface="微软雅黑" panose="020B0503020204020204" pitchFamily="34" charset="-122"/>
              </a:rPr>
              <a:t>~19) </a:t>
            </a:r>
          </a:p>
        </p:txBody>
      </p:sp>
      <p:sp>
        <p:nvSpPr>
          <p:cNvPr id="22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4719991" y="3224131"/>
            <a:ext cx="2773122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en-GB" sz="800" kern="0" baseline="300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st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May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22 ~ May 25)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3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9191936" y="3224131"/>
            <a:ext cx="2962208" cy="360000"/>
          </a:xfrm>
          <a:prstGeom prst="rect">
            <a:avLst/>
          </a:prstGeom>
          <a:solidFill>
            <a:srgbClr val="124191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Post-meeting process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(May 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29 </a:t>
            </a: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~ Jun 1)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4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8446638" y="3224131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5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248047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Mon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6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738695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Wed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7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3229343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noProof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Fri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8" name="Rectangle 77">
            <a:extLst>
              <a:ext uri="{FF2B5EF4-FFF2-40B4-BE49-F238E27FC236}">
                <a16:creationId xmlns:a16="http://schemas.microsoft.com/office/drawing/2014/main" xmlns="" id="{18560DB6-8070-4A8A-B9C8-2CBC509A9ECA}"/>
              </a:ext>
            </a:extLst>
          </p:cNvPr>
          <p:cNvSpPr/>
          <p:nvPr/>
        </p:nvSpPr>
        <p:spPr>
          <a:xfrm>
            <a:off x="11427910" y="3627259"/>
            <a:ext cx="720000" cy="178809"/>
          </a:xfrm>
          <a:prstGeom prst="rect">
            <a:avLst/>
          </a:prstGeom>
          <a:solidFill>
            <a:srgbClr val="4D5766">
              <a:lumMod val="75000"/>
            </a:srgbClr>
          </a:solidFill>
          <a:ln>
            <a:noFill/>
          </a:ln>
          <a:effectLst/>
        </p:spPr>
        <p:txBody>
          <a:bodyPr lIns="0" tIns="54000" rIns="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Thu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9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3971478" y="3222625"/>
            <a:ext cx="720000" cy="360000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55175" y="4601459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Moderator assignment before Mon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5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67165" y="3916489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Tdoc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number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 request &amp; submission </a:t>
            </a:r>
            <a:r>
              <a:rPr lang="en-US" sz="800" b="1" kern="0" dirty="0">
                <a:solidFill>
                  <a:srgbClr val="FF3300"/>
                </a:solidFill>
                <a:latin typeface="+mj-ea"/>
                <a:ea typeface="+mj-ea"/>
                <a:cs typeface="+mn-cs"/>
              </a:rPr>
              <a:t>May 15</a:t>
            </a:r>
            <a:r>
              <a:rPr lang="en-US" sz="800" b="1" kern="0" baseline="30000" dirty="0">
                <a:solidFill>
                  <a:srgbClr val="FF3300"/>
                </a:solidFill>
                <a:latin typeface="+mj-ea"/>
                <a:ea typeface="+mj-ea"/>
                <a:cs typeface="+mn-cs"/>
              </a:rPr>
              <a:t>th</a:t>
            </a:r>
            <a:r>
              <a:rPr lang="en-US" sz="800" b="1" kern="0" dirty="0">
                <a:solidFill>
                  <a:srgbClr val="FF3300"/>
                </a:solidFill>
                <a:latin typeface="+mj-ea"/>
                <a:ea typeface="+mj-ea"/>
                <a:cs typeface="+mn-cs"/>
              </a:rPr>
              <a:t>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3300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5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55175" y="557046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Registration</a:t>
            </a:r>
          </a:p>
        </p:txBody>
      </p:sp>
      <p:sp>
        <p:nvSpPr>
          <p:cNvPr id="5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738695" y="4601459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Draft summary for topics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5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229343" y="4601459"/>
            <a:ext cx="720000" cy="548674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Formal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of </a:t>
            </a: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summary submission by Saturday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5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2484019" y="4601459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Summary review &amp; comments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738695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Initial list for block approval for basket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229343" y="5207327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Deadline for flag for block  approval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719991" y="5207327"/>
            <a:ext cx="720000" cy="474429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updated list for block approval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676429" y="5775537"/>
            <a:ext cx="1788420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Update of meeting notes per day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allocation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4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659510" y="3916489"/>
            <a:ext cx="1788420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55000">
                <a:srgbClr val="1E9657"/>
              </a:gs>
              <a:gs pos="0">
                <a:srgbClr val="1E9657"/>
              </a:gs>
              <a:gs pos="65000">
                <a:srgbClr val="92D050"/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WF/CR template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Draft TS/TR</a:t>
            </a:r>
          </a:p>
        </p:txBody>
      </p:sp>
      <p:sp>
        <p:nvSpPr>
          <p:cNvPr id="6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7696717" y="5560943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Check-in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5679526" y="4567274"/>
            <a:ext cx="1788420" cy="988771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55000">
                <a:srgbClr val="1E9657"/>
              </a:gs>
              <a:gs pos="0">
                <a:srgbClr val="1E9657"/>
              </a:gs>
              <a:gs pos="66000">
                <a:srgbClr val="92D050"/>
              </a:gs>
              <a:gs pos="100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solidFill>
              <a:schemeClr val="bg1"/>
            </a:solidFill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Online discussions &amp;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GTW conference call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TOHRU</a:t>
            </a:r>
          </a:p>
          <a:p>
            <a:pPr algn="ctr" defTabSz="514299" eaLnBrk="1" fontAlgn="auto" hangingPunct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request (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new&amp;revision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)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Upload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tdocs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(10.10.10.10) </a:t>
            </a:r>
            <a:r>
              <a:rPr lang="en-US" altLang="zh-CN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&amp; </a:t>
            </a:r>
          </a:p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How to access contributions</a:t>
            </a:r>
          </a:p>
        </p:txBody>
      </p:sp>
      <p:sp>
        <p:nvSpPr>
          <p:cNvPr id="6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979184" y="5770085"/>
            <a:ext cx="720000" cy="565437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Meeting schedule &amp; Ad hoc chair assignment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7507681" y="3224131"/>
            <a:ext cx="913606" cy="360000"/>
          </a:xfrm>
          <a:prstGeom prst="rect">
            <a:avLst/>
          </a:prstGeom>
          <a:solidFill>
            <a:srgbClr val="000000"/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2</a:t>
            </a:r>
            <a:r>
              <a:rPr lang="en-GB" sz="800" kern="0" baseline="3000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nd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round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May 25 </a:t>
            </a: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~ 26)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177146" y="4601459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List of email threads for post-meeting 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1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938797" y="4601459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Submission of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of post-meeting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2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673040" y="4601459"/>
            <a:ext cx="720000" cy="4752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Comments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3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427910" y="4601459"/>
            <a:ext cx="720000" cy="474429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Approve </a:t>
            </a:r>
            <a:r>
              <a:rPr lang="en-US" sz="800" b="1" kern="0" dirty="0" err="1">
                <a:solidFill>
                  <a:srgbClr val="FFFFFF"/>
                </a:solidFill>
                <a:latin typeface="+mj-ea"/>
                <a:ea typeface="+mj-ea"/>
                <a:cs typeface="+mn-cs"/>
              </a:rPr>
              <a:t>tdocs</a:t>
            </a: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 for post-meeting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5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359490" y="3916489"/>
            <a:ext cx="1410208" cy="474429"/>
          </a:xfrm>
          <a:prstGeom prst="roundRect">
            <a:avLst>
              <a:gd name="adj" fmla="val 11677"/>
            </a:avLst>
          </a:prstGeom>
          <a:gradFill flip="none" rotWithShape="1">
            <a:gsLst>
              <a:gs pos="37000">
                <a:srgbClr val="C00000"/>
              </a:gs>
              <a:gs pos="0">
                <a:srgbClr val="C00000"/>
              </a:gs>
              <a:gs pos="77000">
                <a:schemeClr val="accent2">
                  <a:lumMod val="60000"/>
                  <a:lumOff val="40000"/>
                </a:schemeClr>
              </a:gs>
              <a:gs pos="98000">
                <a:schemeClr val="bg1"/>
              </a:gs>
            </a:gsLst>
            <a:path path="circle">
              <a:fillToRect l="50000" t="50000" r="50000" b="50000"/>
            </a:path>
            <a:tileRect/>
          </a:gradFill>
          <a:ln w="9525" cap="flat" cmpd="sng" algn="ctr">
            <a:noFill/>
            <a:prstDash val="solid"/>
          </a:ln>
          <a:effectLst/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Pre-RAN Action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6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9603581" y="2895419"/>
            <a:ext cx="720000" cy="252000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For chairs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7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0517057" y="2895419"/>
            <a:ext cx="720000" cy="252000"/>
          </a:xfrm>
          <a:prstGeom prst="roundRect">
            <a:avLst>
              <a:gd name="adj" fmla="val 11677"/>
            </a:avLst>
          </a:prstGeom>
          <a:solidFill>
            <a:srgbClr val="FF3300"/>
          </a:soli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For moderator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78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11427910" y="2895419"/>
            <a:ext cx="720000" cy="252000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kern="0" noProof="0" dirty="0">
                <a:solidFill>
                  <a:srgbClr val="FFFFFF"/>
                </a:solidFill>
                <a:latin typeface="+mj-ea"/>
                <a:ea typeface="+mj-ea"/>
                <a:cs typeface="+mn-cs"/>
              </a:rPr>
              <a:t>For delegates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83" name="文本框 82"/>
          <p:cNvSpPr txBox="1"/>
          <p:nvPr/>
        </p:nvSpPr>
        <p:spPr>
          <a:xfrm>
            <a:off x="1614104" y="4337804"/>
            <a:ext cx="219643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Topic Moderator &amp; summary: slide #5</a:t>
            </a:r>
          </a:p>
        </p:txBody>
      </p:sp>
      <p:sp>
        <p:nvSpPr>
          <p:cNvPr id="84" name="文本框 83"/>
          <p:cNvSpPr txBox="1"/>
          <p:nvPr/>
        </p:nvSpPr>
        <p:spPr>
          <a:xfrm>
            <a:off x="1863818" y="5766643"/>
            <a:ext cx="205697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Basket WIs Block approval: slide #6</a:t>
            </a:r>
          </a:p>
        </p:txBody>
      </p:sp>
      <p:sp>
        <p:nvSpPr>
          <p:cNvPr id="85" name="文本框 84"/>
          <p:cNvSpPr txBox="1"/>
          <p:nvPr/>
        </p:nvSpPr>
        <p:spPr>
          <a:xfrm>
            <a:off x="9906920" y="5132427"/>
            <a:ext cx="1864613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Post-meeting process: slide #14</a:t>
            </a:r>
          </a:p>
        </p:txBody>
      </p:sp>
      <p:sp>
        <p:nvSpPr>
          <p:cNvPr id="87" name="文本框 86"/>
          <p:cNvSpPr txBox="1"/>
          <p:nvPr/>
        </p:nvSpPr>
        <p:spPr>
          <a:xfrm>
            <a:off x="780585" y="3973708"/>
            <a:ext cx="72167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#3/4</a:t>
            </a:r>
          </a:p>
        </p:txBody>
      </p:sp>
      <p:sp>
        <p:nvSpPr>
          <p:cNvPr id="88" name="文本框 87"/>
          <p:cNvSpPr txBox="1"/>
          <p:nvPr/>
        </p:nvSpPr>
        <p:spPr>
          <a:xfrm>
            <a:off x="7434785" y="4644982"/>
            <a:ext cx="6014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#7</a:t>
            </a:r>
          </a:p>
        </p:txBody>
      </p:sp>
      <p:sp>
        <p:nvSpPr>
          <p:cNvPr id="89" name="文本框 88"/>
          <p:cNvSpPr txBox="1"/>
          <p:nvPr/>
        </p:nvSpPr>
        <p:spPr>
          <a:xfrm>
            <a:off x="7434785" y="4871908"/>
            <a:ext cx="6671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#12</a:t>
            </a:r>
          </a:p>
        </p:txBody>
      </p:sp>
      <p:sp>
        <p:nvSpPr>
          <p:cNvPr id="90" name="文本框 89"/>
          <p:cNvSpPr txBox="1"/>
          <p:nvPr/>
        </p:nvSpPr>
        <p:spPr>
          <a:xfrm>
            <a:off x="7434785" y="5032701"/>
            <a:ext cx="6014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#8</a:t>
            </a:r>
          </a:p>
        </p:txBody>
      </p:sp>
      <p:sp>
        <p:nvSpPr>
          <p:cNvPr id="91" name="文本框 90"/>
          <p:cNvSpPr txBox="1"/>
          <p:nvPr/>
        </p:nvSpPr>
        <p:spPr>
          <a:xfrm>
            <a:off x="7434785" y="3973708"/>
            <a:ext cx="6014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#9</a:t>
            </a:r>
          </a:p>
        </p:txBody>
      </p:sp>
      <p:sp>
        <p:nvSpPr>
          <p:cNvPr id="92" name="文本框 91"/>
          <p:cNvSpPr txBox="1"/>
          <p:nvPr/>
        </p:nvSpPr>
        <p:spPr>
          <a:xfrm>
            <a:off x="7434785" y="4159016"/>
            <a:ext cx="85311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#10/11</a:t>
            </a:r>
          </a:p>
        </p:txBody>
      </p:sp>
      <p:sp>
        <p:nvSpPr>
          <p:cNvPr id="93" name="文本框 92"/>
          <p:cNvSpPr txBox="1"/>
          <p:nvPr/>
        </p:nvSpPr>
        <p:spPr>
          <a:xfrm>
            <a:off x="9713619" y="4040549"/>
            <a:ext cx="6671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#15</a:t>
            </a:r>
          </a:p>
        </p:txBody>
      </p:sp>
      <p:sp>
        <p:nvSpPr>
          <p:cNvPr id="94" name="文本框 93"/>
          <p:cNvSpPr txBox="1"/>
          <p:nvPr/>
        </p:nvSpPr>
        <p:spPr>
          <a:xfrm>
            <a:off x="938601" y="5681550"/>
            <a:ext cx="6671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#13</a:t>
            </a:r>
          </a:p>
        </p:txBody>
      </p:sp>
      <p:sp>
        <p:nvSpPr>
          <p:cNvPr id="95" name="文本框 94"/>
          <p:cNvSpPr txBox="1"/>
          <p:nvPr/>
        </p:nvSpPr>
        <p:spPr>
          <a:xfrm>
            <a:off x="8385535" y="5679039"/>
            <a:ext cx="6671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#13</a:t>
            </a:r>
          </a:p>
        </p:txBody>
      </p:sp>
      <p:sp>
        <p:nvSpPr>
          <p:cNvPr id="96" name="文本框 95"/>
          <p:cNvSpPr txBox="1"/>
          <p:nvPr/>
        </p:nvSpPr>
        <p:spPr>
          <a:xfrm>
            <a:off x="7375239" y="6052103"/>
            <a:ext cx="6014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#8</a:t>
            </a:r>
          </a:p>
        </p:txBody>
      </p:sp>
      <p:sp>
        <p:nvSpPr>
          <p:cNvPr id="97" name="文本框 96"/>
          <p:cNvSpPr txBox="1"/>
          <p:nvPr/>
        </p:nvSpPr>
        <p:spPr>
          <a:xfrm>
            <a:off x="7436940" y="5258895"/>
            <a:ext cx="6671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#16</a:t>
            </a:r>
          </a:p>
        </p:txBody>
      </p:sp>
      <p:sp>
        <p:nvSpPr>
          <p:cNvPr id="70" name="文本框 69"/>
          <p:cNvSpPr txBox="1"/>
          <p:nvPr/>
        </p:nvSpPr>
        <p:spPr>
          <a:xfrm>
            <a:off x="4733239" y="5913033"/>
            <a:ext cx="58541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Annex I</a:t>
            </a:r>
          </a:p>
        </p:txBody>
      </p:sp>
      <p:sp>
        <p:nvSpPr>
          <p:cNvPr id="74" name="Rectangle 67">
            <a:extLst>
              <a:ext uri="{FF2B5EF4-FFF2-40B4-BE49-F238E27FC236}">
                <a16:creationId xmlns:a16="http://schemas.microsoft.com/office/drawing/2014/main" xmlns="" id="{61214404-3E99-431F-A1D1-0A44E2021497}"/>
              </a:ext>
            </a:extLst>
          </p:cNvPr>
          <p:cNvSpPr/>
          <p:nvPr/>
        </p:nvSpPr>
        <p:spPr>
          <a:xfrm>
            <a:off x="4875915" y="6281847"/>
            <a:ext cx="3722103" cy="141787"/>
          </a:xfrm>
          <a:prstGeom prst="rect">
            <a:avLst/>
          </a:prstGeom>
          <a:solidFill>
            <a:schemeClr val="accent4">
              <a:lumMod val="75000"/>
              <a:lumOff val="25000"/>
            </a:schemeClr>
          </a:solidFill>
          <a:ln>
            <a:noFill/>
          </a:ln>
          <a:effectLst/>
        </p:spPr>
        <p:txBody>
          <a:bodyPr lIns="54000" tIns="54000" rIns="54000" bIns="54000" anchor="ctr"/>
          <a:lstStyle/>
          <a:p>
            <a:pPr marL="0" marR="0" lvl="0" indent="0" algn="ctr" defTabSz="68574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Quiet Period (</a:t>
            </a:r>
            <a:r>
              <a:rPr lang="en-US" sz="800" kern="0" dirty="0">
                <a:solidFill>
                  <a:srgbClr val="FFFFFF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0:00 am ~ 7:00 am meeting venue Local time (UTC+9)</a:t>
            </a:r>
            <a:endParaRPr kumimoji="0" lang="en-GB" sz="8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2" name="文本框 81"/>
          <p:cNvSpPr txBox="1"/>
          <p:nvPr/>
        </p:nvSpPr>
        <p:spPr>
          <a:xfrm>
            <a:off x="6955963" y="6441542"/>
            <a:ext cx="232307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No email are expected in RAN4 reflector</a:t>
            </a:r>
          </a:p>
        </p:txBody>
      </p:sp>
      <p:sp>
        <p:nvSpPr>
          <p:cNvPr id="86" name="文本框 85"/>
          <p:cNvSpPr txBox="1"/>
          <p:nvPr/>
        </p:nvSpPr>
        <p:spPr>
          <a:xfrm>
            <a:off x="780037" y="4116572"/>
            <a:ext cx="66717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Slide #18</a:t>
            </a:r>
          </a:p>
        </p:txBody>
      </p:sp>
      <p:sp>
        <p:nvSpPr>
          <p:cNvPr id="99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3955964" y="3870984"/>
            <a:ext cx="720000" cy="645951"/>
          </a:xfrm>
          <a:prstGeom prst="roundRect">
            <a:avLst>
              <a:gd name="adj" fmla="val 11677"/>
            </a:avLst>
          </a:prstGeom>
          <a:gradFill rotWithShape="1">
            <a:gsLst>
              <a:gs pos="0">
                <a:srgbClr val="C0504D">
                  <a:shade val="51000"/>
                  <a:satMod val="130000"/>
                </a:srgbClr>
              </a:gs>
              <a:gs pos="80000">
                <a:srgbClr val="C0504D">
                  <a:shade val="93000"/>
                  <a:satMod val="130000"/>
                </a:srgbClr>
              </a:gs>
              <a:gs pos="100000">
                <a:srgbClr val="C0504D">
                  <a:shade val="94000"/>
                  <a:satMod val="135000"/>
                </a:srgbClr>
              </a:gs>
            </a:gsLst>
            <a:lin ang="16200000" scaled="0"/>
          </a:gradFill>
          <a:ln w="9525" cap="flat" cmpd="sng" algn="ctr">
            <a:solidFill>
              <a:srgbClr val="C0504D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marL="0" marR="0" lvl="0" indent="0" algn="ctr" defTabSz="514299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Chairs trigger </a:t>
            </a:r>
            <a:r>
              <a:rPr kumimoji="0" lang="en-US" sz="800" b="1" i="0" u="none" strike="noStrike" kern="0" cap="none" spc="0" normalizeH="0" baseline="0" noProof="0" dirty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nwm</a:t>
            </a: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: feedback  maintenance &amp; sp</a:t>
            </a:r>
            <a:r>
              <a:rPr kumimoji="0" lang="en-US" sz="800" b="1" i="0" u="none" strike="noStrike" kern="0" cap="none" spc="0" normalizeH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ea"/>
                <a:ea typeface="+mj-ea"/>
                <a:cs typeface="+mn-cs"/>
              </a:rPr>
              <a:t>ectrum related</a:t>
            </a:r>
            <a:endParaRPr kumimoji="0" lang="en-US" sz="8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j-ea"/>
              <a:ea typeface="+mj-ea"/>
              <a:cs typeface="+mn-cs"/>
            </a:endParaRPr>
          </a:p>
        </p:txBody>
      </p:sp>
      <p:sp>
        <p:nvSpPr>
          <p:cNvPr id="100" name="Rectangle: Rounded Corners 201">
            <a:extLst>
              <a:ext uri="{FF2B5EF4-FFF2-40B4-BE49-F238E27FC236}">
                <a16:creationId xmlns:a16="http://schemas.microsoft.com/office/drawing/2014/main" xmlns="" id="{B6CDA6FF-6740-49E7-B14C-1831ED62E0F8}"/>
              </a:ext>
            </a:extLst>
          </p:cNvPr>
          <p:cNvSpPr/>
          <p:nvPr/>
        </p:nvSpPr>
        <p:spPr>
          <a:xfrm>
            <a:off x="4719991" y="3870984"/>
            <a:ext cx="720000" cy="645951"/>
          </a:xfrm>
          <a:prstGeom prst="roundRect">
            <a:avLst>
              <a:gd name="adj" fmla="val 12509"/>
            </a:avLst>
          </a:prstGeom>
          <a:solidFill>
            <a:srgbClr val="1E9657"/>
          </a:solidFill>
          <a:ln w="9525" cap="flat" cmpd="sng" algn="ctr">
            <a:solidFill>
              <a:srgbClr val="FFFFFF">
                <a:shade val="95000"/>
                <a:satMod val="105000"/>
              </a:srgbClr>
            </a:solidFill>
            <a:prstDash val="soli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txBody>
          <a:bodyPr lIns="0" tIns="68580" rIns="0" bIns="40500" anchor="ctr"/>
          <a:lstStyle/>
          <a:p>
            <a:pPr algn="ctr" defTabSz="514299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800" b="1" kern="0" dirty="0">
                <a:solidFill>
                  <a:srgbClr val="FFFFFF"/>
                </a:solidFill>
              </a:rPr>
              <a:t>Flag maintenance &amp; spectrum @</a:t>
            </a:r>
            <a:r>
              <a:rPr lang="en-US" altLang="zh-CN" sz="800" b="1" kern="0" dirty="0" err="1">
                <a:solidFill>
                  <a:srgbClr val="FFFFFF"/>
                </a:solidFill>
              </a:rPr>
              <a:t>nwm</a:t>
            </a:r>
            <a:endParaRPr lang="en-US" sz="800" b="1" kern="0" dirty="0">
              <a:solidFill>
                <a:srgbClr val="FFFFFF"/>
              </a:solidFill>
              <a:latin typeface="+mj-ea"/>
              <a:ea typeface="+mj-ea"/>
              <a:cs typeface="+mn-cs"/>
            </a:endParaRPr>
          </a:p>
        </p:txBody>
      </p:sp>
      <p:sp>
        <p:nvSpPr>
          <p:cNvPr id="102" name="文本框 101"/>
          <p:cNvSpPr txBox="1"/>
          <p:nvPr/>
        </p:nvSpPr>
        <p:spPr>
          <a:xfrm>
            <a:off x="2342197" y="3968472"/>
            <a:ext cx="166584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1" dirty="0">
                <a:latin typeface="+mj-ea"/>
                <a:ea typeface="+mj-ea"/>
              </a:rPr>
              <a:t>NWM flag process Slide #16</a:t>
            </a:r>
          </a:p>
        </p:txBody>
      </p:sp>
    </p:spTree>
    <p:extLst>
      <p:ext uri="{BB962C8B-B14F-4D97-AF65-F5344CB8AC3E}">
        <p14:creationId xmlns:p14="http://schemas.microsoft.com/office/powerpoint/2010/main" val="14660879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mage0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92435" y="3132165"/>
            <a:ext cx="4585089" cy="26455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B1BE6906-4FA3-42DA-8E86-BA4DD12F41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01652" y="1273321"/>
            <a:ext cx="11417182" cy="5095171"/>
          </a:xfrm>
        </p:spPr>
        <p:txBody>
          <a:bodyPr/>
          <a:lstStyle/>
          <a:p>
            <a:pPr marL="342882" lvl="2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altLang="zh-CN" sz="1400" dirty="0">
                <a:cs typeface="+mn-cs"/>
              </a:rPr>
              <a:t>RAN4 meeting rooms: @ Hyatt hotel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GB" altLang="zh-CN" sz="1200" dirty="0"/>
              <a:t>Main </a:t>
            </a:r>
            <a:r>
              <a:rPr lang="en-GB" altLang="zh-CN" sz="1200" dirty="0" err="1"/>
              <a:t>Sessi</a:t>
            </a:r>
            <a:r>
              <a:rPr lang="en-US" altLang="zh-CN" sz="1200" dirty="0"/>
              <a:t>on: Grand Ballroom I (280) </a:t>
            </a:r>
            <a:endParaRPr lang="en-GB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GB" altLang="zh-CN" sz="1200" dirty="0"/>
              <a:t>RRM Session: </a:t>
            </a:r>
            <a:r>
              <a:rPr lang="en-US" altLang="zh-CN" sz="1200" dirty="0"/>
              <a:t>Salon I+II (100)</a:t>
            </a:r>
            <a:endParaRPr lang="en-GB" altLang="zh-CN" sz="1200" dirty="0"/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altLang="zh-CN" sz="1200" dirty="0" err="1"/>
              <a:t>BSRF_Demod_test</a:t>
            </a:r>
            <a:r>
              <a:rPr lang="en-US" altLang="zh-CN" sz="1200" dirty="0"/>
              <a:t>: Salon III (80): RAN4 breakout II</a:t>
            </a:r>
            <a:endParaRPr lang="en-GB" altLang="zh-CN" sz="12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882" lvl="2" indent="-342882">
              <a:spcBef>
                <a:spcPts val="0"/>
              </a:spcBef>
              <a:spcAft>
                <a:spcPts val="600"/>
              </a:spcAft>
              <a:buBlip>
                <a:blip r:embed="rId3"/>
              </a:buBlip>
            </a:pPr>
            <a:r>
              <a:rPr lang="en-US" altLang="zh-CN" sz="1400" dirty="0">
                <a:cs typeface="+mn-cs"/>
              </a:rPr>
              <a:t>RAN4 ad hoc meeting room: @ </a:t>
            </a:r>
            <a:r>
              <a:rPr lang="en-US" altLang="zh-CN" sz="1400" dirty="0"/>
              <a:t>Paradise hotel</a:t>
            </a:r>
            <a:endParaRPr lang="en-US" altLang="zh-CN" sz="1400" dirty="0">
              <a:cs typeface="+mn-cs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GB" altLang="zh-CN" sz="1200" dirty="0">
                <a:solidFill>
                  <a:srgbClr val="000000"/>
                </a:solidFill>
                <a:latin typeface="Arial" panose="020B0604020202020204" pitchFamily="34" charset="0"/>
              </a:rPr>
              <a:t>Ad hoc room: Meeting room </a:t>
            </a:r>
            <a:r>
              <a:rPr lang="en-US" altLang="zh-CN" sz="1200" dirty="0">
                <a:solidFill>
                  <a:srgbClr val="000000"/>
                </a:solidFill>
                <a:latin typeface="Arial" panose="020B0604020202020204" pitchFamily="34" charset="0"/>
              </a:rPr>
              <a:t>D+E</a:t>
            </a:r>
            <a:r>
              <a:rPr lang="en-GB" altLang="zh-CN" sz="1200" dirty="0">
                <a:solidFill>
                  <a:srgbClr val="000000"/>
                </a:solidFill>
                <a:latin typeface="Arial" panose="020B0604020202020204" pitchFamily="34" charset="0"/>
              </a:rPr>
              <a:t> (40) 5~10min from Hyatt to Paradise by walk</a:t>
            </a:r>
            <a:endParaRPr lang="en-US" altLang="zh-CN" sz="1200" dirty="0"/>
          </a:p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endParaRPr lang="en-US" altLang="zh-CN" sz="1600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53FC17-6DDA-4C90-8331-B521BC2ADE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652" y="130320"/>
            <a:ext cx="9263641" cy="1143001"/>
          </a:xfrm>
        </p:spPr>
        <p:txBody>
          <a:bodyPr/>
          <a:lstStyle/>
          <a:p>
            <a:r>
              <a:rPr 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Other guidelines (cont.) </a:t>
            </a:r>
            <a:endParaRPr lang="ru-RU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xmlns="" id="{7A7DECDA-0D52-4175-869B-DA423C8BD8D9}"/>
              </a:ext>
            </a:extLst>
          </p:cNvPr>
          <p:cNvSpPr txBox="1"/>
          <p:nvPr/>
        </p:nvSpPr>
        <p:spPr>
          <a:xfrm>
            <a:off x="1822552" y="5975983"/>
            <a:ext cx="42876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  <a:latin typeface="+mj-ea"/>
                <a:ea typeface="+mj-ea"/>
              </a:rPr>
              <a:t>Main, RRM, </a:t>
            </a:r>
            <a:r>
              <a:rPr lang="en-US" sz="1200" b="1" dirty="0" err="1">
                <a:solidFill>
                  <a:srgbClr val="FF0000"/>
                </a:solidFill>
                <a:latin typeface="+mj-ea"/>
                <a:ea typeface="+mj-ea"/>
              </a:rPr>
              <a:t>BSRF_Demod_Test</a:t>
            </a:r>
            <a:r>
              <a:rPr lang="en-US" sz="1200" b="1" dirty="0">
                <a:solidFill>
                  <a:srgbClr val="FF0000"/>
                </a:solidFill>
                <a:latin typeface="+mj-ea"/>
                <a:ea typeface="+mj-ea"/>
              </a:rPr>
              <a:t> sessions @ Hyatt Hotel</a:t>
            </a:r>
            <a:endParaRPr lang="en-GB" sz="1200" b="1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pic>
        <p:nvPicPr>
          <p:cNvPr id="1026" name="그림 1" descr="image00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52" y="3132165"/>
            <a:ext cx="5515054" cy="253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6">
            <a:extLst>
              <a:ext uri="{FF2B5EF4-FFF2-40B4-BE49-F238E27FC236}">
                <a16:creationId xmlns:a16="http://schemas.microsoft.com/office/drawing/2014/main" xmlns="" id="{7A7DECDA-0D52-4175-869B-DA423C8BD8D9}"/>
              </a:ext>
            </a:extLst>
          </p:cNvPr>
          <p:cNvSpPr txBox="1"/>
          <p:nvPr/>
        </p:nvSpPr>
        <p:spPr>
          <a:xfrm>
            <a:off x="7752123" y="5975982"/>
            <a:ext cx="42876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  <a:latin typeface="+mj-ea"/>
                <a:ea typeface="+mj-ea"/>
              </a:rPr>
              <a:t>Ad hoc room @ Meeting room </a:t>
            </a:r>
            <a:r>
              <a:rPr lang="en-US" altLang="zh-CN" sz="1200" b="1" dirty="0">
                <a:solidFill>
                  <a:srgbClr val="FF0000"/>
                </a:solidFill>
                <a:latin typeface="+mj-ea"/>
                <a:ea typeface="+mj-ea"/>
              </a:rPr>
              <a:t>D+E</a:t>
            </a:r>
            <a:r>
              <a:rPr lang="en-US" sz="1200" b="1" dirty="0">
                <a:solidFill>
                  <a:srgbClr val="FF0000"/>
                </a:solidFill>
                <a:latin typeface="+mj-ea"/>
                <a:ea typeface="+mj-ea"/>
              </a:rPr>
              <a:t>, Paradise Hotel</a:t>
            </a:r>
            <a:endParaRPr lang="en-GB" sz="1200" b="1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2" name="椭圆 1"/>
          <p:cNvSpPr/>
          <p:nvPr/>
        </p:nvSpPr>
        <p:spPr bwMode="auto">
          <a:xfrm>
            <a:off x="7804844" y="5000578"/>
            <a:ext cx="455492" cy="462770"/>
          </a:xfrm>
          <a:prstGeom prst="ellipse">
            <a:avLst/>
          </a:prstGeom>
          <a:noFill/>
          <a:ln w="28575" cap="flat" cmpd="sng" algn="ctr">
            <a:solidFill>
              <a:srgbClr val="FF33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342900" marR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Tx/>
              <a:buSzTx/>
              <a:buFontTx/>
              <a:buBlip>
                <a:blip r:embed="rId3"/>
              </a:buBlip>
              <a:tabLst/>
            </a:pPr>
            <a:endParaRPr kumimoji="0" lang="zh-CN" alt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92315" y="816574"/>
            <a:ext cx="2183468" cy="2216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575349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3gpp">
  <a:themeElements>
    <a:clrScheme name="3gpp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Arial Black-Arial">
      <a:majorFont>
        <a:latin typeface="Arial Black" panose="020B0A0402010202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ts val="600"/>
          </a:spcAft>
          <a:buClrTx/>
          <a:buSzTx/>
          <a:buFontTx/>
          <a:buBlip>
            <a:blip xmlns:r="http://schemas.openxmlformats.org/officeDocument/2006/relationships" r:embed="rId1"/>
          </a:buBlip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3gpp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552158F8185D44A8848B98AEA319AF" ma:contentTypeVersion="12" ma:contentTypeDescription="Create a new document." ma:contentTypeScope="" ma:versionID="6a36ef4f892f86ce52de6a1653dbd950">
  <xsd:schema xmlns:xsd="http://www.w3.org/2001/XMLSchema" xmlns:xs="http://www.w3.org/2001/XMLSchema" xmlns:p="http://schemas.microsoft.com/office/2006/metadata/properties" xmlns:ns3="a915fe38-2618-47b6-8303-829fb71466d5" xmlns:ns4="23d77754-4ccc-4c57-9291-cab09e81894a" targetNamespace="http://schemas.microsoft.com/office/2006/metadata/properties" ma:root="true" ma:fieldsID="f7034ffd361f586299d0e2788fe1325b" ns3:_="" ns4:_="">
    <xsd:import namespace="a915fe38-2618-47b6-8303-829fb71466d5"/>
    <xsd:import namespace="23d77754-4ccc-4c57-9291-cab09e81894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15fe38-2618-47b6-8303-829fb71466d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d77754-4ccc-4c57-9291-cab09e81894a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8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74266F6-0ED4-4E4E-9B55-710101289C5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915fe38-2618-47b6-8303-829fb71466d5"/>
    <ds:schemaRef ds:uri="23d77754-4ccc-4c57-9291-cab09e81894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F070948-0CB2-4F99-ACC8-E715860BC6B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5C68143-B530-4487-9EA7-5BCC5970B48F}">
  <ds:schemaRefs>
    <ds:schemaRef ds:uri="http://purl.org/dc/elements/1.1/"/>
    <ds:schemaRef ds:uri="a915fe38-2618-47b6-8303-829fb71466d5"/>
    <ds:schemaRef ds:uri="http://www.w3.org/XML/1998/namespace"/>
    <ds:schemaRef ds:uri="http://schemas.microsoft.com/office/2006/metadata/properties"/>
    <ds:schemaRef ds:uri="http://schemas.openxmlformats.org/package/2006/metadata/core-properties"/>
    <ds:schemaRef ds:uri="http://purl.org/dc/dcmitype/"/>
    <ds:schemaRef ds:uri="http://purl.org/dc/terms/"/>
    <ds:schemaRef ds:uri="23d77754-4ccc-4c57-9291-cab09e81894a"/>
    <ds:schemaRef ds:uri="http://schemas.microsoft.com/office/2006/documentManagement/types"/>
    <ds:schemaRef ds:uri="http://schemas.microsoft.com/office/infopath/2007/PartnerControls"/>
  </ds:schemaRefs>
</ds:datastoreItem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356593</TotalTime>
  <Words>2881</Words>
  <Application>Microsoft Office PowerPoint</Application>
  <PresentationFormat>宽屏</PresentationFormat>
  <Paragraphs>364</Paragraphs>
  <Slides>9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7" baseType="lpstr">
      <vt:lpstr>黑体</vt:lpstr>
      <vt:lpstr>宋体</vt:lpstr>
      <vt:lpstr>微软雅黑</vt:lpstr>
      <vt:lpstr>Arial</vt:lpstr>
      <vt:lpstr>Arial Black</vt:lpstr>
      <vt:lpstr>Calibri</vt:lpstr>
      <vt:lpstr>Times New Roman</vt:lpstr>
      <vt:lpstr>3gpp</vt:lpstr>
      <vt:lpstr>RAN4#107 meeting schedule</vt:lpstr>
      <vt:lpstr>Monday</vt:lpstr>
      <vt:lpstr>Tuesday</vt:lpstr>
      <vt:lpstr>Wednesday</vt:lpstr>
      <vt:lpstr>Thursday</vt:lpstr>
      <vt:lpstr>Friday</vt:lpstr>
      <vt:lpstr>Appendix</vt:lpstr>
      <vt:lpstr>General Aspects </vt:lpstr>
      <vt:lpstr>Other guidelines (cont.)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RAN4#94 E-meeting Arrangements and Guidelines</dc:title>
  <dc:creator>Administrator</dc:creator>
  <cp:keywords>CTPClassification=CTP_NT</cp:keywords>
  <cp:lastModifiedBy>Huawei</cp:lastModifiedBy>
  <cp:revision>1611</cp:revision>
  <cp:lastPrinted>2016-09-15T08:31:35Z</cp:lastPrinted>
  <dcterms:created xsi:type="dcterms:W3CDTF">2009-11-27T05:15:11Z</dcterms:created>
  <dcterms:modified xsi:type="dcterms:W3CDTF">2023-05-19T06:50:06Z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TitusGUID">
    <vt:lpwstr>6f9c0495-a83c-462b-8664-67016d5bf2d5</vt:lpwstr>
  </property>
  <property fmtid="{D5CDD505-2E9C-101B-9397-08002B2CF9AE}" pid="4" name="CTP_TimeStamp">
    <vt:lpwstr>2020-06-04 10:01:06Z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ContentTypeId">
    <vt:lpwstr>0x010100F2552158F8185D44A8848B98AEA319AF</vt:lpwstr>
  </property>
  <property fmtid="{D5CDD505-2E9C-101B-9397-08002B2CF9AE}" pid="10" name="_2015_ms_pID_725343">
    <vt:lpwstr>(3)WhQlmMi2d+Fmi2N6dc08/mo5kGObuJBuLF2v5zVXwzwfn7yEx3SwFdZZNbEzS1vWlTmN2S7D
8jFlv4wN1oJ5y9WWnAy2FiYYr+LR6iX+Y/aTWCwGIoO2dRRwCJd8PTic/yZ/kH4Mq3xzofb/
nYRSAGBSxSLASmNkYTq3M+qfjLQHO6ByS4ava4+Md6CHBXhqYRVCWbFevWZaDmxKpseBFgWi
NpbuCmW2l32gzCTE7x</vt:lpwstr>
  </property>
  <property fmtid="{D5CDD505-2E9C-101B-9397-08002B2CF9AE}" pid="11" name="_2015_ms_pID_7253431">
    <vt:lpwstr>4v+KkQKVlQu1tk++LXt23kEyY92rv+BmjLLEI2VkLekvlMePnprG39
Qp0d8Zkh7Js1cUPkLIFlxcqGW1o5YdhOaRNVvKSzFm5VtG+jd28Wxhh8PotPG9uYZhFrRxzp
+TbNOfvxwOJQHS/6WfysTKiMuPC9K7C+/XpNNjeMzjJaB9AAoAVTj3m6qYmkPaspWaIYbyr0
OM66JtnMm6nLJ7HUMKH0ErfT18/DKcerzLdb</vt:lpwstr>
  </property>
  <property fmtid="{D5CDD505-2E9C-101B-9397-08002B2CF9AE}" pid="12" name="_2015_ms_pID_7253432">
    <vt:lpwstr>Jg==</vt:lpwstr>
  </property>
  <property fmtid="{D5CDD505-2E9C-101B-9397-08002B2CF9AE}" pid="13" name="_readonly">
    <vt:lpwstr/>
  </property>
  <property fmtid="{D5CDD505-2E9C-101B-9397-08002B2CF9AE}" pid="14" name="_change">
    <vt:lpwstr/>
  </property>
  <property fmtid="{D5CDD505-2E9C-101B-9397-08002B2CF9AE}" pid="15" name="_full-control">
    <vt:lpwstr/>
  </property>
  <property fmtid="{D5CDD505-2E9C-101B-9397-08002B2CF9AE}" pid="16" name="sflag">
    <vt:lpwstr>1677728908</vt:lpwstr>
  </property>
</Properties>
</file>