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97" r:id="rId5"/>
    <p:sldId id="998" r:id="rId6"/>
    <p:sldId id="995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F84DAC-C9AF-4350-A244-DF2A9B57996D}" v="1" dt="2023-04-12T16:09:20.2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6081" autoAdjust="0"/>
  </p:normalViewPr>
  <p:slideViewPr>
    <p:cSldViewPr snapToGrid="0">
      <p:cViewPr varScale="1">
        <p:scale>
          <a:sx n="94" d="100"/>
          <a:sy n="94" d="100"/>
        </p:scale>
        <p:origin x="69" y="29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[104-e][109] </a:t>
            </a:r>
            <a:r>
              <a:rPr lang="en-US" dirty="0" err="1"/>
              <a:t>NRSL_enh_maintenance</a:t>
            </a:r>
            <a:r>
              <a:rPr lang="en-US" dirty="0"/>
              <a:t>		60min</a:t>
            </a:r>
          </a:p>
          <a:p>
            <a:r>
              <a:rPr lang="en-US" dirty="0"/>
              <a:t>[104-e][104] NR_6 </a:t>
            </a:r>
            <a:r>
              <a:rPr lang="en-US" dirty="0" err="1"/>
              <a:t>GHz_licensed</a:t>
            </a:r>
            <a:r>
              <a:rPr lang="en-US" dirty="0"/>
              <a:t>		20min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1691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[104-e][109] </a:t>
            </a:r>
            <a:r>
              <a:rPr lang="en-US" dirty="0" err="1"/>
              <a:t>NRSL_enh_maintenance</a:t>
            </a:r>
            <a:r>
              <a:rPr lang="en-US" dirty="0"/>
              <a:t>		60min</a:t>
            </a:r>
          </a:p>
          <a:p>
            <a:r>
              <a:rPr lang="en-US" dirty="0"/>
              <a:t>[104-e][104] NR_6 </a:t>
            </a:r>
            <a:r>
              <a:rPr lang="en-US" dirty="0" err="1"/>
              <a:t>GHz_licensed</a:t>
            </a:r>
            <a:r>
              <a:rPr lang="en-US" dirty="0"/>
              <a:t>		20min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35184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RAN4#106</a:t>
            </a:r>
            <a:r>
              <a:rPr lang="en-US" altLang="zh-CN" b="1" dirty="0"/>
              <a:t>bis</a:t>
            </a:r>
            <a:r>
              <a:rPr lang="en-US" b="1" dirty="0"/>
              <a:t>-e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853070"/>
              </p:ext>
            </p:extLst>
          </p:nvPr>
        </p:nvGraphicFramePr>
        <p:xfrm>
          <a:off x="102547" y="1273321"/>
          <a:ext cx="11955567" cy="32544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49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876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876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68765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68765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10128">
                <a:tc gridSpan="5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800" b="1" baseline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session GTW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session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BSRF_Demod_Test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GTW: Topics/Duration/Chair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782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17 / Monday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[127] FR2_enh_req_Ph3_part1/60min</a:t>
                      </a:r>
                    </a:p>
                    <a:p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[128] FR2_enh_req_Ph3_part2/60min</a:t>
                      </a:r>
                    </a:p>
                    <a:p>
                      <a:r>
                        <a:rPr lang="de-DE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[129] FR2_multiRx_UERF_part1/40min</a:t>
                      </a:r>
                    </a:p>
                    <a:p>
                      <a:r>
                        <a:rPr lang="de-DE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[130] FR2_multiRx_UERF_part2/20min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NR_RRM_enh3_part1 / 60min</a:t>
                      </a:r>
                      <a:endParaRPr lang="zh-CN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NR_RRM_enh3_part2 / 60min</a:t>
                      </a:r>
                      <a:endParaRPr lang="zh-CN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NR_BWP_wor / 60min</a:t>
                      </a:r>
                      <a:endParaRPr lang="zh-CN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NR_demod_enh3_Part1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</a:t>
                      </a:r>
                      <a:r>
                        <a:rPr lang="zh-CN" alt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NR_demod_enh3_Part2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</a:t>
                      </a:r>
                      <a:r>
                        <a:rPr lang="zh-CN" alt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u="none" strike="noStrike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de-DE" altLang="zh-CN" sz="800" b="0" u="none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322] NR_ATG_Demod/60 min</a:t>
                      </a:r>
                      <a:endParaRPr lang="en-US" sz="800" b="0" u="none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u="none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800" u="non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122] FS_NR_sub1GHz_combo_enh/60min/Peng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u="none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800" u="non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113] </a:t>
                      </a:r>
                      <a:r>
                        <a:rPr lang="en-US" altLang="zh-CN" sz="800" u="none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NR_700800900_combo_enh/60min/Huiping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u="none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[151] </a:t>
                      </a:r>
                      <a:r>
                        <a:rPr lang="en-US" altLang="zh-CN" sz="800" u="none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NR_reply_LS_UE_RF</a:t>
                      </a:r>
                      <a:r>
                        <a:rPr lang="en-US" altLang="zh-CN" sz="800" u="none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/60min/Steven</a:t>
                      </a: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468327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18 / Tuesday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[143] NR_MIMO_evo_DL_UL_UERF/45min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FR1_enh2_part1/60min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FR1_enh2_part2/45min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FR1_enh2_part3/30min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NR_MG_enh2_part1 / 60min</a:t>
                      </a:r>
                      <a:endParaRPr lang="zh-CN" sz="800" b="0" strike="noStrike" kern="120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NR_MG_enh2_part2 / 60min</a:t>
                      </a:r>
                      <a:endParaRPr lang="zh-CN" sz="800" b="0" strike="noStrike" kern="120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NR_DualTxRx_MUSIM / 60min</a:t>
                      </a:r>
                      <a:endParaRPr lang="zh-CN" sz="800" b="0" strike="noStrike" kern="120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NR_NTN_enh_Par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</a:t>
                      </a: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NR_NTN_enh_Part2/60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NR_NTN_enh_Part3/60 min</a:t>
                      </a:r>
                    </a:p>
                    <a:p>
                      <a:pPr algn="l" fontAlgn="ctr"/>
                      <a:endParaRPr lang="de-DE" sz="12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IoT_NTN_Demod_Part1/60 min /Licheng Lin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IoT_NTN_Demod_Part2/60 min /Nicholas Pu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</a:t>
                      </a:r>
                      <a:r>
                        <a:rPr lang="en-US" sz="800" b="0" strike="noStrike" kern="1200" dirty="0" err="1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NonCol_intraB_ENDC_NR_CA_Demod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/60 min/Uesaka </a:t>
                      </a:r>
                      <a:r>
                        <a:rPr lang="zh-CN" alt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lang="en-US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8808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19</a:t>
                      </a: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NR_3Tx-4Rx_WI/45min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NonCol_intraB/30min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[144] NR_SL_enh2_UERF_part1/45min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NR_SL_enh2_UERF_part2/30min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[146] NR_SL_enh2_UERF_part3/30min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FR2_multiRx_part1 / 60min</a:t>
                      </a:r>
                      <a:endParaRPr lang="zh-CN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FR2_multiRx_part2 / 60min</a:t>
                      </a:r>
                      <a:endParaRPr lang="zh-CN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NR_MIMO_evo_DL_UL / 60min</a:t>
                      </a:r>
                      <a:endParaRPr lang="zh-CN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800" b="0" u="non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NR_mobile_IAB_RF/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NR_netcon_repeater_RF/60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lang="nn-NO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FS_NR_BS_RF_evo /60 mi</a:t>
                      </a:r>
                      <a:r>
                        <a:rPr lang="en-US" altLang="zh-CN" sz="800" b="0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</a:t>
                      </a:r>
                      <a:endParaRPr lang="nn-NO" sz="800" b="0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Reply_LS / 45min (Meng)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NR_NTN_enh / 60min (CH)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LTE_NBIOT_eMTC_NTN_req / 45min (Hsuanli)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IoT_NTN_enh / 30 min (Hsuanli)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0394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April 20 / Thursday </a:t>
                      </a: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3:00-6:00 UTC</a:t>
                      </a:r>
                      <a:endParaRPr lang="zh-CN" sz="8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NR_ATG_UERF_part1/30min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NR_ATG_UERF_part2/30min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[140]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[150]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LTE_NBeMTC_NTN_UERF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149] NR_UAV/30min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NR_pos_enh2_part1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NR_pos_enh2_part2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NR_pos_enh2_part3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NR_HST_FR2_enh_part1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NR_HST_FR2_enh_part2 / </a:t>
                      </a:r>
                      <a:r>
                        <a:rPr lang="de-DE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de-DE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317] RF_FR1_enh2_Demod_Part1/60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RF_FR1_enh2_Demod_Part2/60min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b="0" u="none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NR_FR2_multiRX_DL_Demod/60 min</a:t>
                      </a:r>
                      <a:endParaRPr lang="de-DE" sz="800" b="0" u="none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800" b="0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u="none" strike="noStrike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</a:t>
                      </a:r>
                      <a:r>
                        <a:rPr lang="en-US" altLang="zh-CN" sz="800" u="none" strike="noStrike" kern="1200" baseline="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NR_channel_raster_enh</a:t>
                      </a:r>
                      <a:r>
                        <a:rPr lang="en-US" altLang="zh-CN" sz="800" u="none" strike="noStrike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/60min/Dominique E///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136] FS_NR_LPWUS/60min/Ruixin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[148] </a:t>
                      </a:r>
                      <a:r>
                        <a:rPr lang="en-US" altLang="zh-CN" sz="800" kern="12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/60min/</a:t>
                      </a:r>
                      <a:r>
                        <a:rPr lang="en-US" altLang="zh-CN" sz="800" kern="12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Liehai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11445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April</a:t>
                      </a: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21 / Friday </a:t>
                      </a: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3:00-6:00 UTC</a:t>
                      </a:r>
                      <a:endParaRPr lang="zh-CN" sz="8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[147]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NR_MC_enh_UERF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</a:t>
                      </a:r>
                      <a:b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RAN_task_UERF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NR_pos_enh2_UERF/30min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NR_Mob_enh2_part1 / 90min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NR_Mob_enh2_part2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NR_MC_enh / 30min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FS_NR_duplex_evo_Part1/60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FS_NR_duplex_evo_Part2/60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FS_NR_duplex_evo_Part3/60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e-DE" sz="12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b="0" u="none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</a:t>
                      </a:r>
                      <a:r>
                        <a:rPr lang="en-US" altLang="zh-CN" sz="800" b="0" u="none" strike="noStrike" kern="1200" dirty="0" err="1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NR_SL_relay_enh</a:t>
                      </a:r>
                      <a:r>
                        <a:rPr lang="en-US" altLang="zh-CN" sz="800" b="0" u="none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45min (Jin </a:t>
                      </a:r>
                      <a:r>
                        <a:rPr lang="en-US" altLang="zh-CN" sz="800" b="0" u="none" strike="noStrike" kern="1200" dirty="0" err="1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Woong</a:t>
                      </a:r>
                      <a:r>
                        <a:rPr lang="en-US" altLang="zh-CN" sz="800" b="0" u="none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NR_SL_enh2_part1  / 30min (Jin-Yup)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NR_SL_enh2_part2  / 30min (Roy)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212] NR_ATG / 75min (Xiaoran)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343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RAN4#106</a:t>
            </a:r>
            <a:r>
              <a:rPr lang="en-US" altLang="zh-CN" b="1" dirty="0"/>
              <a:t>bis</a:t>
            </a:r>
            <a:r>
              <a:rPr lang="en-US" b="1" dirty="0"/>
              <a:t>-e GTW schedule </a:t>
            </a:r>
            <a:endParaRPr lang="ru-RU" dirty="0"/>
          </a:p>
        </p:txBody>
      </p:sp>
      <p:graphicFrame>
        <p:nvGraphicFramePr>
          <p:cNvPr id="9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19191"/>
              </p:ext>
            </p:extLst>
          </p:nvPr>
        </p:nvGraphicFramePr>
        <p:xfrm>
          <a:off x="119641" y="1273321"/>
          <a:ext cx="11955567" cy="18936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786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919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919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6919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6919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10128">
                <a:tc gridSpan="5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800" b="1" baseline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session GTW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session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BSRF_Demod_Test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GTW: Topics/Duration/Chair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6845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24 / Monday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FS_NR_AIML_air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/90min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[141] NR_cov_enh2_part1/45min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NR_cov_enh2_part2/45min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NR_FR1_lessthan_5MHz_BW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Netw_Energy_NR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NonCol_intraB_ENDC_NR_CA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NR_redcap_enh  / 45min</a:t>
                      </a:r>
                      <a:endParaRPr lang="de-DE" sz="800" b="0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FS_NR_FR2_OTA_enh/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NR_FR1_TRP_TRS_enh/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NR_MIMO_OTA_enh/ 60 min</a:t>
                      </a:r>
                      <a:endParaRPr lang="en-US" altLang="zh-CN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NR_netcon_repeater_RFConformance/60 min/Huiping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IoT_NTN_SANRFConformance /60 min/Michal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Duplex Evo LS to RAN1 /60 min/Jackson</a:t>
                      </a: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235359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25 / Tuesday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[135] NR_FR1_lessthan_5MHz_BW/45min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[113], [122], [151],</a:t>
                      </a: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[126],</a:t>
                      </a: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[136], [148]/105min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Other spectrum related topics./30min</a:t>
                      </a:r>
                      <a:endParaRPr lang="en-US" altLang="zh-CN" sz="8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NR_netcon_repeater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NR_mobile_IAB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NR_ENDC_ RF_FR1_enh2 / 15min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2nd round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303] NR_ATG_BSRF /30 miniutes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NR_FR1_lessthan_5MHz_BW_BSRF/ 30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NR_HST_FR2_enh_Demod 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NR_netcon_repeater_Demod/ 30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2nd round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0213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26</a:t>
                      </a: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Wednesday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80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Final round (Return to) </a:t>
                      </a:r>
                      <a:endParaRPr lang="pt-BR" sz="8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Final round (Return to)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7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153" y="4800512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4" name="矩形 83"/>
          <p:cNvSpPr/>
          <p:nvPr/>
        </p:nvSpPr>
        <p:spPr bwMode="auto">
          <a:xfrm flipV="1">
            <a:off x="10188019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3726870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17~20)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279457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21~26)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Time</a:t>
            </a:r>
            <a:r>
              <a:rPr lang="en-US" altLang="zh-CN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line 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(main, RRM, BS, offline GTW)</a:t>
            </a:r>
          </a:p>
        </p:txBody>
      </p:sp>
      <p:sp>
        <p:nvSpPr>
          <p:cNvPr id="206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6746721" y="6324396"/>
            <a:ext cx="5445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kumimoji="0" lang="en-US" sz="800" b="1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344961" y="1338309"/>
            <a:ext cx="91709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21~26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5649" y="480051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21333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61247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7479" y="556308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185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7479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78" name="文本框 77"/>
          <p:cNvSpPr txBox="1"/>
          <p:nvPr/>
        </p:nvSpPr>
        <p:spPr>
          <a:xfrm>
            <a:off x="7303671" y="3066095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7558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8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819" y="5432905"/>
            <a:ext cx="784800" cy="92241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819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187237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819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187237" y="4800512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33304" y="3480712"/>
            <a:ext cx="1656605" cy="721680"/>
          </a:xfrm>
          <a:prstGeom prst="wedgeRoundRectCallout">
            <a:avLst>
              <a:gd name="adj1" fmla="val 28845"/>
              <a:gd name="adj2" fmla="val 130180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Companies need feed back if </a:t>
            </a:r>
            <a:r>
              <a:rPr lang="en-US" altLang="zh-CN" sz="800" dirty="0" err="1">
                <a:latin typeface="+mj-ea"/>
                <a:ea typeface="+mj-ea"/>
              </a:rPr>
              <a:t>tdoc</a:t>
            </a:r>
            <a:r>
              <a:rPr lang="en-US" altLang="zh-CN" sz="800" dirty="0">
                <a:latin typeface="+mj-ea"/>
                <a:ea typeface="+mj-ea"/>
              </a:rPr>
              <a:t> is submitted in wrong agenda or </a:t>
            </a:r>
            <a:r>
              <a:rPr lang="en-US" altLang="zh-CN" sz="800" dirty="0" err="1">
                <a:latin typeface="+mj-ea"/>
                <a:ea typeface="+mj-ea"/>
              </a:rPr>
              <a:t>tdoc</a:t>
            </a:r>
            <a:r>
              <a:rPr lang="en-US" altLang="zh-CN" sz="800" dirty="0">
                <a:latin typeface="+mj-ea"/>
                <a:ea typeface="+mj-ea"/>
              </a:rPr>
              <a:t> is missing from email summary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51" name="矩形 150"/>
          <p:cNvSpPr/>
          <p:nvPr/>
        </p:nvSpPr>
        <p:spPr>
          <a:xfrm>
            <a:off x="1022101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 19:00 ~ Tue16:00 UTC </a:t>
            </a:r>
            <a:endParaRPr lang="zh-CN" altLang="en-US" sz="2000" b="1" dirty="0"/>
          </a:p>
        </p:txBody>
      </p:sp>
      <p:sp>
        <p:nvSpPr>
          <p:cNvPr id="7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755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 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0868" y="20047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187237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(no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offline GTW)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63436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39" name="圆角矩形标注 138"/>
          <p:cNvSpPr/>
          <p:nvPr/>
        </p:nvSpPr>
        <p:spPr bwMode="auto">
          <a:xfrm>
            <a:off x="9184512" y="2806888"/>
            <a:ext cx="978024" cy="1041766"/>
          </a:xfrm>
          <a:prstGeom prst="wedgeRoundRectCallout">
            <a:avLst>
              <a:gd name="adj1" fmla="val 60126"/>
              <a:gd name="adj2" fmla="val 115371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Please do not upload the formal </a:t>
            </a:r>
            <a:r>
              <a:rPr lang="en-US" altLang="zh-CN" sz="800" b="1" dirty="0" err="1">
                <a:latin typeface="+mj-ea"/>
              </a:rPr>
              <a:t>tdocs</a:t>
            </a:r>
            <a:r>
              <a:rPr lang="en-US" altLang="zh-CN" sz="800" b="1" dirty="0">
                <a:latin typeface="+mj-ea"/>
              </a:rPr>
              <a:t> before the end of checking window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1" name="矩形 140"/>
          <p:cNvSpPr/>
          <p:nvPr/>
        </p:nvSpPr>
        <p:spPr bwMode="auto">
          <a:xfrm flipV="1">
            <a:off x="9260451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4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1709" y="529347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Update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6225" y="5432905"/>
            <a:ext cx="786133" cy="925675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4" name="文本框 143"/>
          <p:cNvSpPr txBox="1"/>
          <p:nvPr/>
        </p:nvSpPr>
        <p:spPr>
          <a:xfrm>
            <a:off x="11089270" y="2167432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Extended discussions for controversial topics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1709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59933" y="5448495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 on Sat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347995" y="4960412"/>
            <a:ext cx="1460271" cy="360717"/>
          </a:xfrm>
          <a:prstGeom prst="wedgeRoundRectCallout">
            <a:avLst>
              <a:gd name="adj1" fmla="val 46928"/>
              <a:gd name="adj2" fmla="val 77829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6" name="文本框 145"/>
          <p:cNvSpPr txBox="1"/>
          <p:nvPr/>
        </p:nvSpPr>
        <p:spPr>
          <a:xfrm>
            <a:off x="4477998" y="4795895"/>
            <a:ext cx="9071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97428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</a:p>
        </p:txBody>
      </p:sp>
      <p:sp>
        <p:nvSpPr>
          <p:cNvPr id="88" name="圆角矩形标注 87"/>
          <p:cNvSpPr/>
          <p:nvPr/>
        </p:nvSpPr>
        <p:spPr bwMode="auto">
          <a:xfrm>
            <a:off x="3649695" y="5755694"/>
            <a:ext cx="2383636" cy="705670"/>
          </a:xfrm>
          <a:prstGeom prst="wedgeRoundRectCallout">
            <a:avLst>
              <a:gd name="adj1" fmla="val -65042"/>
              <a:gd name="adj2" fmla="val -20207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One additional offline GTW may be scheduled according to RAN conclusion, but not for every day. Totally at most four GTW sessions would be scheduled. Offline GTW = ad hoc room in f2f meeting</a:t>
            </a:r>
          </a:p>
        </p:txBody>
      </p:sp>
      <p:sp>
        <p:nvSpPr>
          <p:cNvPr id="10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46563" y="3903506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  <p:sp>
        <p:nvSpPr>
          <p:cNvPr id="8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2375" y="3903506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  <p:sp>
        <p:nvSpPr>
          <p:cNvPr id="2" name="矩形 1"/>
          <p:cNvSpPr/>
          <p:nvPr/>
        </p:nvSpPr>
        <p:spPr bwMode="auto">
          <a:xfrm>
            <a:off x="640935" y="5755694"/>
            <a:ext cx="2872616" cy="70567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4278" y="6039077"/>
            <a:ext cx="56297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Legend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1693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23d77754-4ccc-4c57-9291-cab09e81894a"/>
    <ds:schemaRef ds:uri="a915fe38-2618-47b6-8303-829fb71466d5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350005</TotalTime>
  <Words>1063</Words>
  <Application>Microsoft Office PowerPoint</Application>
  <PresentationFormat>宽屏</PresentationFormat>
  <Paragraphs>256</Paragraphs>
  <Slides>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RAN4#106bis-e GTW schedule </vt:lpstr>
      <vt:lpstr>RAN4#106bis-e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1218</cp:revision>
  <cp:lastPrinted>2016-09-15T08:31:35Z</cp:lastPrinted>
  <dcterms:created xsi:type="dcterms:W3CDTF">2009-11-27T05:15:11Z</dcterms:created>
  <dcterms:modified xsi:type="dcterms:W3CDTF">2023-04-15T03:39:39Z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(3)TumIUhpoKLLVBeJMvgk0Ww7l0rM2FbpBBRDrFNrjjvFlyQA6tVWU67DCGfk0I4pdgv8/POfz
HvyLnGN28aLWlW0NjB3i8NFg/GQf4t4MhnIidKCHriyV3aSl3wH0AGaGfnG+LaPw9RNOVuRv
iQHEFzzIAgRDki1jqjuc4u/Ke3DLteWkz3YwGEV4hUiEiB06esccVtQrCGvqcCuOzY9bbJr8
UM02wIVuNcGxVy7XtG</vt:lpwstr>
  </property>
  <property fmtid="{D5CDD505-2E9C-101B-9397-08002B2CF9AE}" pid="11" name="_2015_ms_pID_7253431">
    <vt:lpwstr>hNg8Mme/JDGOpolg0jJekrDwX3Oi7DZa+i86rbMbgcqpZ4ASX8Afds
BqLK21M1z18uidHBbzbo0sXjsChy11h7rKpMM2hhfxIVndCiubkkHDGMevKujMMSr58rVK3s
PkQfNXtkFC101xtWX3xg0EzLqQyAuhDSs/D60dFryNxhcrEhNd8GAgHyXW/COGhx6d5QxdB5
3yVHDGI5Sk1bUi2HCEIrzH6K8d2mfpHbECE/</vt:lpwstr>
  </property>
  <property fmtid="{D5CDD505-2E9C-101B-9397-08002B2CF9AE}" pid="12" name="_2015_ms_pID_7253432">
    <vt:lpwstr>gA==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1681527601</vt:lpwstr>
  </property>
</Properties>
</file>