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97" r:id="rId5"/>
    <p:sldId id="998" r:id="rId6"/>
    <p:sldId id="99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84DAC-C9AF-4350-A244-DF2A9B57996D}" v="1" dt="2023-04-12T16:09:20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12" d="100"/>
          <a:sy n="112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1691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[104-e][109] </a:t>
            </a:r>
            <a:r>
              <a:rPr lang="en-US" dirty="0" err="1"/>
              <a:t>NRSL_enh_maintenance</a:t>
            </a:r>
            <a:r>
              <a:rPr lang="en-US" dirty="0"/>
              <a:t>		60min</a:t>
            </a:r>
          </a:p>
          <a:p>
            <a:r>
              <a:rPr lang="en-US" dirty="0"/>
              <a:t>[104-e][104] NR_6 </a:t>
            </a:r>
            <a:r>
              <a:rPr lang="en-US" dirty="0" err="1"/>
              <a:t>GHz_licensed</a:t>
            </a:r>
            <a:r>
              <a:rPr lang="en-US" dirty="0"/>
              <a:t>		20min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3518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026353"/>
              </p:ext>
            </p:extLst>
          </p:nvPr>
        </p:nvGraphicFramePr>
        <p:xfrm>
          <a:off x="102547" y="1273321"/>
          <a:ext cx="11955567" cy="39155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876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782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17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[127] FR2_enh_req_Ph3_part1/60min</a:t>
                      </a:r>
                    </a:p>
                    <a:p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[128] FR2_enh_req_Ph3_part2/60min</a:t>
                      </a: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[129] FR2_multiRx_UERF_part1/40min</a:t>
                      </a:r>
                    </a:p>
                    <a:p>
                      <a:r>
                        <a:rPr lang="de-DE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[130] FR2_multiRx_UERF_part2/20min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NR_BWP_wor / </a:t>
                      </a:r>
                      <a:r>
                        <a:rPr lang="pt-BR" sz="800" b="0" strike="sng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FR2_multiRx_part1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/ 60min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NR_demod_enh3_Part1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NR_demod_enh3_Part2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NR_FR2_multiRX_DL_Demod/60 min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strike="sngStrik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lang="en-US" altLang="zh-CN" sz="800" strike="sngStrik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NR_700800900_combo_enh/60min/Huiping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sng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[151] </a:t>
                      </a:r>
                      <a:r>
                        <a:rPr lang="en-US" altLang="zh-CN" sz="800" u="sng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NR_reply_LS_UE_RF</a:t>
                      </a:r>
                      <a:r>
                        <a:rPr lang="en-US" altLang="zh-CN" sz="800" u="sng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/60min/Steven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122] FS_NR_sub1GHz_combo_enh/60min/Peng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strike="sngStrik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[151] </a:t>
                      </a:r>
                      <a:r>
                        <a:rPr lang="en-US" altLang="zh-CN" sz="800" strike="sngStrike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NR_reply_LS_UE_RF</a:t>
                      </a:r>
                      <a:r>
                        <a:rPr lang="en-US" altLang="zh-CN" sz="800" strike="sngStrike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/60min/Steven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sng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NR_700800900_combo_enh/60min/Huiping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468327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18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NR_MIMO_evo_DL_UL_UERF/45min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FR1_enh2_part1/60min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FR1_enh2_part2/45min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FR1_enh2_part3/30min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FR2_multiRx_part1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/ </a:t>
                      </a:r>
                      <a:r>
                        <a:rPr lang="de-DE" sz="800" b="0" strike="sng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NR_BWP_wor / 60min</a:t>
                      </a:r>
                      <a:endParaRPr lang="pt-BR" sz="800" b="0" u="sng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NR_NTN_enh_Par</a:t>
                      </a:r>
                      <a:r>
                        <a:rPr lang="en-US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</a:t>
                      </a: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NR_NTN_enh_Part2/60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NR_NTN_enh_Part3/60 min</a:t>
                      </a:r>
                    </a:p>
                    <a:p>
                      <a:pPr algn="l" fontAlgn="ctr"/>
                      <a:endParaRPr lang="de-DE" sz="12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IoT_NTN_Demod_Part1/60 min /Licheng Lin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IoT_NTN_Demod_Part2/60 min /Nicholas Pu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lang="en-US" sz="800" b="0" strike="noStrike" kern="1200" dirty="0" err="1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/60 min/Uesaka </a:t>
                      </a:r>
                      <a:r>
                        <a:rPr lang="zh-CN" altLang="en-US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8808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19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NR_3Tx-4Rx_WI/45min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[144] NR_SL_enh2_UERF_part1/45min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NR_SL_enh2_UERF_part2/30min</a:t>
                      </a:r>
                    </a:p>
                    <a:p>
                      <a:r>
                        <a:rPr lang="en-US" altLang="zh-CN" sz="80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NR_SL_enh2_UERF_part3/30min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NR_MG_enh2_part1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NR_MG_enh2_part2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NR_DualTxRx_MUSIM / 60min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800" b="0" u="sng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NR_mobile_IAB_RF/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312] NR_netcon_repeater_RF/60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lang="nn-NO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FS_NR_BS_RF_evo /60 mi</a:t>
                      </a:r>
                      <a:r>
                        <a:rPr lang="en-US" altLang="zh-CN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</a:t>
                      </a:r>
                      <a:endParaRPr lang="nn-NO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sng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NR_mobile_IAB_RF/ 60 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/ 45min (Meng)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/ 60min (CH)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LTE_NBIOT_eMTC_NTN_req / 45min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IoT_NTN_enh / 30 min (Hsuanli)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0394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 20 / Thursday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sng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NR_ATG_UERF_part1/30min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sng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NR_ATG_UERF_part2/30min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140]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sngStrik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NR_ATG_UERF_part1/30min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sngStrik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NR_ATG_UERF_part2/30min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149] NR_UAV/30min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NR_HST_FR2_enh_part1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NR_HST_FR2_enh_part2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NR_ATG_Demod/60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RF_FR1_enh2_Demod_Part2/60min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b="0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strike="sngStrik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</a:t>
                      </a:r>
                      <a:r>
                        <a:rPr lang="en-US" altLang="zh-CN" sz="800" strike="sngStrike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NR_channel_raster_enh</a:t>
                      </a:r>
                      <a:r>
                        <a:rPr lang="en-US" altLang="zh-CN" sz="800" strike="sngStrik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/60min/Dominique E///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</a:t>
                      </a:r>
                      <a:r>
                        <a:rPr lang="en-US" altLang="zh-CN" sz="8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FS_NR_LPWUS/60min/Ruixin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u="sng" strike="noStrike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</a:t>
                      </a:r>
                      <a:r>
                        <a:rPr lang="en-US" altLang="zh-CN" sz="800" u="sng" strike="noStrike" kern="1200" baseline="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NR_channel_raster_enh</a:t>
                      </a:r>
                      <a:r>
                        <a:rPr lang="en-US" altLang="zh-CN" sz="800" u="sng" strike="noStrike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/60min/Dominique E///</a:t>
                      </a:r>
                      <a:endParaRPr lang="en-US" altLang="zh-CN" sz="800" u="sng" strike="noStrike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[148]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/60min/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Liehai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144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April</a:t>
                      </a: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21 / Friday </a:t>
                      </a: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3:00-6:00 UTC</a:t>
                      </a:r>
                      <a:endParaRPr lang="zh-CN" sz="8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/60min</a:t>
                      </a:r>
                      <a:b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/45min</a:t>
                      </a:r>
                    </a:p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NR_pos_enh2_UERF/30min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NR_Mob_enh2_part1 / 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NR_Mob_enh2_part2 / 60min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/ 30min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FS_NR_duplex_evo_Part1/60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FS_NR_duplex_evo_Part2/60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FS_NR_duplex_evo_Part3/60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12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</a:t>
                      </a:r>
                      <a:r>
                        <a:rPr lang="en-US" altLang="zh-CN" sz="800" b="0" u="sng" strike="noStrike" kern="1200" dirty="0" err="1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lang="en-US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45min (Jin </a:t>
                      </a:r>
                      <a:r>
                        <a:rPr lang="en-US" altLang="zh-CN" sz="800" b="0" u="sng" strike="noStrike" kern="1200" dirty="0" err="1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Woong</a:t>
                      </a:r>
                      <a:r>
                        <a:rPr lang="en-US" altLang="zh-CN" sz="800" b="0" u="sng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224] NR_SL_enh2_part1  / 30min (Jin-Yup)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NR_SL_enh2_part2  / 30min (Roy)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</a:t>
                      </a:r>
                      <a:r>
                        <a:rPr lang="en-US" sz="800" b="0" strike="sng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lang="en-US" sz="8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45min (Jin </a:t>
                      </a:r>
                      <a:r>
                        <a:rPr lang="en-US" sz="800" b="0" strike="sngStrike" kern="12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Woong</a:t>
                      </a:r>
                      <a:r>
                        <a:rPr lang="en-US" sz="800" b="0" strike="sng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212] NR_ATG / 75min (Xiaoran)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430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RAN4#106</a:t>
            </a:r>
            <a:r>
              <a:rPr lang="en-US" altLang="zh-CN" b="1" dirty="0"/>
              <a:t>bis</a:t>
            </a:r>
            <a:r>
              <a:rPr lang="en-US" b="1" dirty="0"/>
              <a:t>-e GTW schedule </a:t>
            </a:r>
            <a:endParaRPr lang="ru-RU" dirty="0"/>
          </a:p>
        </p:txBody>
      </p:sp>
      <p:graphicFrame>
        <p:nvGraphicFramePr>
          <p:cNvPr id="9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19191"/>
              </p:ext>
            </p:extLst>
          </p:nvPr>
        </p:nvGraphicFramePr>
        <p:xfrm>
          <a:off x="119641" y="1273321"/>
          <a:ext cx="11955567" cy="1893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8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919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10128"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800" b="1" baseline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800" b="1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session GTW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session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800" b="1" kern="1200" dirty="0" err="1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BSRF_Demod_Test</a:t>
                      </a:r>
                      <a:r>
                        <a:rPr lang="en-US" altLang="zh-CN" sz="800" b="1" kern="1200" baseline="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GTW: Topics/Duration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8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GTW: Topics/Duration/Chair</a:t>
                      </a:r>
                      <a:endParaRPr lang="zh-CN" altLang="en-US" sz="8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845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24 / Monday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lang="en-US" altLang="zh-CN" sz="80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FS_NR_AIML_air</a:t>
                      </a: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/90min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NR_cov_enh2_part1/45min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NR_cov_enh2_part2/45min</a:t>
                      </a: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Netw_Energy_NR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NonCol_intraB_ENDC_NR_CA / 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NR_redcap_enh  / 45min</a:t>
                      </a:r>
                      <a:endParaRPr lang="de-DE" sz="800" b="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FS_NR_FR2_OTA_enh/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NR_FR1_TRP_TRS_enh/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NR_MIMO_OTA_enh/ 60 min</a:t>
                      </a: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NR_netcon_repeater_RFConformance/60 min/Huiping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IoT_NTN_SANRFConformance /60 min/Michal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Duplex Evo LS to RAN1 /60 min/Jackson</a:t>
                      </a: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235359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25 / Tuesday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13:00-16:00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[135] NR_FR1_lessthan_5MHz_BW/45min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[113], [122], [151],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[126],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[136], [148]/105min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Other spectrum related topics./30min</a:t>
                      </a: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NR_mobile_IAB / 30min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NR_ENDC_ RF_FR1_enh2 / 15min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</a:t>
                      </a:r>
                      <a:endParaRPr lang="pt-BR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303] NR_ATG_BSRF /30 miniutes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NR_FR1_lessthan_5MHz_BW_BSRF/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/ 60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NR_netcon_repeater_Demod/ 30 min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800" b="0" strike="noStrike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021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April 26</a:t>
                      </a: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Wednesday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13:00-6:00 UTC</a:t>
                      </a:r>
                      <a:endParaRPr lang="zh-CN" altLang="en-US" sz="8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80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8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  <a:endParaRPr lang="pt-BR" sz="8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800" b="0" strike="noStrike" kern="1200" dirty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Final round (Return to)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8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70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17~20)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(main, RRM, BS, offline GTW)</a:t>
            </a: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6746721" y="6324396"/>
            <a:ext cx="5445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kumimoji="0" lang="en-US" sz="800" b="1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21~26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5649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 UTC</a:t>
            </a: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33304" y="3480712"/>
            <a:ext cx="1656605" cy="721680"/>
          </a:xfrm>
          <a:prstGeom prst="wedgeRoundRectCallout">
            <a:avLst>
              <a:gd name="adj1" fmla="val 28845"/>
              <a:gd name="adj2" fmla="val 13018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>
                <a:latin typeface="+mj-ea"/>
                <a:ea typeface="+mj-ea"/>
              </a:rPr>
              <a:t>tdoc</a:t>
            </a:r>
            <a:r>
              <a:rPr lang="en-US" altLang="zh-CN" sz="800" dirty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 19:00 ~ Tue16:00 UTC </a:t>
            </a:r>
            <a:endParaRPr lang="zh-CN" altLang="en-US" sz="2000" b="1" dirty="0"/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 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(no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offline GTW)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Please do not upload the formal </a:t>
            </a:r>
            <a:r>
              <a:rPr lang="en-US" altLang="zh-CN" sz="800" b="1" dirty="0" err="1">
                <a:latin typeface="+mj-ea"/>
              </a:rPr>
              <a:t>tdocs</a:t>
            </a:r>
            <a:r>
              <a:rPr lang="en-US" altLang="zh-CN" sz="800" b="1" dirty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59933" y="544849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47995" y="4960412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97428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</a:p>
        </p:txBody>
      </p:sp>
      <p:sp>
        <p:nvSpPr>
          <p:cNvPr id="88" name="圆角矩形标注 87"/>
          <p:cNvSpPr/>
          <p:nvPr/>
        </p:nvSpPr>
        <p:spPr bwMode="auto">
          <a:xfrm>
            <a:off x="3649695" y="5755694"/>
            <a:ext cx="2383636" cy="705670"/>
          </a:xfrm>
          <a:prstGeom prst="wedgeRoundRectCallout">
            <a:avLst>
              <a:gd name="adj1" fmla="val -65042"/>
              <a:gd name="adj2" fmla="val -20207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One additional offline GTW may be scheduled according to RAN conclusion, but not for every day. Totally at most four GTW sessions would be scheduled. Offline GTW = ad hoc room in f2f meeting</a:t>
            </a: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46563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2375" y="3903506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13:00-16:00  UTC</a:t>
            </a:r>
          </a:p>
        </p:txBody>
      </p:sp>
    </p:spTree>
    <p:extLst>
      <p:ext uri="{BB962C8B-B14F-4D97-AF65-F5344CB8AC3E}">
        <p14:creationId xmlns:p14="http://schemas.microsoft.com/office/powerpoint/2010/main" val="3016931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purl.org/dc/terms/"/>
    <ds:schemaRef ds:uri="http://www.w3.org/XML/1998/namespace"/>
    <ds:schemaRef ds:uri="a915fe38-2618-47b6-8303-829fb71466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23d77754-4ccc-4c57-9291-cab09e81894a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349930</TotalTime>
  <Words>1137</Words>
  <Application>Microsoft Office PowerPoint</Application>
  <PresentationFormat>宽屏</PresentationFormat>
  <Paragraphs>268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RAN4#106bis-e GTW schedule </vt:lpstr>
      <vt:lpstr>RAN4#106bis-e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1208</cp:revision>
  <cp:lastPrinted>2016-09-15T08:31:35Z</cp:lastPrinted>
  <dcterms:created xsi:type="dcterms:W3CDTF">2009-11-27T05:15:11Z</dcterms:created>
  <dcterms:modified xsi:type="dcterms:W3CDTF">2023-04-13T12:33:02Z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(3)Yqiz93TfHneK4DP/dYjC20MEBgZ2h4gDDjc6uP0WQsBLPvNX/riw4Oc4YuPAiqeLftjl7sC9
RdBiW/ygIp6vy++oB0nYe0SsErEsu7KHYGeGcES1ajx+blr4Kdh6jjmMxEP44B/BtLEUY2Yf
N3QdoNCP2DbgN3mUHnDK5caXXmImaGrD2wKjqEkR9/GD5S51lDXNpBU66NJsEOjz+kXQ/UMN
1/pXr16TGuojbOqSRc</vt:lpwstr>
  </property>
  <property fmtid="{D5CDD505-2E9C-101B-9397-08002B2CF9AE}" pid="11" name="_2015_ms_pID_7253431">
    <vt:lpwstr>TpN/qHuRhUpYLskSn8zf+diB/Q8knSAXJRi3rf/6SWl0KLDHueQR+c
nYQoS81cg6n12E9z2pTGdmZ5vu0Lr7SvCDjffiRfggZ6sRHJYB4RaFIVGFaMlFiWg/skebOr
dS2cLl3iST1WaGasvL1Zz4P+dVVcVobbOeBVjk+oxOuNQgp1y3z+kAl9xrhUsRo8197ItSaq
V6UduGcrGIq0FrcJ7sPgh8fSWwTf6wIJ/5WM</vt:lpwstr>
  </property>
  <property fmtid="{D5CDD505-2E9C-101B-9397-08002B2CF9AE}" pid="12" name="_2015_ms_pID_7253432">
    <vt:lpwstr>OA==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1664943054</vt:lpwstr>
  </property>
</Properties>
</file>