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46" r:id="rId4"/>
  </p:sldMasterIdLst>
  <p:notesMasterIdLst>
    <p:notesMasterId r:id="rId11"/>
  </p:notesMasterIdLst>
  <p:handoutMasterIdLst>
    <p:handoutMasterId r:id="rId12"/>
  </p:handoutMasterIdLst>
  <p:sldIdLst>
    <p:sldId id="975" r:id="rId5"/>
    <p:sldId id="977" r:id="rId6"/>
    <p:sldId id="983" r:id="rId7"/>
    <p:sldId id="984" r:id="rId8"/>
    <p:sldId id="982" r:id="rId9"/>
    <p:sldId id="985" r:id="rId10"/>
  </p:sldIdLst>
  <p:sldSz cx="12192000" cy="6858000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99"/>
    <a:srgbClr val="FFCC00"/>
    <a:srgbClr val="92D050"/>
    <a:srgbClr val="B3B1B2"/>
    <a:srgbClr val="00C6FB"/>
    <a:srgbClr val="C00E0E"/>
    <a:srgbClr val="C00000"/>
    <a:srgbClr val="33CC33"/>
    <a:srgbClr val="66CCFF"/>
    <a:srgbClr val="C6D2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34" autoAdjust="0"/>
    <p:restoredTop sz="95380" autoAdjust="0"/>
  </p:normalViewPr>
  <p:slideViewPr>
    <p:cSldViewPr snapToGrid="0" showGuides="1">
      <p:cViewPr varScale="1">
        <p:scale>
          <a:sx n="58" d="100"/>
          <a:sy n="58" d="100"/>
        </p:scale>
        <p:origin x="1044" y="4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 varScale="1">
        <p:scale>
          <a:sx n="74" d="100"/>
          <a:sy n="74" d="100"/>
        </p:scale>
        <p:origin x="1938" y="84"/>
      </p:cViewPr>
      <p:guideLst>
        <p:guide orient="horz" pos="3128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1BAD0620-CC16-404B-B551-3DC42B4DBA8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68" tIns="46434" rIns="92868" bIns="46434" numCol="1" anchor="t" anchorCtr="0" compatLnSpc="1">
            <a:prstTxWarp prst="textNoShape">
              <a:avLst/>
            </a:prstTxWarp>
          </a:bodyPr>
          <a:lstStyle>
            <a:lvl1pPr defTabSz="928978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794F7581-54C3-4F11-819F-7542C862562C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481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68" tIns="46434" rIns="92868" bIns="46434" numCol="1" anchor="t" anchorCtr="0" compatLnSpc="1">
            <a:prstTxWarp prst="textNoShape">
              <a:avLst/>
            </a:prstTxWarp>
          </a:bodyPr>
          <a:lstStyle>
            <a:lvl1pPr algn="r" defTabSz="928978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445D02ED-03E7-49A7-A7AE-8A98E9AFBCBE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4513"/>
            <a:ext cx="29448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68" tIns="46434" rIns="92868" bIns="46434" numCol="1" anchor="b" anchorCtr="0" compatLnSpc="1">
            <a:prstTxWarp prst="textNoShape">
              <a:avLst/>
            </a:prstTxWarp>
          </a:bodyPr>
          <a:lstStyle>
            <a:lvl1pPr defTabSz="928978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2A0D5A3C-9F2C-4C2B-8318-6391BD15B23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34513"/>
            <a:ext cx="2944812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68" tIns="46434" rIns="92868" bIns="46434" numCol="1" anchor="b" anchorCtr="0" compatLnSpc="1">
            <a:prstTxWarp prst="textNoShape">
              <a:avLst/>
            </a:prstTxWarp>
          </a:bodyPr>
          <a:lstStyle>
            <a:lvl1pPr algn="r" defTabSz="928978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CB61262-F3FE-4E70-B107-2B74005DF88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B4F93CDD-5094-4F34-88D0-9B32B053B5D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68" tIns="46434" rIns="92868" bIns="46434" numCol="1" anchor="t" anchorCtr="0" compatLnSpc="1">
            <a:prstTxWarp prst="textNoShape">
              <a:avLst/>
            </a:prstTxWarp>
          </a:bodyPr>
          <a:lstStyle>
            <a:lvl1pPr defTabSz="928978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93CA9B43-0864-4DC0-AAEA-5B3E9F9CDF8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481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68" tIns="46434" rIns="92868" bIns="46434" numCol="1" anchor="t" anchorCtr="0" compatLnSpc="1">
            <a:prstTxWarp prst="textNoShape">
              <a:avLst/>
            </a:prstTxWarp>
          </a:bodyPr>
          <a:lstStyle>
            <a:lvl1pPr algn="r" defTabSz="928978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F9A77F46-A2C9-4392-96AC-30C8AB5962C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7313" y="744538"/>
            <a:ext cx="661987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C3E52F82-4A81-45F7-B443-767910818E3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1575" cy="447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68" tIns="46434" rIns="92868" bIns="4643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9B3CF682-F8D6-40BA-8C98-ECA21B4098D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4513"/>
            <a:ext cx="29448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68" tIns="46434" rIns="92868" bIns="46434" numCol="1" anchor="b" anchorCtr="0" compatLnSpc="1">
            <a:prstTxWarp prst="textNoShape">
              <a:avLst/>
            </a:prstTxWarp>
          </a:bodyPr>
          <a:lstStyle>
            <a:lvl1pPr defTabSz="928978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AF639953-01D8-4E03-B84A-59753C34596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34513"/>
            <a:ext cx="2944812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68" tIns="46434" rIns="92868" bIns="46434" numCol="1" anchor="b" anchorCtr="0" compatLnSpc="1">
            <a:prstTxWarp prst="textNoShape">
              <a:avLst/>
            </a:prstTxWarp>
          </a:bodyPr>
          <a:lstStyle>
            <a:lvl1pPr algn="r" defTabSz="928978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3ABCD10C-D5DB-4DDE-9359-72217E4C07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ABCD10C-D5DB-4DDE-9359-72217E4C07B0}" type="slidenum">
              <a:rPr lang="en-GB" altLang="en-US" smtClean="0"/>
              <a:pPr>
                <a:defRPr/>
              </a:pPr>
              <a:t>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829305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ABCD10C-D5DB-4DDE-9359-72217E4C07B0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20824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ABCD10C-D5DB-4DDE-9359-72217E4C07B0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476869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ABCD10C-D5DB-4DDE-9359-72217E4C07B0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364119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ABCD10C-D5DB-4DDE-9359-72217E4C07B0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133595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ABCD10C-D5DB-4DDE-9359-72217E4C07B0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400960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Text Box 14">
            <a:extLst>
              <a:ext uri="{FF2B5EF4-FFF2-40B4-BE49-F238E27FC236}">
                <a16:creationId xmlns:a16="http://schemas.microsoft.com/office/drawing/2014/main" id="{3E03DD56-0E53-4387-BFF7-F1E7D686993F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8985293" y="106829"/>
            <a:ext cx="279266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r>
              <a:rPr lang="en-GB" sz="1200" b="1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CP-220011, RP-220016, SP-220322</a:t>
            </a:r>
            <a:endParaRPr lang="sv-SE" altLang="en-US" sz="1200" b="1" dirty="0">
              <a:latin typeface="Arial "/>
            </a:endParaRPr>
          </a:p>
        </p:txBody>
      </p:sp>
    </p:spTree>
    <p:extLst>
      <p:ext uri="{BB962C8B-B14F-4D97-AF65-F5344CB8AC3E}">
        <p14:creationId xmlns:p14="http://schemas.microsoft.com/office/powerpoint/2010/main" val="2685061498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3753" y="114113"/>
            <a:ext cx="10515600" cy="1325563"/>
          </a:xfrm>
        </p:spPr>
        <p:txBody>
          <a:bodyPr/>
          <a:lstStyle>
            <a:lvl1pPr>
              <a:defRPr>
                <a:solidFill>
                  <a:srgbClr val="C00000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255564"/>
      </p:ext>
    </p:extLst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>
            <a:extLst>
              <a:ext uri="{FF2B5EF4-FFF2-40B4-BE49-F238E27FC236}">
                <a16:creationId xmlns:a16="http://schemas.microsoft.com/office/drawing/2014/main" id="{99A89519-8D1F-4C1C-ADC2-4470291B7F3C}"/>
              </a:ext>
            </a:extLst>
          </p:cNvPr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CF467B7E-544F-48E5-BEDB-99BC1CEFD9D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229D303E-68B8-488B-8EE7-B4B1B542139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7" name="Snip Single Corner Rectangle 6">
            <a:extLst>
              <a:ext uri="{FF2B5EF4-FFF2-40B4-BE49-F238E27FC236}">
                <a16:creationId xmlns:a16="http://schemas.microsoft.com/office/drawing/2014/main" id="{39981097-E200-47AA-85D8-567D688D6073}"/>
              </a:ext>
            </a:extLst>
          </p:cNvPr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AA74F498-2A3A-4D48-8ADE-65A441209D9E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0782300" y="6591300"/>
            <a:ext cx="987425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</a:rPr>
              <a:t>© 3GPP 2022</a:t>
            </a:r>
          </a:p>
        </p:txBody>
      </p:sp>
      <p:pic>
        <p:nvPicPr>
          <p:cNvPr id="1033" name="Picture 1">
            <a:extLst>
              <a:ext uri="{FF2B5EF4-FFF2-40B4-BE49-F238E27FC236}">
                <a16:creationId xmlns:a16="http://schemas.microsoft.com/office/drawing/2014/main" id="{7188B4A3-DA55-4C62-8EA2-66685B86185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>
            <a:extLst>
              <a:ext uri="{FF2B5EF4-FFF2-40B4-BE49-F238E27FC236}">
                <a16:creationId xmlns:a16="http://schemas.microsoft.com/office/drawing/2014/main" id="{54F3A418-D8D0-4D4F-8FDC-361FF196C08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95088" y="6351588"/>
            <a:ext cx="40427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41E35E1B-0369-453E-A3C0-650E56AFDE17}" type="slidenum">
              <a:rPr lang="en-GB" altLang="en-US" sz="1400" smtClean="0">
                <a:latin typeface="Century Gothic" panose="020B0502020202020204" pitchFamily="34" charset="0"/>
              </a:rPr>
              <a:pPr>
                <a:defRPr/>
              </a:pPr>
              <a:t>‹#›</a:t>
            </a:fld>
            <a:endParaRPr lang="en-GB" altLang="en-US" sz="1400" dirty="0">
              <a:latin typeface="Century Gothic" panose="020B0502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54" r:id="rId1"/>
    <p:sldLayoutId id="2147485355" r:id="rId2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5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ortal.3gpp.org/MtgPresence/registerPresence.aspx" TargetMode="External"/><Relationship Id="rId5" Type="http://schemas.openxmlformats.org/officeDocument/2006/relationships/image" Target="../media/image2.jpe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3794A7AC-F975-4B82-9FCA-9C67ECE037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9178" y="110126"/>
            <a:ext cx="10618625" cy="1325563"/>
          </a:xfrm>
        </p:spPr>
        <p:txBody>
          <a:bodyPr/>
          <a:lstStyle/>
          <a:p>
            <a:r>
              <a:rPr lang="fr-FR" altLang="en-US" sz="3800" dirty="0"/>
              <a:t>Changes to the </a:t>
            </a:r>
            <a:r>
              <a:rPr lang="fr-FR" altLang="en-US" sz="3800" dirty="0" err="1"/>
              <a:t>Working</a:t>
            </a:r>
            <a:r>
              <a:rPr lang="fr-FR" altLang="en-US" sz="3800" dirty="0"/>
              <a:t> </a:t>
            </a:r>
            <a:r>
              <a:rPr lang="fr-FR" altLang="en-US" sz="3800" dirty="0" err="1"/>
              <a:t>Procedures</a:t>
            </a:r>
            <a:r>
              <a:rPr lang="fr-FR" altLang="en-US" sz="3800" dirty="0"/>
              <a:t> (2)</a:t>
            </a:r>
            <a:endParaRPr lang="en-GB" altLang="en-US" sz="3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6AEEEBE-9532-4460-80F0-0E157B2F36FC}"/>
              </a:ext>
            </a:extLst>
          </p:cNvPr>
          <p:cNvSpPr txBox="1"/>
          <p:nvPr/>
        </p:nvSpPr>
        <p:spPr>
          <a:xfrm>
            <a:off x="5396083" y="2137852"/>
            <a:ext cx="76851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</a:pPr>
            <a:endParaRPr lang="en-GB" sz="16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B6452F4-4B70-4043-84D7-85E2645E3804}"/>
              </a:ext>
            </a:extLst>
          </p:cNvPr>
          <p:cNvSpPr txBox="1"/>
          <p:nvPr/>
        </p:nvSpPr>
        <p:spPr>
          <a:xfrm>
            <a:off x="513240" y="2028616"/>
            <a:ext cx="10618625" cy="35086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55600" indent="-355600">
              <a:lnSpc>
                <a:spcPct val="90000"/>
              </a:lnSpc>
              <a:spcBef>
                <a:spcPts val="2400"/>
              </a:spcBef>
              <a:buBlip>
                <a:blip r:embed="rId3"/>
              </a:buBlip>
            </a:pPr>
            <a:r>
              <a:rPr lang="en-GB" sz="2000" dirty="0">
                <a:latin typeface="Calibri (Body)"/>
                <a:cs typeface="+mn-cs"/>
              </a:rPr>
              <a:t>Attendance at </a:t>
            </a:r>
            <a:r>
              <a:rPr lang="en-GB" sz="2000" b="1" dirty="0">
                <a:latin typeface="Calibri (Body)"/>
                <a:cs typeface="+mn-cs"/>
              </a:rPr>
              <a:t>ordinary</a:t>
            </a:r>
            <a:r>
              <a:rPr lang="en-GB" sz="2000" dirty="0">
                <a:latin typeface="Calibri (Body)"/>
                <a:cs typeface="+mn-cs"/>
              </a:rPr>
              <a:t> e-meetings now counts towards accrual and maintenance of voting rights. </a:t>
            </a:r>
          </a:p>
          <a:p>
            <a:pPr marL="355600" indent="-355600">
              <a:lnSpc>
                <a:spcPct val="90000"/>
              </a:lnSpc>
              <a:spcBef>
                <a:spcPts val="2400"/>
              </a:spcBef>
              <a:buBlip>
                <a:blip r:embed="rId3"/>
              </a:buBlip>
            </a:pPr>
            <a:r>
              <a:rPr lang="en-GB" sz="2000" dirty="0">
                <a:latin typeface="Calibri (Body)"/>
                <a:cs typeface="+mn-cs"/>
              </a:rPr>
              <a:t>The new rules apply for future meetings starting from TSG#95-e (i.e. starting with the March 2022 Plenaries). Past e-meetings do not count towards voting rights.</a:t>
            </a:r>
          </a:p>
          <a:p>
            <a:pPr marL="355600" indent="-355600">
              <a:lnSpc>
                <a:spcPct val="90000"/>
              </a:lnSpc>
              <a:spcBef>
                <a:spcPts val="2400"/>
              </a:spcBef>
              <a:buBlip>
                <a:blip r:embed="rId3"/>
              </a:buBlip>
            </a:pPr>
            <a:r>
              <a:rPr lang="en-GB" sz="2000" dirty="0">
                <a:effectLst/>
                <a:latin typeface="Calibri (Body)"/>
                <a:ea typeface="Calibri" panose="020F0502020204030204" pitchFamily="34" charset="0"/>
              </a:rPr>
              <a:t>A delegate is deemed to have attended a given meeting if they confirm their participation by checking in.  If a delegate does not check in during the meeting, it shall be assumed that the individual did not attend. </a:t>
            </a:r>
          </a:p>
          <a:p>
            <a:pPr marL="355600" indent="-355600">
              <a:lnSpc>
                <a:spcPct val="90000"/>
              </a:lnSpc>
              <a:spcBef>
                <a:spcPts val="2400"/>
              </a:spcBef>
              <a:buBlip>
                <a:blip r:embed="rId3"/>
              </a:buBlip>
            </a:pPr>
            <a:r>
              <a:rPr lang="en-GB" sz="2000" dirty="0">
                <a:effectLst/>
                <a:latin typeface="Calibri (Body)"/>
                <a:ea typeface="Calibri" panose="020F0502020204030204" pitchFamily="34" charset="0"/>
              </a:rPr>
              <a:t>Please note that the delegates need to check in themselves </a:t>
            </a:r>
            <a:r>
              <a:rPr lang="en-GB" sz="2000" dirty="0">
                <a:solidFill>
                  <a:srgbClr val="FF0000"/>
                </a:solidFill>
                <a:effectLst/>
                <a:latin typeface="Calibri (Body)"/>
                <a:ea typeface="Calibri" panose="020F0502020204030204" pitchFamily="34" charset="0"/>
              </a:rPr>
              <a:t>between </a:t>
            </a:r>
            <a:r>
              <a:rPr lang="en-GB" sz="2000" b="1" u="sng" dirty="0">
                <a:solidFill>
                  <a:srgbClr val="FF0000"/>
                </a:solidFill>
                <a:effectLst/>
                <a:latin typeface="Calibri (Body)"/>
                <a:ea typeface="Calibri" panose="020F0502020204030204" pitchFamily="34" charset="0"/>
              </a:rPr>
              <a:t>the start</a:t>
            </a:r>
            <a:r>
              <a:rPr lang="en-GB" sz="2000" dirty="0">
                <a:solidFill>
                  <a:srgbClr val="FF0000"/>
                </a:solidFill>
                <a:effectLst/>
                <a:latin typeface="Calibri (Body)"/>
                <a:ea typeface="Calibri" panose="020F0502020204030204" pitchFamily="34" charset="0"/>
              </a:rPr>
              <a:t> and </a:t>
            </a:r>
            <a:r>
              <a:rPr lang="en-GB" sz="2000" b="1" u="sng" dirty="0">
                <a:solidFill>
                  <a:srgbClr val="FF0000"/>
                </a:solidFill>
                <a:effectLst/>
                <a:latin typeface="Calibri (Body)"/>
                <a:ea typeface="Calibri" panose="020F0502020204030204" pitchFamily="34" charset="0"/>
              </a:rPr>
              <a:t>the end</a:t>
            </a:r>
            <a:r>
              <a:rPr lang="en-GB" sz="2000" dirty="0">
                <a:solidFill>
                  <a:srgbClr val="FF0000"/>
                </a:solidFill>
                <a:effectLst/>
                <a:latin typeface="Calibri (Body)"/>
                <a:ea typeface="Calibri" panose="020F0502020204030204" pitchFamily="34" charset="0"/>
              </a:rPr>
              <a:t> of the meeting</a:t>
            </a:r>
            <a:r>
              <a:rPr lang="en-GB" sz="2000" dirty="0">
                <a:effectLst/>
                <a:latin typeface="Calibri (Body)"/>
                <a:ea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83504760"/>
      </p:ext>
    </p:extLst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3794A7AC-F975-4B82-9FCA-9C67ECE037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9178" y="110126"/>
            <a:ext cx="10618625" cy="1325563"/>
          </a:xfrm>
        </p:spPr>
        <p:txBody>
          <a:bodyPr/>
          <a:lstStyle/>
          <a:p>
            <a:r>
              <a:rPr lang="fr-FR" altLang="en-US" sz="4000" dirty="0"/>
              <a:t>How to check-in to a meeting ? (1)</a:t>
            </a:r>
            <a:endParaRPr lang="en-GB" altLang="en-US" sz="40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6AEEEBE-9532-4460-80F0-0E157B2F36FC}"/>
              </a:ext>
            </a:extLst>
          </p:cNvPr>
          <p:cNvSpPr txBox="1"/>
          <p:nvPr/>
        </p:nvSpPr>
        <p:spPr>
          <a:xfrm>
            <a:off x="5396083" y="2137852"/>
            <a:ext cx="76851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</a:pPr>
            <a:endParaRPr lang="en-GB" sz="16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B6452F4-4B70-4043-84D7-85E2645E3804}"/>
              </a:ext>
            </a:extLst>
          </p:cNvPr>
          <p:cNvSpPr txBox="1"/>
          <p:nvPr/>
        </p:nvSpPr>
        <p:spPr>
          <a:xfrm>
            <a:off x="277368" y="1845736"/>
            <a:ext cx="1177442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55600" indent="-355600">
              <a:lnSpc>
                <a:spcPct val="90000"/>
              </a:lnSpc>
              <a:spcBef>
                <a:spcPct val="50000"/>
              </a:spcBef>
              <a:buBlip>
                <a:blip r:embed="rId3"/>
              </a:buBlip>
            </a:pPr>
            <a:r>
              <a:rPr lang="en-GB" sz="2000" dirty="0">
                <a:effectLst/>
                <a:latin typeface="Calibri (Body)"/>
                <a:ea typeface="Times New Roman" panose="02020603050405020304" pitchFamily="18" charset="0"/>
              </a:rPr>
              <a:t>Option 1: Through registration email, direct link </a:t>
            </a:r>
            <a:r>
              <a:rPr lang="en-GB" sz="1900" dirty="0">
                <a:effectLst/>
                <a:latin typeface="Calibri (Body)"/>
                <a:ea typeface="Times New Roman" panose="02020603050405020304" pitchFamily="18" charset="0"/>
              </a:rPr>
              <a:t>(</a:t>
            </a:r>
            <a:r>
              <a:rPr lang="en-GB" sz="1900" dirty="0">
                <a:solidFill>
                  <a:srgbClr val="FF0000"/>
                </a:solidFill>
                <a:effectLst/>
                <a:latin typeface="Calibri (Body)"/>
                <a:ea typeface="Times New Roman" panose="02020603050405020304" pitchFamily="18" charset="0"/>
              </a:rPr>
              <a:t>only if you registered </a:t>
            </a:r>
            <a:r>
              <a:rPr lang="en-GB" sz="1900" b="1" u="sng" dirty="0">
                <a:solidFill>
                  <a:srgbClr val="FF0000"/>
                </a:solidFill>
                <a:effectLst/>
                <a:latin typeface="Calibri (Body)"/>
                <a:ea typeface="Times New Roman" panose="02020603050405020304" pitchFamily="18" charset="0"/>
              </a:rPr>
              <a:t>after</a:t>
            </a:r>
            <a:r>
              <a:rPr lang="en-GB" sz="1900" dirty="0">
                <a:solidFill>
                  <a:srgbClr val="FF0000"/>
                </a:solidFill>
                <a:effectLst/>
                <a:latin typeface="Calibri (Body)"/>
                <a:ea typeface="Times New Roman" panose="02020603050405020304" pitchFamily="18" charset="0"/>
              </a:rPr>
              <a:t> the 22</a:t>
            </a:r>
            <a:r>
              <a:rPr lang="en-GB" sz="1900" baseline="30000" dirty="0">
                <a:solidFill>
                  <a:srgbClr val="FF0000"/>
                </a:solidFill>
                <a:effectLst/>
                <a:latin typeface="Calibri (Body)"/>
                <a:ea typeface="Times New Roman" panose="02020603050405020304" pitchFamily="18" charset="0"/>
              </a:rPr>
              <a:t>nd</a:t>
            </a:r>
            <a:r>
              <a:rPr lang="en-GB" sz="1900" dirty="0">
                <a:solidFill>
                  <a:srgbClr val="FF0000"/>
                </a:solidFill>
                <a:effectLst/>
                <a:latin typeface="Calibri (Body)"/>
                <a:ea typeface="Times New Roman" panose="02020603050405020304" pitchFamily="18" charset="0"/>
              </a:rPr>
              <a:t> February, 12:00 CET</a:t>
            </a:r>
            <a:r>
              <a:rPr lang="en-GB" sz="1900" dirty="0">
                <a:effectLst/>
                <a:latin typeface="Calibri (Body)"/>
                <a:ea typeface="Times New Roman" panose="02020603050405020304" pitchFamily="18" charset="0"/>
              </a:rPr>
              <a:t>)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7A84FF2-0E53-4B65-B257-DE9554DBFB0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2275"/>
          <a:stretch/>
        </p:blipFill>
        <p:spPr>
          <a:xfrm>
            <a:off x="277368" y="2255491"/>
            <a:ext cx="11914632" cy="3502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0262089"/>
      </p:ext>
    </p:extLst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3794A7AC-F975-4B82-9FCA-9C67ECE037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9178" y="110126"/>
            <a:ext cx="10618625" cy="1325563"/>
          </a:xfrm>
        </p:spPr>
        <p:txBody>
          <a:bodyPr/>
          <a:lstStyle/>
          <a:p>
            <a:r>
              <a:rPr lang="fr-FR" altLang="en-US" sz="4000" dirty="0"/>
              <a:t>How to check-in to a meeting ? (2)</a:t>
            </a:r>
            <a:endParaRPr lang="en-GB" altLang="en-US" sz="40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6AEEEBE-9532-4460-80F0-0E157B2F36FC}"/>
              </a:ext>
            </a:extLst>
          </p:cNvPr>
          <p:cNvSpPr txBox="1"/>
          <p:nvPr/>
        </p:nvSpPr>
        <p:spPr>
          <a:xfrm>
            <a:off x="5396083" y="2137852"/>
            <a:ext cx="76851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</a:pPr>
            <a:endParaRPr lang="en-GB" sz="16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89B6B44-FAB0-45C3-89BB-ABDCD19CB0E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2281"/>
          <a:stretch/>
        </p:blipFill>
        <p:spPr>
          <a:xfrm>
            <a:off x="278118" y="2638571"/>
            <a:ext cx="11469124" cy="337165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121154B-E615-487F-B29F-DCD52566E7C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843" t="2272" r="3105" b="7836"/>
          <a:stretch/>
        </p:blipFill>
        <p:spPr>
          <a:xfrm>
            <a:off x="8220456" y="4983074"/>
            <a:ext cx="3526786" cy="1682504"/>
          </a:xfrm>
          <a:prstGeom prst="rect">
            <a:avLst/>
          </a:prstGeom>
          <a:ln w="5715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194866BD-B46E-4C8F-91D5-CC36CE6A5571}"/>
              </a:ext>
            </a:extLst>
          </p:cNvPr>
          <p:cNvCxnSpPr>
            <a:cxnSpLocks/>
          </p:cNvCxnSpPr>
          <p:nvPr/>
        </p:nvCxnSpPr>
        <p:spPr>
          <a:xfrm>
            <a:off x="7616952" y="4572000"/>
            <a:ext cx="1115568" cy="536716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3B47F13D-1781-4F79-8991-CC079A26A538}"/>
              </a:ext>
            </a:extLst>
          </p:cNvPr>
          <p:cNvCxnSpPr>
            <a:cxnSpLocks/>
          </p:cNvCxnSpPr>
          <p:nvPr/>
        </p:nvCxnSpPr>
        <p:spPr>
          <a:xfrm flipH="1">
            <a:off x="9134856" y="4572000"/>
            <a:ext cx="914400" cy="132588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3C8F7B72-5EB7-4947-8550-F987DE4A4B05}"/>
              </a:ext>
            </a:extLst>
          </p:cNvPr>
          <p:cNvSpPr txBox="1"/>
          <p:nvPr/>
        </p:nvSpPr>
        <p:spPr>
          <a:xfrm>
            <a:off x="277368" y="1845736"/>
            <a:ext cx="11774424" cy="6924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55600" indent="-355600">
              <a:spcBef>
                <a:spcPct val="50000"/>
              </a:spcBef>
              <a:buBlip>
                <a:blip r:embed="rId5"/>
              </a:buBlip>
            </a:pPr>
            <a:r>
              <a:rPr lang="en-GB" sz="2000" dirty="0">
                <a:effectLst/>
                <a:latin typeface="Calibri (Body)"/>
                <a:ea typeface="Times New Roman" panose="02020603050405020304" pitchFamily="18" charset="0"/>
              </a:rPr>
              <a:t>Option 2: Through registration email, copy/paste token into the registration link </a:t>
            </a:r>
            <a:r>
              <a:rPr lang="en-GB" sz="1900" dirty="0">
                <a:effectLst/>
                <a:latin typeface="Calibri (Body)"/>
                <a:ea typeface="Times New Roman" panose="02020603050405020304" pitchFamily="18" charset="0"/>
              </a:rPr>
              <a:t>(</a:t>
            </a:r>
            <a:r>
              <a:rPr lang="en-GB" sz="1900" dirty="0">
                <a:solidFill>
                  <a:srgbClr val="FF0000"/>
                </a:solidFill>
                <a:effectLst/>
                <a:latin typeface="Calibri (Body)"/>
                <a:ea typeface="Times New Roman" panose="02020603050405020304" pitchFamily="18" charset="0"/>
              </a:rPr>
              <a:t>if you registered </a:t>
            </a:r>
            <a:r>
              <a:rPr lang="en-GB" sz="1900" b="1" u="sng" dirty="0">
                <a:solidFill>
                  <a:srgbClr val="FF0000"/>
                </a:solidFill>
                <a:effectLst/>
                <a:latin typeface="Calibri (Body)"/>
                <a:ea typeface="Times New Roman" panose="02020603050405020304" pitchFamily="18" charset="0"/>
              </a:rPr>
              <a:t>after</a:t>
            </a:r>
            <a:r>
              <a:rPr lang="en-GB" sz="1900" dirty="0">
                <a:solidFill>
                  <a:srgbClr val="FF0000"/>
                </a:solidFill>
                <a:effectLst/>
                <a:latin typeface="Calibri (Body)"/>
                <a:ea typeface="Times New Roman" panose="02020603050405020304" pitchFamily="18" charset="0"/>
              </a:rPr>
              <a:t> the 22</a:t>
            </a:r>
            <a:r>
              <a:rPr lang="en-GB" sz="1900" baseline="30000" dirty="0">
                <a:solidFill>
                  <a:srgbClr val="FF0000"/>
                </a:solidFill>
                <a:effectLst/>
                <a:latin typeface="Calibri (Body)"/>
                <a:ea typeface="Times New Roman" panose="02020603050405020304" pitchFamily="18" charset="0"/>
              </a:rPr>
              <a:t>nd</a:t>
            </a:r>
            <a:r>
              <a:rPr lang="en-GB" sz="1900" dirty="0">
                <a:solidFill>
                  <a:srgbClr val="FF0000"/>
                </a:solidFill>
                <a:effectLst/>
                <a:latin typeface="Calibri (Body)"/>
                <a:ea typeface="Times New Roman" panose="02020603050405020304" pitchFamily="18" charset="0"/>
              </a:rPr>
              <a:t> February, 12:00 CET</a:t>
            </a:r>
            <a:r>
              <a:rPr lang="en-GB" sz="1900" dirty="0">
                <a:effectLst/>
                <a:latin typeface="Calibri (Body)"/>
                <a:ea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255948731"/>
      </p:ext>
    </p:extLst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BE3B81B-DDFA-4407-A3EE-316CF75663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2513853"/>
            <a:ext cx="9680448" cy="2811119"/>
          </a:xfrm>
          <a:prstGeom prst="rect">
            <a:avLst/>
          </a:prstGeom>
        </p:spPr>
      </p:pic>
      <p:sp>
        <p:nvSpPr>
          <p:cNvPr id="7170" name="Title 1">
            <a:extLst>
              <a:ext uri="{FF2B5EF4-FFF2-40B4-BE49-F238E27FC236}">
                <a16:creationId xmlns:a16="http://schemas.microsoft.com/office/drawing/2014/main" id="{3794A7AC-F975-4B82-9FCA-9C67ECE037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9178" y="110126"/>
            <a:ext cx="10618625" cy="1325563"/>
          </a:xfrm>
        </p:spPr>
        <p:txBody>
          <a:bodyPr/>
          <a:lstStyle/>
          <a:p>
            <a:r>
              <a:rPr lang="fr-FR" altLang="en-US" sz="4000" dirty="0"/>
              <a:t>How to check-in to a meeting ? (3)</a:t>
            </a:r>
            <a:endParaRPr lang="en-GB" altLang="en-US" sz="40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6AEEEBE-9532-4460-80F0-0E157B2F36FC}"/>
              </a:ext>
            </a:extLst>
          </p:cNvPr>
          <p:cNvSpPr txBox="1"/>
          <p:nvPr/>
        </p:nvSpPr>
        <p:spPr>
          <a:xfrm>
            <a:off x="5396083" y="2137852"/>
            <a:ext cx="76851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</a:pPr>
            <a:endParaRPr lang="en-GB" sz="16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121154B-E615-487F-B29F-DCD52566E7C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843" t="2272" r="3105" b="7836"/>
          <a:stretch/>
        </p:blipFill>
        <p:spPr>
          <a:xfrm>
            <a:off x="8385109" y="4820669"/>
            <a:ext cx="3806891" cy="1816132"/>
          </a:xfrm>
          <a:prstGeom prst="rect">
            <a:avLst/>
          </a:prstGeom>
          <a:ln w="5715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194866BD-B46E-4C8F-91D5-CC36CE6A5571}"/>
              </a:ext>
            </a:extLst>
          </p:cNvPr>
          <p:cNvCxnSpPr>
            <a:cxnSpLocks/>
          </p:cNvCxnSpPr>
          <p:nvPr/>
        </p:nvCxnSpPr>
        <p:spPr>
          <a:xfrm flipV="1">
            <a:off x="6096000" y="5108716"/>
            <a:ext cx="2636520" cy="93546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3B47F13D-1781-4F79-8991-CC079A26A538}"/>
              </a:ext>
            </a:extLst>
          </p:cNvPr>
          <p:cNvCxnSpPr>
            <a:cxnSpLocks/>
          </p:cNvCxnSpPr>
          <p:nvPr/>
        </p:nvCxnSpPr>
        <p:spPr>
          <a:xfrm>
            <a:off x="8805672" y="4114800"/>
            <a:ext cx="581918" cy="169943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3C8F7B72-5EB7-4947-8550-F987DE4A4B05}"/>
              </a:ext>
            </a:extLst>
          </p:cNvPr>
          <p:cNvSpPr txBox="1"/>
          <p:nvPr/>
        </p:nvSpPr>
        <p:spPr>
          <a:xfrm>
            <a:off x="277368" y="1845736"/>
            <a:ext cx="11774424" cy="6924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55600" indent="-355600">
              <a:spcBef>
                <a:spcPct val="50000"/>
              </a:spcBef>
              <a:buBlip>
                <a:blip r:embed="rId5"/>
              </a:buBlip>
            </a:pPr>
            <a:r>
              <a:rPr lang="en-GB" sz="2000" dirty="0">
                <a:effectLst/>
                <a:latin typeface="Calibri (Body)"/>
                <a:ea typeface="Times New Roman" panose="02020603050405020304" pitchFamily="18" charset="0"/>
              </a:rPr>
              <a:t>Option 2-Bis: Through registration email, copy/paste token into the registration link </a:t>
            </a:r>
            <a:r>
              <a:rPr lang="en-GB" sz="1900" dirty="0">
                <a:effectLst/>
                <a:latin typeface="Calibri (Body)"/>
                <a:ea typeface="Times New Roman" panose="02020603050405020304" pitchFamily="18" charset="0"/>
              </a:rPr>
              <a:t>(</a:t>
            </a:r>
            <a:r>
              <a:rPr lang="en-GB" sz="1900" dirty="0">
                <a:solidFill>
                  <a:srgbClr val="FF0000"/>
                </a:solidFill>
                <a:effectLst/>
                <a:latin typeface="Calibri (Body)"/>
                <a:ea typeface="Times New Roman" panose="02020603050405020304" pitchFamily="18" charset="0"/>
              </a:rPr>
              <a:t>if you registered </a:t>
            </a:r>
            <a:r>
              <a:rPr lang="en-GB" sz="1900" b="1" u="sng" dirty="0">
                <a:solidFill>
                  <a:srgbClr val="FF0000"/>
                </a:solidFill>
                <a:effectLst/>
                <a:latin typeface="Calibri (Body)"/>
                <a:ea typeface="Times New Roman" panose="02020603050405020304" pitchFamily="18" charset="0"/>
              </a:rPr>
              <a:t>before</a:t>
            </a:r>
            <a:r>
              <a:rPr lang="en-GB" sz="1900" dirty="0">
                <a:solidFill>
                  <a:srgbClr val="FF0000"/>
                </a:solidFill>
                <a:effectLst/>
                <a:latin typeface="Calibri (Body)"/>
                <a:ea typeface="Times New Roman" panose="02020603050405020304" pitchFamily="18" charset="0"/>
              </a:rPr>
              <a:t> the 22</a:t>
            </a:r>
            <a:r>
              <a:rPr lang="en-GB" sz="1900" baseline="30000" dirty="0">
                <a:solidFill>
                  <a:srgbClr val="FF0000"/>
                </a:solidFill>
                <a:effectLst/>
                <a:latin typeface="Calibri (Body)"/>
                <a:ea typeface="Times New Roman" panose="02020603050405020304" pitchFamily="18" charset="0"/>
              </a:rPr>
              <a:t>nd</a:t>
            </a:r>
            <a:r>
              <a:rPr lang="en-GB" sz="1900" dirty="0">
                <a:solidFill>
                  <a:srgbClr val="FF0000"/>
                </a:solidFill>
                <a:effectLst/>
                <a:latin typeface="Calibri (Body)"/>
                <a:ea typeface="Times New Roman" panose="02020603050405020304" pitchFamily="18" charset="0"/>
              </a:rPr>
              <a:t> February at, 12:00 CET</a:t>
            </a:r>
            <a:r>
              <a:rPr lang="en-GB" sz="1900" dirty="0">
                <a:effectLst/>
                <a:latin typeface="Calibri (Body)"/>
                <a:ea typeface="Times New Roman" panose="02020603050405020304" pitchFamily="18" charset="0"/>
              </a:rPr>
              <a:t>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1DCA88F-5227-4628-A098-B7F220B023EB}"/>
              </a:ext>
            </a:extLst>
          </p:cNvPr>
          <p:cNvSpPr txBox="1"/>
          <p:nvPr/>
        </p:nvSpPr>
        <p:spPr>
          <a:xfrm>
            <a:off x="0" y="5529378"/>
            <a:ext cx="831195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1750" dirty="0">
                <a:solidFill>
                  <a:srgbClr val="FF0000"/>
                </a:solidFill>
              </a:rPr>
              <a:t>Do not click the link in the email. Instead enter the following URL in a browser: </a:t>
            </a:r>
            <a:r>
              <a:rPr lang="en-GB" sz="175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6"/>
              </a:rPr>
              <a:t>https://portal.3gpp.org/MtgPresence/registerPresence.aspx</a:t>
            </a:r>
            <a:endParaRPr lang="en-US" sz="1750" dirty="0">
              <a:solidFill>
                <a:srgbClr val="FF0000"/>
              </a:solidFill>
            </a:endParaRPr>
          </a:p>
          <a:p>
            <a:pPr marL="285750" indent="-285750">
              <a:buFontTx/>
              <a:buChar char="-"/>
            </a:pPr>
            <a:r>
              <a:rPr lang="en-US" sz="1750" dirty="0">
                <a:solidFill>
                  <a:srgbClr val="FF0000"/>
                </a:solidFill>
              </a:rPr>
              <a:t>Then paste the token received by email. </a:t>
            </a:r>
          </a:p>
        </p:txBody>
      </p:sp>
    </p:spTree>
    <p:extLst>
      <p:ext uri="{BB962C8B-B14F-4D97-AF65-F5344CB8AC3E}">
        <p14:creationId xmlns:p14="http://schemas.microsoft.com/office/powerpoint/2010/main" val="658021468"/>
      </p:ext>
    </p:extLst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3794A7AC-F975-4B82-9FCA-9C67ECE037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9178" y="110126"/>
            <a:ext cx="10618625" cy="1325563"/>
          </a:xfrm>
        </p:spPr>
        <p:txBody>
          <a:bodyPr/>
          <a:lstStyle/>
          <a:p>
            <a:r>
              <a:rPr lang="fr-FR" altLang="en-US" sz="4000" dirty="0"/>
              <a:t>How to check-in to a meeting ? (4)</a:t>
            </a:r>
            <a:endParaRPr lang="en-GB" altLang="en-US" sz="40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6AEEEBE-9532-4460-80F0-0E157B2F36FC}"/>
              </a:ext>
            </a:extLst>
          </p:cNvPr>
          <p:cNvSpPr txBox="1"/>
          <p:nvPr/>
        </p:nvSpPr>
        <p:spPr>
          <a:xfrm>
            <a:off x="5396083" y="2137852"/>
            <a:ext cx="76851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</a:pPr>
            <a:endParaRPr lang="en-GB" sz="16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B6452F4-4B70-4043-84D7-85E2645E3804}"/>
              </a:ext>
            </a:extLst>
          </p:cNvPr>
          <p:cNvSpPr txBox="1"/>
          <p:nvPr/>
        </p:nvSpPr>
        <p:spPr>
          <a:xfrm>
            <a:off x="513240" y="1836592"/>
            <a:ext cx="10618625" cy="32131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55600" indent="-355600">
              <a:spcBef>
                <a:spcPct val="50000"/>
              </a:spcBef>
              <a:buBlip>
                <a:blip r:embed="rId3"/>
              </a:buBlip>
            </a:pPr>
            <a:r>
              <a:rPr lang="en-GB" sz="2000" dirty="0">
                <a:effectLst/>
                <a:latin typeface="Calibri (Body)"/>
                <a:ea typeface="Times New Roman" panose="02020603050405020304" pitchFamily="18" charset="0"/>
              </a:rPr>
              <a:t>Option 3: Through the 3GU portal (</a:t>
            </a:r>
            <a:r>
              <a:rPr lang="en-GB" sz="2000" dirty="0">
                <a:solidFill>
                  <a:srgbClr val="FF0000"/>
                </a:solidFill>
                <a:effectLst/>
                <a:latin typeface="Calibri (Body)"/>
                <a:ea typeface="Times New Roman" panose="02020603050405020304" pitchFamily="18" charset="0"/>
              </a:rPr>
              <a:t>You need to be logged in</a:t>
            </a:r>
            <a:r>
              <a:rPr lang="en-GB" sz="2000" dirty="0">
                <a:effectLst/>
                <a:latin typeface="Calibri (Body)"/>
                <a:ea typeface="Times New Roman" panose="02020603050405020304" pitchFamily="18" charset="0"/>
              </a:rPr>
              <a:t>)</a:t>
            </a:r>
          </a:p>
          <a:p>
            <a:pPr marL="800100" lvl="1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GB" dirty="0">
                <a:latin typeface="Calibri (Body)"/>
                <a:ea typeface="Times New Roman" panose="02020603050405020304" pitchFamily="18" charset="0"/>
              </a:rPr>
              <a:t>Click on the meeting you wish to check-in to:</a:t>
            </a:r>
          </a:p>
          <a:p>
            <a:pPr lvl="1">
              <a:lnSpc>
                <a:spcPct val="90000"/>
              </a:lnSpc>
              <a:spcBef>
                <a:spcPct val="50000"/>
              </a:spcBef>
            </a:pPr>
            <a:endParaRPr lang="en-GB" sz="3200" dirty="0">
              <a:latin typeface="Calibri (Body)"/>
              <a:ea typeface="Times New Roman" panose="02020603050405020304" pitchFamily="18" charset="0"/>
            </a:endParaRPr>
          </a:p>
          <a:p>
            <a:pPr marL="800100" lvl="1" indent="-342900">
              <a:lnSpc>
                <a:spcPct val="90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GB" dirty="0">
                <a:effectLst/>
                <a:latin typeface="Calibri (Body)"/>
                <a:ea typeface="Times New Roman" panose="02020603050405020304" pitchFamily="18" charset="0"/>
              </a:rPr>
              <a:t>then, click on “Presence Token” link:</a:t>
            </a:r>
          </a:p>
          <a:p>
            <a:pPr marL="355600" indent="-355600">
              <a:lnSpc>
                <a:spcPct val="90000"/>
              </a:lnSpc>
              <a:spcBef>
                <a:spcPct val="50000"/>
              </a:spcBef>
              <a:buBlip>
                <a:blip r:embed="rId3"/>
              </a:buBlip>
            </a:pPr>
            <a:endParaRPr lang="en-GB" sz="2000" dirty="0">
              <a:latin typeface="Calibri (Body)"/>
              <a:ea typeface="Times New Roman" panose="02020603050405020304" pitchFamily="18" charset="0"/>
            </a:endParaRPr>
          </a:p>
          <a:p>
            <a:pPr marL="355600" indent="-355600">
              <a:lnSpc>
                <a:spcPct val="90000"/>
              </a:lnSpc>
              <a:spcBef>
                <a:spcPct val="50000"/>
              </a:spcBef>
              <a:buBlip>
                <a:blip r:embed="rId3"/>
              </a:buBlip>
            </a:pPr>
            <a:endParaRPr lang="en-GB" sz="2000" dirty="0">
              <a:effectLst/>
              <a:latin typeface="Calibri (Body)"/>
              <a:ea typeface="Times New Roman" panose="02020603050405020304" pitchFamily="18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</a:pPr>
            <a:endParaRPr lang="en-GB" sz="2000" dirty="0">
              <a:latin typeface="Calibri (Body)"/>
              <a:ea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B568373-9E92-45E0-80E4-20C2CD7DD7E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09994" y="2798913"/>
            <a:ext cx="9607420" cy="30309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24DD8C3-D53F-446A-B161-88F65A82D000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b="7655"/>
          <a:stretch/>
        </p:blipFill>
        <p:spPr>
          <a:xfrm>
            <a:off x="673936" y="3895344"/>
            <a:ext cx="10393867" cy="2270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1620192"/>
      </p:ext>
    </p:extLst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3794A7AC-F975-4B82-9FCA-9C67ECE037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9178" y="110126"/>
            <a:ext cx="10618625" cy="1325563"/>
          </a:xfrm>
        </p:spPr>
        <p:txBody>
          <a:bodyPr/>
          <a:lstStyle/>
          <a:p>
            <a:r>
              <a:rPr lang="fr-FR" altLang="en-US" sz="4000" dirty="0"/>
              <a:t>How to check-in to a meeting ? (5)</a:t>
            </a:r>
            <a:endParaRPr lang="en-GB" altLang="en-US" sz="40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6AEEEBE-9532-4460-80F0-0E157B2F36FC}"/>
              </a:ext>
            </a:extLst>
          </p:cNvPr>
          <p:cNvSpPr txBox="1"/>
          <p:nvPr/>
        </p:nvSpPr>
        <p:spPr>
          <a:xfrm>
            <a:off x="5396083" y="2137852"/>
            <a:ext cx="76851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</a:pPr>
            <a:endParaRPr lang="en-GB" sz="16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951B030-6B5D-464C-B39C-F1974F47177F}"/>
              </a:ext>
            </a:extLst>
          </p:cNvPr>
          <p:cNvSpPr txBox="1"/>
          <p:nvPr/>
        </p:nvSpPr>
        <p:spPr>
          <a:xfrm>
            <a:off x="449178" y="1845736"/>
            <a:ext cx="11374014" cy="143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55600" indent="-355600">
              <a:lnSpc>
                <a:spcPct val="90000"/>
              </a:lnSpc>
              <a:spcBef>
                <a:spcPct val="50000"/>
              </a:spcBef>
              <a:buBlip>
                <a:blip r:embed="rId3"/>
              </a:buBlip>
            </a:pPr>
            <a:r>
              <a:rPr lang="en-US" sz="2000" dirty="0"/>
              <a:t>All three options work for both electronic and face to face meetings</a:t>
            </a:r>
          </a:p>
          <a:p>
            <a:pPr marL="355600" indent="-355600">
              <a:lnSpc>
                <a:spcPct val="90000"/>
              </a:lnSpc>
              <a:spcBef>
                <a:spcPct val="50000"/>
              </a:spcBef>
              <a:buBlip>
                <a:blip r:embed="rId3"/>
              </a:buBlip>
            </a:pPr>
            <a:endParaRPr lang="en-US" sz="2000" dirty="0">
              <a:effectLst/>
              <a:latin typeface="Calibri (Body)"/>
              <a:ea typeface="Times New Roman" panose="02020603050405020304" pitchFamily="18" charset="0"/>
            </a:endParaRPr>
          </a:p>
          <a:p>
            <a:pPr marL="355600" indent="-355600">
              <a:lnSpc>
                <a:spcPct val="90000"/>
              </a:lnSpc>
              <a:spcBef>
                <a:spcPct val="50000"/>
              </a:spcBef>
              <a:buBlip>
                <a:blip r:embed="rId3"/>
              </a:buBlip>
            </a:pPr>
            <a:r>
              <a:rPr lang="en-US" sz="1800" dirty="0">
                <a:effectLst/>
                <a:latin typeface="Calibri (Body)"/>
                <a:ea typeface="Calibri" panose="020F0502020204030204" pitchFamily="34" charset="0"/>
              </a:rPr>
              <a:t>The delegates need to check in themselves </a:t>
            </a:r>
            <a:r>
              <a:rPr lang="en-US" sz="1800" dirty="0">
                <a:solidFill>
                  <a:srgbClr val="FF0000"/>
                </a:solidFill>
                <a:effectLst/>
                <a:latin typeface="Calibri (Body)"/>
                <a:ea typeface="Calibri" panose="020F0502020204030204" pitchFamily="34" charset="0"/>
              </a:rPr>
              <a:t>between </a:t>
            </a:r>
            <a:r>
              <a:rPr lang="en-US" sz="1800" b="1" u="sng" dirty="0">
                <a:solidFill>
                  <a:srgbClr val="FF0000"/>
                </a:solidFill>
                <a:effectLst/>
                <a:latin typeface="Calibri (Body)"/>
                <a:ea typeface="Calibri" panose="020F0502020204030204" pitchFamily="34" charset="0"/>
              </a:rPr>
              <a:t>the start</a:t>
            </a:r>
            <a:r>
              <a:rPr lang="en-US" sz="1800" dirty="0">
                <a:solidFill>
                  <a:srgbClr val="FF0000"/>
                </a:solidFill>
                <a:effectLst/>
                <a:latin typeface="Calibri (Body)"/>
                <a:ea typeface="Calibri" panose="020F0502020204030204" pitchFamily="34" charset="0"/>
              </a:rPr>
              <a:t> and </a:t>
            </a:r>
            <a:r>
              <a:rPr lang="en-US" sz="1800" b="1" u="sng" dirty="0">
                <a:solidFill>
                  <a:srgbClr val="FF0000"/>
                </a:solidFill>
                <a:effectLst/>
                <a:latin typeface="Calibri (Body)"/>
                <a:ea typeface="Calibri" panose="020F0502020204030204" pitchFamily="34" charset="0"/>
              </a:rPr>
              <a:t>the end</a:t>
            </a:r>
            <a:r>
              <a:rPr lang="en-US" sz="1800" dirty="0">
                <a:solidFill>
                  <a:srgbClr val="FF0000"/>
                </a:solidFill>
                <a:effectLst/>
                <a:latin typeface="Calibri (Body)"/>
                <a:ea typeface="Calibri" panose="020F0502020204030204" pitchFamily="34" charset="0"/>
              </a:rPr>
              <a:t> of the meeting</a:t>
            </a:r>
            <a:r>
              <a:rPr lang="en-US" sz="1800" dirty="0">
                <a:effectLst/>
                <a:latin typeface="Calibri (Body)"/>
                <a:ea typeface="Calibri" panose="020F0502020204030204" pitchFamily="34" charset="0"/>
              </a:rPr>
              <a:t>. If a delegate submits their token outside of the meeting’s dates/times, their participation will not be taken into account.</a:t>
            </a:r>
          </a:p>
        </p:txBody>
      </p:sp>
    </p:spTree>
    <p:extLst>
      <p:ext uri="{BB962C8B-B14F-4D97-AF65-F5344CB8AC3E}">
        <p14:creationId xmlns:p14="http://schemas.microsoft.com/office/powerpoint/2010/main" val="2755273992"/>
      </p:ext>
    </p:extLst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13BEEBA675044A96DE28BDD893E607" ma:contentTypeVersion="13" ma:contentTypeDescription="Create a new document." ma:contentTypeScope="" ma:versionID="128a8422487fc329a7dc26f28cf6102c">
  <xsd:schema xmlns:xsd="http://www.w3.org/2001/XMLSchema" xmlns:xs="http://www.w3.org/2001/XMLSchema" xmlns:p="http://schemas.microsoft.com/office/2006/metadata/properties" xmlns:ns3="679a257e-872f-4c98-9e8a-0a9c104f72cd" xmlns:ns4="280d8efa-eff2-4910-88d2-79ca146720c4" targetNamespace="http://schemas.microsoft.com/office/2006/metadata/properties" ma:root="true" ma:fieldsID="5ee17176e517ccea8510c39d83da9bad" ns3:_="" ns4:_="">
    <xsd:import namespace="679a257e-872f-4c98-9e8a-0a9c104f72cd"/>
    <xsd:import namespace="280d8efa-eff2-4910-88d2-79ca146720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9a257e-872f-4c98-9e8a-0a9c104f72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0d8efa-eff2-4910-88d2-79ca146720c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340F517-45A4-486D-BDBB-01E4DE03B032}">
  <ds:schemaRefs>
    <ds:schemaRef ds:uri="http://purl.org/dc/elements/1.1/"/>
    <ds:schemaRef ds:uri="http://schemas.microsoft.com/office/2006/metadata/properties"/>
    <ds:schemaRef ds:uri="679a257e-872f-4c98-9e8a-0a9c104f72cd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schemas.microsoft.com/office/infopath/2007/PartnerControls"/>
    <ds:schemaRef ds:uri="280d8efa-eff2-4910-88d2-79ca146720c4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3728A70F-161F-4FA9-B193-C97FB71CE39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F458B13-1493-454A-A724-E63BBA19DD6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9a257e-872f-4c98-9e8a-0a9c104f72cd"/>
    <ds:schemaRef ds:uri="280d8efa-eff2-4910-88d2-79ca146720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12826</TotalTime>
  <Words>375</Words>
  <Application>Microsoft Office PowerPoint</Application>
  <PresentationFormat>Widescreen</PresentationFormat>
  <Paragraphs>29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Arial </vt:lpstr>
      <vt:lpstr>Calibri</vt:lpstr>
      <vt:lpstr>Calibri (Body)</vt:lpstr>
      <vt:lpstr>Calibri Light</vt:lpstr>
      <vt:lpstr>Century Gothic</vt:lpstr>
      <vt:lpstr>Times New Roman</vt:lpstr>
      <vt:lpstr>Office Theme</vt:lpstr>
      <vt:lpstr>Changes to the Working Procedures (2)</vt:lpstr>
      <vt:lpstr>How to check-in to a meeting ? (1)</vt:lpstr>
      <vt:lpstr>How to check-in to a meeting ? (2)</vt:lpstr>
      <vt:lpstr>How to check-in to a meeting ? (3)</vt:lpstr>
      <vt:lpstr>How to check-in to a meeting ? (4)</vt:lpstr>
      <vt:lpstr>How to check-in to a meeting ? (5)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template</dc:title>
  <dc:creator>Kevin Flynn</dc:creator>
  <dc:description>© 3GPP 2018</dc:description>
  <cp:lastModifiedBy>MCC</cp:lastModifiedBy>
  <cp:revision>1024</cp:revision>
  <cp:lastPrinted>2019-09-25T11:24:01Z</cp:lastPrinted>
  <dcterms:created xsi:type="dcterms:W3CDTF">2010-02-05T13:52:04Z</dcterms:created>
  <dcterms:modified xsi:type="dcterms:W3CDTF">2022-11-02T13:52:29Z</dcterms:modified>
  <cp:contentStatus>Template 2017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0x010100BB13BEEBA675044A96DE28BDD893E607</vt:lpwstr>
  </property>
</Properties>
</file>