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24"/>
  </p:notesMasterIdLst>
  <p:handoutMasterIdLst>
    <p:handoutMasterId r:id="rId25"/>
  </p:handoutMasterIdLst>
  <p:sldIdLst>
    <p:sldId id="934" r:id="rId5"/>
    <p:sldId id="996" r:id="rId6"/>
    <p:sldId id="997" r:id="rId7"/>
    <p:sldId id="1001" r:id="rId8"/>
    <p:sldId id="998" r:id="rId9"/>
    <p:sldId id="973" r:id="rId10"/>
    <p:sldId id="999" r:id="rId11"/>
    <p:sldId id="928" r:id="rId12"/>
    <p:sldId id="993" r:id="rId13"/>
    <p:sldId id="986" r:id="rId14"/>
    <p:sldId id="984" r:id="rId15"/>
    <p:sldId id="981" r:id="rId16"/>
    <p:sldId id="992" r:id="rId17"/>
    <p:sldId id="988" r:id="rId18"/>
    <p:sldId id="991" r:id="rId19"/>
    <p:sldId id="974" r:id="rId20"/>
    <p:sldId id="976" r:id="rId21"/>
    <p:sldId id="1003" r:id="rId22"/>
    <p:sldId id="977" r:id="rId23"/>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F2F"/>
    <a:srgbClr val="1E9657"/>
    <a:srgbClr val="B1D254"/>
    <a:srgbClr val="FF3300"/>
    <a:srgbClr val="000000"/>
    <a:srgbClr val="000099"/>
    <a:srgbClr val="000066"/>
    <a:srgbClr val="0000FF"/>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5801" autoAdjust="0"/>
  </p:normalViewPr>
  <p:slideViewPr>
    <p:cSldViewPr snapToGrid="0">
      <p:cViewPr varScale="1">
        <p:scale>
          <a:sx n="112" d="100"/>
          <a:sy n="112" d="100"/>
        </p:scale>
        <p:origin x="870" y="11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xmlns=""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xmlns=""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3gpp.org/ftp/tsg_ran/TSG_RAN/TSGR_94e/Templates/3GPP_TS-TR_Template.zip"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TSG_RAN/TSGR_94e/Templates/Spec_Submit.zip"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hyperlink" Target="https://www.3gpp.org/ftp/tsg_ct/WG1_mm-cc-sm_ex-CN1/TSGC1_139_Toulouse/Invitation"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xtendoffice.com/documents/outlook/4495-outlook-reply-subject-prefix.html"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04-e/Invitation/TSG_RAN4#104-e_NWM_guidance.docx"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ct/WG1_mm-cc-sm_ex-CN1/TSGC1_139_Toulouse/Invitation"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3gpp.org/ftp/tsg_ran/WG4_Radio/TSGR4_105/Templat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05/Templ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D30B7C3F-3D32-4F2D-8FDD-60718C51D42B}"/>
              </a:ext>
            </a:extLst>
          </p:cNvPr>
          <p:cNvSpPr>
            <a:spLocks noGrp="1"/>
          </p:cNvSpPr>
          <p:nvPr>
            <p:ph type="ctrTitle"/>
          </p:nvPr>
        </p:nvSpPr>
        <p:spPr/>
        <p:txBody>
          <a:bodyPr/>
          <a:lstStyle/>
          <a:p>
            <a:r>
              <a:rPr lang="en-US" b="1" dirty="0" smtClean="0">
                <a:latin typeface="微软雅黑" panose="020B0503020204020204" pitchFamily="34" charset="-122"/>
                <a:ea typeface="微软雅黑" panose="020B0503020204020204" pitchFamily="34" charset="-122"/>
              </a:rPr>
              <a:t>RAN4#105 </a:t>
            </a:r>
            <a:r>
              <a:rPr lang="en-US" b="1" dirty="0" smtClean="0">
                <a:latin typeface="微软雅黑" panose="020B0503020204020204" pitchFamily="34" charset="-122"/>
                <a:ea typeface="微软雅黑" panose="020B0503020204020204" pitchFamily="34" charset="-122"/>
              </a:rPr>
              <a:t>meeting </a:t>
            </a:r>
            <a:r>
              <a:rPr lang="en-US" b="1" dirty="0">
                <a:latin typeface="微软雅黑" panose="020B0503020204020204" pitchFamily="34" charset="-122"/>
                <a:ea typeface="微软雅黑" panose="020B0503020204020204" pitchFamily="34" charset="-122"/>
              </a:rPr>
              <a:t>Arrangements and Guidelines</a:t>
            </a:r>
          </a:p>
        </p:txBody>
      </p:sp>
      <p:sp>
        <p:nvSpPr>
          <p:cNvPr id="5" name="Subtitle 4">
            <a:extLst>
              <a:ext uri="{FF2B5EF4-FFF2-40B4-BE49-F238E27FC236}">
                <a16:creationId xmlns:a16="http://schemas.microsoft.com/office/drawing/2014/main" xmlns=""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Xizeng</a:t>
            </a:r>
            <a:r>
              <a:rPr lang="en-US" dirty="0">
                <a:latin typeface="+mj-ea"/>
                <a:ea typeface="+mj-ea"/>
              </a:rPr>
              <a:t> Dai</a:t>
            </a:r>
          </a:p>
          <a:p>
            <a:r>
              <a:rPr lang="en-US" dirty="0">
                <a:latin typeface="+mj-ea"/>
                <a:ea typeface="+mj-ea"/>
              </a:rPr>
              <a:t>Vice </a:t>
            </a:r>
            <a:r>
              <a:rPr lang="en-US" dirty="0" smtClean="0">
                <a:latin typeface="+mj-ea"/>
                <a:ea typeface="+mj-ea"/>
              </a:rPr>
              <a:t>Chair: </a:t>
            </a:r>
            <a:r>
              <a:rPr lang="en-US" dirty="0">
                <a:latin typeface="+mj-ea"/>
                <a:ea typeface="+mj-ea"/>
              </a:rPr>
              <a:t>Haijie Qiu</a:t>
            </a:r>
            <a:r>
              <a:rPr lang="en-US" dirty="0" smtClean="0">
                <a:latin typeface="+mj-ea"/>
                <a:ea typeface="+mj-ea"/>
              </a:rPr>
              <a:t>, </a:t>
            </a:r>
            <a:r>
              <a:rPr lang="en-US" dirty="0" smtClean="0"/>
              <a:t>Andrey </a:t>
            </a:r>
            <a:r>
              <a:rPr lang="en-US" dirty="0" err="1" smtClean="0"/>
              <a:t>Chervyakov</a:t>
            </a:r>
            <a:r>
              <a:rPr lang="en-US" dirty="0" smtClean="0">
                <a:latin typeface="+mj-ea"/>
                <a:ea typeface="+mj-ea"/>
              </a:rPr>
              <a:t> </a:t>
            </a:r>
            <a:endParaRPr lang="en-US" dirty="0">
              <a:latin typeface="+mj-ea"/>
              <a:ea typeface="+mj-ea"/>
            </a:endParaRPr>
          </a:p>
        </p:txBody>
      </p:sp>
      <p:sp>
        <p:nvSpPr>
          <p:cNvPr id="2" name="TextBox 1">
            <a:extLst>
              <a:ext uri="{FF2B5EF4-FFF2-40B4-BE49-F238E27FC236}">
                <a16:creationId xmlns:a16="http://schemas.microsoft.com/office/drawing/2014/main" xmlns=""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sz="1400" b="1" dirty="0">
                <a:latin typeface="微软雅黑" panose="020B0503020204020204" pitchFamily="34" charset="-122"/>
                <a:ea typeface="微软雅黑" panose="020B0503020204020204" pitchFamily="34" charset="-122"/>
              </a:rPr>
              <a:t>3GPP TSG-RAN WG4 Meeting #</a:t>
            </a:r>
            <a:r>
              <a:rPr lang="en-US" sz="1400" b="1" dirty="0" smtClean="0">
                <a:latin typeface="微软雅黑" panose="020B0503020204020204" pitchFamily="34" charset="-122"/>
                <a:ea typeface="微软雅黑" panose="020B0503020204020204" pitchFamily="34" charset="-122"/>
              </a:rPr>
              <a:t>105</a:t>
            </a:r>
            <a:r>
              <a:rPr lang="en-US" sz="1400" b="1" dirty="0">
                <a:latin typeface="微软雅黑" panose="020B0503020204020204" pitchFamily="34" charset="-122"/>
                <a:ea typeface="微软雅黑" panose="020B0503020204020204" pitchFamily="34" charset="-122"/>
              </a:rPr>
              <a:t>	</a:t>
            </a:r>
            <a:endParaRPr lang="en-US" sz="1400" dirty="0">
              <a:latin typeface="微软雅黑" panose="020B0503020204020204" pitchFamily="34" charset="-122"/>
              <a:ea typeface="微软雅黑" panose="020B0503020204020204" pitchFamily="34" charset="-122"/>
            </a:endParaRPr>
          </a:p>
          <a:p>
            <a:r>
              <a:rPr lang="en-US" sz="1400" b="1" dirty="0" smtClean="0">
                <a:latin typeface="微软雅黑" panose="020B0503020204020204" pitchFamily="34" charset="-122"/>
                <a:ea typeface="微软雅黑" panose="020B0503020204020204" pitchFamily="34" charset="-122"/>
              </a:rPr>
              <a:t>Toulouse, France, November 14</a:t>
            </a:r>
            <a:r>
              <a:rPr lang="en-US" sz="1400" b="1" baseline="30000" dirty="0" smtClean="0">
                <a:latin typeface="微软雅黑" panose="020B0503020204020204" pitchFamily="34" charset="-122"/>
                <a:ea typeface="微软雅黑" panose="020B0503020204020204" pitchFamily="34" charset="-122"/>
              </a:rPr>
              <a:t>th</a:t>
            </a:r>
            <a:r>
              <a:rPr lang="en-US" sz="1400" b="1" dirty="0" smtClean="0">
                <a:latin typeface="微软雅黑" panose="020B0503020204020204" pitchFamily="34" charset="-122"/>
                <a:ea typeface="微软雅黑" panose="020B0503020204020204" pitchFamily="34" charset="-122"/>
              </a:rPr>
              <a:t> – November 18</a:t>
            </a:r>
            <a:r>
              <a:rPr lang="en-US" sz="1400" b="1" baseline="30000" dirty="0" smtClean="0">
                <a:latin typeface="微软雅黑" panose="020B0503020204020204" pitchFamily="34" charset="-122"/>
                <a:ea typeface="微软雅黑" panose="020B0503020204020204" pitchFamily="34" charset="-122"/>
              </a:rPr>
              <a:t>th</a:t>
            </a:r>
            <a:r>
              <a:rPr lang="en-US" sz="1400" b="1" dirty="0" smtClean="0">
                <a:latin typeface="微软雅黑" panose="020B0503020204020204" pitchFamily="34" charset="-122"/>
                <a:ea typeface="微软雅黑" panose="020B0503020204020204" pitchFamily="34" charset="-122"/>
              </a:rPr>
              <a:t> , </a:t>
            </a:r>
            <a:r>
              <a:rPr lang="en-US" sz="1400" b="1" dirty="0">
                <a:latin typeface="微软雅黑" panose="020B0503020204020204" pitchFamily="34" charset="-122"/>
                <a:ea typeface="微软雅黑" panose="020B0503020204020204" pitchFamily="34" charset="-122"/>
              </a:rPr>
              <a:t>2022</a:t>
            </a:r>
          </a:p>
          <a:p>
            <a:r>
              <a:rPr lang="en-US" sz="1400" b="1" dirty="0">
                <a:latin typeface="微软雅黑" panose="020B0503020204020204" pitchFamily="34" charset="-122"/>
                <a:ea typeface="微软雅黑" panose="020B0503020204020204" pitchFamily="34" charset="-122"/>
              </a:rPr>
              <a:t>Agenda Item: </a:t>
            </a:r>
            <a:r>
              <a:rPr lang="en-US" sz="1400" b="1" dirty="0" smtClean="0">
                <a:latin typeface="微软雅黑" panose="020B0503020204020204" pitchFamily="34" charset="-122"/>
                <a:ea typeface="微软雅黑" panose="020B0503020204020204" pitchFamily="34" charset="-122"/>
              </a:rPr>
              <a:t>2</a:t>
            </a:r>
            <a:endParaRPr lang="en-US"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a16="http://schemas.microsoft.com/office/drawing/2014/main" xmlns="" id="{E4CE5DCD-72B3-468A-A585-E6721DD18679}"/>
              </a:ext>
            </a:extLst>
          </p:cNvPr>
          <p:cNvSpPr txBox="1"/>
          <p:nvPr/>
        </p:nvSpPr>
        <p:spPr>
          <a:xfrm>
            <a:off x="7742490" y="274551"/>
            <a:ext cx="2519149" cy="338554"/>
          </a:xfrm>
          <a:prstGeom prst="rect">
            <a:avLst/>
          </a:prstGeom>
          <a:noFill/>
        </p:spPr>
        <p:txBody>
          <a:bodyPr wrap="square" rtlCol="0">
            <a:spAutoFit/>
          </a:bodyPr>
          <a:lstStyle/>
          <a:p>
            <a:pPr algn="r"/>
            <a:r>
              <a:rPr lang="en-US" sz="1600" b="1" dirty="0" smtClean="0">
                <a:latin typeface="+mj-ea"/>
                <a:ea typeface="+mj-ea"/>
              </a:rPr>
              <a:t>R4-22xxxxx</a:t>
            </a:r>
            <a:r>
              <a:rPr lang="en-US" sz="1600" b="1" dirty="0">
                <a:latin typeface="+mj-ea"/>
                <a:ea typeface="+mj-ea"/>
              </a:rPr>
              <a:t>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t>Capture the new TR/TS in the table for “New specifications” in the approved WID/SID </a:t>
            </a:r>
          </a:p>
          <a:p>
            <a:pPr lvl="1">
              <a:spcBef>
                <a:spcPts val="0"/>
              </a:spcBef>
              <a:spcAft>
                <a:spcPts val="600"/>
              </a:spcAft>
            </a:pPr>
            <a:r>
              <a:rPr lang="en-US" sz="1200" dirty="0">
                <a:cs typeface="+mn-cs"/>
              </a:rPr>
              <a:t>Keep the TS/TR number as 3Y.XXX, e.g., 38.xxx for NR</a:t>
            </a:r>
          </a:p>
          <a:p>
            <a:pPr lvl="1">
              <a:spcBef>
                <a:spcPts val="0"/>
              </a:spcBef>
              <a:spcAft>
                <a:spcPts val="600"/>
              </a:spcAft>
            </a:pPr>
            <a:r>
              <a:rPr lang="en-US" sz="1200" dirty="0">
                <a:cs typeface="+mn-cs"/>
              </a:rPr>
              <a:t>Usually for SID, the title of TR is the same as the title of SID </a:t>
            </a:r>
            <a:endParaRPr lang="en-US" sz="1400" dirty="0">
              <a:cs typeface="+mn-cs"/>
            </a:endParaRPr>
          </a:p>
          <a:p>
            <a:pPr marL="342882" lvl="1" indent="-342882">
              <a:spcBef>
                <a:spcPts val="0"/>
              </a:spcBef>
              <a:spcAft>
                <a:spcPts val="600"/>
              </a:spcAft>
              <a:buBlip>
                <a:blip r:embed="rId2"/>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TR/TS</a:t>
            </a:r>
          </a:p>
          <a:p>
            <a:pPr lvl="1">
              <a:spcBef>
                <a:spcPts val="0"/>
              </a:spcBef>
              <a:spcAft>
                <a:spcPts val="600"/>
              </a:spcAft>
            </a:pPr>
            <a:r>
              <a:rPr lang="en-US" altLang="zh-CN" sz="1200" dirty="0">
                <a:cs typeface="+mn-cs"/>
              </a:rPr>
              <a:t>Please contact WG secretary for TR/TS number after the WID/SID capturing the new TS/TR is approved in RAN</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meeting</a:t>
            </a:r>
          </a:p>
          <a:p>
            <a:pPr marL="342882" lvl="1" indent="-342882">
              <a:spcBef>
                <a:spcPts val="0"/>
              </a:spcBef>
              <a:spcAft>
                <a:spcPts val="600"/>
              </a:spcAft>
              <a:buBlip>
                <a:blip r:embed="rId2"/>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checker</a:t>
            </a:r>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3"/>
              </a:rPr>
              <a:t>3GPP_TS-TR_Template.zip</a:t>
            </a:r>
            <a:r>
              <a:rPr lang="en-US" altLang="zh-CN" sz="1200" dirty="0"/>
              <a:t> and </a:t>
            </a:r>
            <a:r>
              <a:rPr lang="en-US" altLang="zh-CN" sz="1200" dirty="0">
                <a:hlinkClick r:id="rId4"/>
              </a:rPr>
              <a:t>Spec_Submit.zip</a:t>
            </a:r>
            <a:r>
              <a:rPr lang="en-US" altLang="zh-CN" sz="1200" dirty="0"/>
              <a:t> (presentation cover)</a:t>
            </a:r>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48817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7159490" cy="5095171"/>
          </a:xfrm>
        </p:spPr>
        <p:txBody>
          <a:bodyPr/>
          <a:lstStyle/>
          <a:p>
            <a:pPr marL="342882" lvl="1" indent="-342882">
              <a:lnSpc>
                <a:spcPct val="150000"/>
              </a:lnSpc>
              <a:spcBef>
                <a:spcPts val="0"/>
              </a:spcBef>
              <a:spcAft>
                <a:spcPts val="600"/>
              </a:spcAft>
              <a:buBlip>
                <a:blip r:embed="rId2"/>
              </a:buBlip>
            </a:pPr>
            <a:r>
              <a:rPr lang="en-US" altLang="zh-CN" sz="1400" dirty="0"/>
              <a:t>TOHRU (Trace Online Hand Raising Utility) will be used for </a:t>
            </a:r>
            <a:r>
              <a:rPr lang="en-US" altLang="zh-CN" sz="1400" dirty="0" smtClean="0"/>
              <a:t>online or ad hoc</a:t>
            </a:r>
            <a:endParaRPr lang="en-US" altLang="zh-CN" sz="1400" dirty="0"/>
          </a:p>
          <a:p>
            <a:pPr lvl="1">
              <a:lnSpc>
                <a:spcPct val="150000"/>
              </a:lnSpc>
              <a:spcBef>
                <a:spcPts val="0"/>
              </a:spcBef>
              <a:spcAft>
                <a:spcPts val="0"/>
              </a:spcAft>
            </a:pPr>
            <a:r>
              <a:rPr lang="en-US" altLang="zh-CN" sz="1200" dirty="0"/>
              <a:t>3GPP TOHRU will be used in this </a:t>
            </a:r>
            <a:r>
              <a:rPr lang="en-US" altLang="zh-CN" sz="1200" dirty="0" smtClean="0"/>
              <a:t>meeting</a:t>
            </a:r>
            <a:endParaRPr lang="en-US" altLang="zh-CN" sz="1200" dirty="0"/>
          </a:p>
          <a:p>
            <a:pPr lvl="1">
              <a:lnSpc>
                <a:spcPct val="150000"/>
              </a:lnSpc>
              <a:spcBef>
                <a:spcPts val="0"/>
              </a:spcBef>
              <a:spcAft>
                <a:spcPts val="0"/>
              </a:spcAft>
            </a:pPr>
            <a:r>
              <a:rPr lang="en-US" altLang="zh-CN" sz="1200" dirty="0"/>
              <a:t>Hyperlink: </a:t>
            </a:r>
            <a:r>
              <a:rPr lang="zh-CN" altLang="zh-CN" sz="1200" dirty="0"/>
              <a:t> </a:t>
            </a:r>
            <a:r>
              <a:rPr lang="en-GB" altLang="zh-CN" sz="1200" u="sng" dirty="0">
                <a:hlinkClick r:id="rId3"/>
              </a:rPr>
              <a:t>https://tohru.3gpp.org</a:t>
            </a:r>
            <a:r>
              <a:rPr lang="en-GB" altLang="zh-CN" sz="1200" u="sng" dirty="0" smtClean="0">
                <a:hlinkClick r:id="rId3"/>
              </a:rPr>
              <a:t>/</a:t>
            </a:r>
            <a:endParaRPr lang="en-GB" altLang="zh-CN" sz="1200" u="sng" dirty="0" smtClean="0"/>
          </a:p>
          <a:p>
            <a:pPr lvl="1">
              <a:lnSpc>
                <a:spcPct val="150000"/>
              </a:lnSpc>
              <a:spcBef>
                <a:spcPts val="0"/>
              </a:spcBef>
              <a:spcAft>
                <a:spcPts val="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a:t>registeration</a:t>
            </a:r>
            <a:r>
              <a:rPr lang="en-GB" altLang="zh-CN" sz="1200" dirty="0"/>
              <a:t> </a:t>
            </a:r>
          </a:p>
          <a:p>
            <a:pPr lvl="1">
              <a:lnSpc>
                <a:spcPct val="150000"/>
              </a:lnSpc>
              <a:spcBef>
                <a:spcPts val="0"/>
              </a:spcBef>
              <a:spcAft>
                <a:spcPts val="0"/>
              </a:spcAft>
            </a:pPr>
            <a:r>
              <a:rPr lang="en-GB" altLang="zh-CN" sz="1200" dirty="0" smtClean="0"/>
              <a:t>Meeting name (TOHRU </a:t>
            </a:r>
            <a:r>
              <a:rPr lang="en-GB" altLang="zh-CN" sz="1200" dirty="0"/>
              <a:t>Meeting IDs):</a:t>
            </a:r>
          </a:p>
          <a:p>
            <a:pPr lvl="2">
              <a:lnSpc>
                <a:spcPct val="150000"/>
              </a:lnSpc>
              <a:spcBef>
                <a:spcPts val="0"/>
              </a:spcBef>
              <a:spcAft>
                <a:spcPts val="0"/>
              </a:spcAft>
            </a:pPr>
            <a:r>
              <a:rPr lang="en-US" altLang="zh-CN" sz="1200" dirty="0"/>
              <a:t>Main session: RAN4_Main</a:t>
            </a:r>
          </a:p>
          <a:p>
            <a:pPr lvl="2">
              <a:lnSpc>
                <a:spcPct val="150000"/>
              </a:lnSpc>
              <a:spcBef>
                <a:spcPts val="0"/>
              </a:spcBef>
              <a:spcAft>
                <a:spcPts val="0"/>
              </a:spcAft>
            </a:pPr>
            <a:r>
              <a:rPr lang="en-US" altLang="zh-CN" sz="1200" dirty="0"/>
              <a:t>RRM session: RAN4_RRM</a:t>
            </a:r>
          </a:p>
          <a:p>
            <a:pPr lvl="2">
              <a:lnSpc>
                <a:spcPct val="150000"/>
              </a:lnSpc>
              <a:spcBef>
                <a:spcPts val="0"/>
              </a:spcBef>
              <a:spcAft>
                <a:spcPts val="0"/>
              </a:spcAft>
            </a:pPr>
            <a:r>
              <a:rPr lang="en-US" altLang="zh-CN" sz="1200" dirty="0" err="1"/>
              <a:t>BSRF_Demod_testing</a:t>
            </a:r>
            <a:r>
              <a:rPr lang="en-US" altLang="zh-CN" sz="1200" dirty="0"/>
              <a:t> session: RAN4_BSRF</a:t>
            </a:r>
          </a:p>
          <a:p>
            <a:pPr lvl="1">
              <a:lnSpc>
                <a:spcPct val="150000"/>
              </a:lnSpc>
              <a:spcBef>
                <a:spcPts val="0"/>
              </a:spcBef>
              <a:spcAft>
                <a:spcPts val="0"/>
              </a:spcAft>
            </a:pPr>
            <a:r>
              <a:rPr lang="en-US" altLang="zh-CN" sz="1200" dirty="0"/>
              <a:t>Enter your name </a:t>
            </a:r>
          </a:p>
          <a:p>
            <a:pPr lvl="2">
              <a:lnSpc>
                <a:spcPct val="150000"/>
              </a:lnSpc>
              <a:spcBef>
                <a:spcPts val="0"/>
              </a:spcBef>
              <a:spcAft>
                <a:spcPts val="0"/>
              </a:spcAft>
            </a:pPr>
            <a:r>
              <a:rPr lang="en-GB" altLang="zh-CN" sz="1200" b="1" dirty="0"/>
              <a:t>&lt;represented company&gt;, &lt;first name&gt; &lt;family name&gt;</a:t>
            </a:r>
            <a:r>
              <a:rPr lang="en-GB" altLang="zh-CN" sz="1200" dirty="0"/>
              <a:t/>
            </a:r>
            <a:br>
              <a:rPr lang="en-GB" altLang="zh-CN" sz="1200" dirty="0"/>
            </a:br>
            <a:r>
              <a:rPr lang="en-GB" altLang="zh-CN" sz="1200" dirty="0"/>
              <a:t>e.g.: XY Telecom - Peter </a:t>
            </a:r>
            <a:r>
              <a:rPr lang="en-GB" altLang="zh-CN" sz="1200" dirty="0" err="1"/>
              <a:t>Mustermann</a:t>
            </a:r>
            <a:endParaRPr lang="en-GB" altLang="zh-CN" sz="1200" dirty="0"/>
          </a:p>
          <a:p>
            <a:pPr lvl="1">
              <a:lnSpc>
                <a:spcPct val="150000"/>
              </a:lnSpc>
              <a:spcBef>
                <a:spcPts val="0"/>
              </a:spcBef>
              <a:spcAft>
                <a:spcPts val="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lnSpc>
                <a:spcPct val="150000"/>
              </a:lnSpc>
              <a:spcBef>
                <a:spcPts val="0"/>
              </a:spcBef>
              <a:spcAft>
                <a:spcPts val="0"/>
              </a:spcAft>
            </a:pPr>
            <a:r>
              <a:rPr lang="en-US" altLang="zh-CN" sz="1200" dirty="0"/>
              <a:t>The other buttons are similar as the previous external TOHRU </a:t>
            </a:r>
            <a:r>
              <a:rPr lang="en-US" altLang="zh-CN" sz="1200" dirty="0" smtClean="0"/>
              <a:t>tool</a:t>
            </a:r>
          </a:p>
          <a:p>
            <a:pPr marL="342882" lvl="1" indent="-342882">
              <a:lnSpc>
                <a:spcPct val="150000"/>
              </a:lnSpc>
              <a:spcBef>
                <a:spcPts val="0"/>
              </a:spcBef>
              <a:spcAft>
                <a:spcPts val="600"/>
              </a:spcAft>
              <a:buBlip>
                <a:blip r:embed="rId2"/>
              </a:buBlip>
            </a:pPr>
            <a:r>
              <a:rPr lang="en-US" altLang="zh-CN" sz="1400" dirty="0"/>
              <a:t>Please find </a:t>
            </a:r>
            <a:r>
              <a:rPr lang="en-US" altLang="zh-CN" sz="1400" dirty="0" smtClean="0"/>
              <a:t>references </a:t>
            </a:r>
            <a:r>
              <a:rPr lang="en-US" altLang="zh-CN" sz="1400" dirty="0"/>
              <a:t>at </a:t>
            </a:r>
            <a:endParaRPr lang="en-US" altLang="zh-CN" sz="1400" dirty="0" smtClean="0"/>
          </a:p>
          <a:p>
            <a:pPr lvl="1">
              <a:lnSpc>
                <a:spcPct val="150000"/>
              </a:lnSpc>
              <a:spcBef>
                <a:spcPts val="0"/>
              </a:spcBef>
              <a:spcAft>
                <a:spcPts val="0"/>
              </a:spcAft>
            </a:pPr>
            <a:r>
              <a:rPr lang="en-US" altLang="zh-CN" sz="1200" dirty="0"/>
              <a:t>https://</a:t>
            </a:r>
            <a:r>
              <a:rPr lang="en-US" altLang="zh-CN" sz="1200" dirty="0" smtClean="0"/>
              <a:t>www.3gpp.org/ftp/tsg_ran/WG4_Radio/TSGR4_104-bis-e/Invitation</a:t>
            </a:r>
            <a:endParaRPr lang="en-US" altLang="zh-CN" sz="1200" dirty="0"/>
          </a:p>
          <a:p>
            <a:pPr lvl="2">
              <a:lnSpc>
                <a:spcPct val="150000"/>
              </a:lnSpc>
              <a:spcBef>
                <a:spcPts val="0"/>
              </a:spcBef>
              <a:spcAft>
                <a:spcPts val="0"/>
              </a:spcAft>
            </a:pPr>
            <a:endParaRPr lang="en-US" altLang="zh-CN" sz="1200" b="1" dirty="0">
              <a:solidFill>
                <a:srgbClr val="FF0000"/>
              </a:solidFill>
            </a:endParaRP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GTW</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4"/>
          <a:stretch>
            <a:fillRect/>
          </a:stretch>
        </p:blipFill>
        <p:spPr>
          <a:xfrm>
            <a:off x="7609668" y="3201604"/>
            <a:ext cx="3216190" cy="3549576"/>
          </a:xfrm>
          <a:prstGeom prst="rect">
            <a:avLst/>
          </a:prstGeom>
        </p:spPr>
      </p:pic>
      <p:pic>
        <p:nvPicPr>
          <p:cNvPr id="11" name="图片 10"/>
          <p:cNvPicPr>
            <a:picLocks noChangeAspect="1"/>
          </p:cNvPicPr>
          <p:nvPr/>
        </p:nvPicPr>
        <p:blipFill>
          <a:blip r:embed="rId5"/>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6722" cy="5095171"/>
          </a:xfrm>
        </p:spPr>
        <p:txBody>
          <a:bodyPr/>
          <a:lstStyle/>
          <a:p>
            <a:pPr marL="342882" lvl="1" indent="-342882">
              <a:spcBef>
                <a:spcPts val="0"/>
              </a:spcBef>
              <a:spcAft>
                <a:spcPts val="600"/>
              </a:spcAft>
              <a:buBlip>
                <a:blip r:embed="rId2"/>
              </a:buBlip>
            </a:pPr>
            <a:r>
              <a:rPr lang="en-US" altLang="zh-CN" sz="1400" dirty="0"/>
              <a:t>Changes to the working procedures</a:t>
            </a:r>
          </a:p>
          <a:p>
            <a:pPr lvl="1">
              <a:spcBef>
                <a:spcPts val="0"/>
              </a:spcBef>
              <a:spcAft>
                <a:spcPts val="600"/>
              </a:spcAft>
            </a:pPr>
            <a:r>
              <a:rPr lang="en-GB" altLang="zh-CN" sz="1200" dirty="0"/>
              <a:t>Attendance at ordinary e-meetings now counts towards accrual and maintenance of voting </a:t>
            </a:r>
            <a:r>
              <a:rPr lang="en-GB" altLang="zh-CN" sz="1200" dirty="0" smtClean="0"/>
              <a:t>rights</a:t>
            </a:r>
          </a:p>
          <a:p>
            <a:pPr lvl="1">
              <a:spcBef>
                <a:spcPts val="0"/>
              </a:spcBef>
              <a:spcAft>
                <a:spcPts val="600"/>
              </a:spcAft>
            </a:pPr>
            <a:r>
              <a:rPr lang="en-GB" altLang="zh-CN" sz="1200" dirty="0" smtClean="0"/>
              <a:t>The new rules apply for future meetings starting from meetings after TSG#95-e. Past e-meetings do not count towards voting rights</a:t>
            </a:r>
          </a:p>
          <a:p>
            <a:pPr lvl="1">
              <a:spcBef>
                <a:spcPts val="0"/>
              </a:spcBef>
              <a:spcAft>
                <a:spcPts val="600"/>
              </a:spcAft>
            </a:pPr>
            <a:r>
              <a:rPr lang="en-GB" altLang="zh-CN" sz="1200" dirty="0" smtClean="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smtClean="0"/>
              <a:t>Please not that the delegates need to check in themselves between the start and the end of the meeting.</a:t>
            </a:r>
          </a:p>
          <a:p>
            <a:pPr marL="342882" lvl="1" indent="-342882">
              <a:spcBef>
                <a:spcPts val="0"/>
              </a:spcBef>
              <a:spcAft>
                <a:spcPts val="600"/>
              </a:spcAft>
              <a:buBlip>
                <a:blip r:embed="rId2"/>
              </a:buBlip>
            </a:pPr>
            <a:r>
              <a:rPr lang="en-GB" altLang="zh-CN" sz="1400" dirty="0"/>
              <a:t>Please </a:t>
            </a:r>
            <a:r>
              <a:rPr lang="en-GB" altLang="zh-CN" sz="1400" dirty="0" smtClean="0"/>
              <a:t>follow the guidance below to check in</a:t>
            </a:r>
          </a:p>
          <a:p>
            <a:pPr lvl="1">
              <a:spcBef>
                <a:spcPts val="0"/>
              </a:spcBef>
              <a:spcAft>
                <a:spcPts val="600"/>
              </a:spcAft>
            </a:pPr>
            <a:r>
              <a:rPr lang="en-US" altLang="zh-CN" sz="1200" dirty="0"/>
              <a:t>Option 1: Through registration email, </a:t>
            </a:r>
            <a:r>
              <a:rPr lang="en-US" altLang="zh-CN" sz="1200" dirty="0" smtClean="0"/>
              <a:t>click the direct link (only if you registered after the deadline of registration for this meeting)</a:t>
            </a:r>
          </a:p>
          <a:p>
            <a:pPr lvl="1">
              <a:spcBef>
                <a:spcPts val="0"/>
              </a:spcBef>
              <a:spcAft>
                <a:spcPts val="600"/>
              </a:spcAft>
            </a:pPr>
            <a:r>
              <a:rPr lang="en-US" altLang="zh-CN" sz="1200" dirty="0" smtClean="0"/>
              <a:t>Option </a:t>
            </a:r>
            <a:r>
              <a:rPr lang="en-US" altLang="zh-CN" sz="1200" dirty="0"/>
              <a:t>2: Through registration email, copy/paste token into the registration link </a:t>
            </a:r>
            <a:r>
              <a:rPr lang="en-US" altLang="zh-CN" sz="1200" dirty="0" smtClean="0"/>
              <a:t>(</a:t>
            </a:r>
            <a:r>
              <a:rPr lang="en-US" altLang="zh-CN" sz="1200" dirty="0"/>
              <a:t>if you registered after the deadline of registration for this meeting</a:t>
            </a:r>
            <a:r>
              <a:rPr lang="en-US" altLang="zh-CN" sz="1200" dirty="0" smtClean="0"/>
              <a:t>)</a:t>
            </a:r>
          </a:p>
          <a:p>
            <a:pPr lvl="1">
              <a:spcBef>
                <a:spcPts val="0"/>
              </a:spcBef>
              <a:spcAft>
                <a:spcPts val="600"/>
              </a:spcAft>
            </a:pPr>
            <a:r>
              <a:rPr lang="en-US" altLang="zh-CN" sz="1200" dirty="0"/>
              <a:t>Option 2-Bis: Through registration email, copy/paste token into the registration link (if you registered before the deadline of registration for this meeting</a:t>
            </a:r>
            <a:r>
              <a:rPr lang="en-US" altLang="zh-CN" sz="1200" dirty="0" smtClean="0"/>
              <a:t>)</a:t>
            </a:r>
          </a:p>
          <a:p>
            <a:pPr lvl="1">
              <a:spcBef>
                <a:spcPts val="0"/>
              </a:spcBef>
              <a:spcAft>
                <a:spcPts val="600"/>
              </a:spcAft>
            </a:pPr>
            <a:r>
              <a:rPr lang="en-US" altLang="zh-CN" sz="1200" dirty="0"/>
              <a:t>Option 3: Through the 3GU portal (You need to be logged in</a:t>
            </a:r>
            <a:r>
              <a:rPr lang="en-US" altLang="zh-CN" sz="1200" dirty="0" smtClean="0"/>
              <a:t>)</a:t>
            </a:r>
          </a:p>
          <a:p>
            <a:pPr lvl="2">
              <a:spcBef>
                <a:spcPts val="0"/>
              </a:spcBef>
              <a:spcAft>
                <a:spcPts val="600"/>
              </a:spcAft>
            </a:pPr>
            <a:r>
              <a:rPr lang="en-US" altLang="zh-CN" sz="1200" dirty="0">
                <a:latin typeface="+mj-ea"/>
                <a:ea typeface="+mj-ea"/>
              </a:rPr>
              <a:t>Click on the meeting you wish to check-in </a:t>
            </a:r>
            <a:r>
              <a:rPr lang="en-US" altLang="zh-CN" sz="1200" dirty="0" smtClean="0">
                <a:latin typeface="+mj-ea"/>
                <a:ea typeface="+mj-ea"/>
              </a:rPr>
              <a:t>to</a:t>
            </a:r>
          </a:p>
          <a:p>
            <a:pPr lvl="2">
              <a:spcBef>
                <a:spcPts val="0"/>
              </a:spcBef>
              <a:spcAft>
                <a:spcPts val="600"/>
              </a:spcAft>
            </a:pPr>
            <a:r>
              <a:rPr lang="en-GB" altLang="zh-CN" sz="1200" dirty="0">
                <a:latin typeface="+mj-ea"/>
                <a:ea typeface="+mj-ea"/>
              </a:rPr>
              <a:t>then, click on “Presence Token” link</a:t>
            </a:r>
            <a:endParaRPr lang="en-US" altLang="zh-CN" sz="1200" dirty="0">
              <a:latin typeface="+mj-ea"/>
              <a:ea typeface="+mj-ea"/>
            </a:endParaRPr>
          </a:p>
          <a:p>
            <a:pPr lvl="1">
              <a:spcBef>
                <a:spcPts val="0"/>
              </a:spcBef>
              <a:spcAft>
                <a:spcPts val="600"/>
              </a:spcAft>
            </a:pPr>
            <a:r>
              <a:rPr lang="en-US" altLang="zh-CN" sz="1200" dirty="0" smtClean="0"/>
              <a:t>Note:</a:t>
            </a:r>
          </a:p>
          <a:p>
            <a:pPr lvl="2">
              <a:spcBef>
                <a:spcPts val="0"/>
              </a:spcBef>
              <a:spcAft>
                <a:spcPts val="600"/>
              </a:spcAft>
            </a:pPr>
            <a:r>
              <a:rPr lang="en-US" altLang="zh-CN" sz="1200" dirty="0" smtClean="0"/>
              <a:t>All </a:t>
            </a:r>
            <a:r>
              <a:rPr lang="en-US" altLang="zh-CN" sz="1200" dirty="0"/>
              <a:t>three options work for both electronic and face to face meetings</a:t>
            </a:r>
          </a:p>
          <a:p>
            <a:pPr lvl="2">
              <a:spcBef>
                <a:spcPts val="0"/>
              </a:spcBef>
              <a:spcAft>
                <a:spcPts val="600"/>
              </a:spcAft>
            </a:pPr>
            <a:r>
              <a:rPr lang="en-US" altLang="zh-CN" sz="1200" dirty="0"/>
              <a:t>Note: although the date of registration to a given meeting is not the cut-off date when the new rules start to apply, it is still expected for delegates to register before the deadline of registration to be eligible to take part in the GTW conference calls</a:t>
            </a:r>
            <a:r>
              <a:rPr lang="en-US" altLang="zh-CN" sz="1200" dirty="0" smtClean="0"/>
              <a:t>.</a:t>
            </a:r>
            <a:endParaRPr lang="en-GB" altLang="zh-CN" sz="1200" dirty="0" smtClean="0"/>
          </a:p>
          <a:p>
            <a:pPr marL="342882" lvl="1" indent="-342882">
              <a:spcBef>
                <a:spcPts val="0"/>
              </a:spcBef>
              <a:spcAft>
                <a:spcPts val="600"/>
              </a:spcAft>
              <a:buBlip>
                <a:blip r:embed="rId2"/>
              </a:buBlip>
            </a:pPr>
            <a:r>
              <a:rPr lang="en-GB" altLang="zh-CN" sz="1200" dirty="0"/>
              <a:t>Please </a:t>
            </a:r>
            <a:r>
              <a:rPr lang="en-GB" altLang="zh-CN" sz="1200" dirty="0" smtClean="0"/>
              <a:t>refer to Slide #32 of </a:t>
            </a:r>
            <a:r>
              <a:rPr lang="en-GB" altLang="zh-CN" sz="1200" dirty="0">
                <a:hlinkClick r:id="rId3" tooltip="https://www.3gpp.org/ftp/tsg_ct/WG1_mm-cc-sm_ex-CN1/TSGC1_139_Toulouse/Invitation"/>
              </a:rPr>
              <a:t>https://</a:t>
            </a:r>
            <a:r>
              <a:rPr lang="en-GB" altLang="zh-CN" sz="1200" dirty="0" smtClean="0">
                <a:hlinkClick r:id="rId3" tooltip="https://www.3gpp.org/ftp/tsg_ct/WG1_mm-cc-sm_ex-CN1/TSGC1_139_Toulouse/Invitation"/>
              </a:rPr>
              <a:t>www.3gpp.org/ftp/tsg_ct/WG1_mm-cc-sm_ex-CN1/TSGC1_139_Toulouse/Invitation</a:t>
            </a:r>
            <a:endParaRPr lang="en-GB"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smtClean="0"/>
              <a:t>Tdocs</a:t>
            </a:r>
            <a:r>
              <a:rPr lang="en-US" sz="1400" dirty="0" smtClean="0"/>
              <a:t> under post-meeting email process:</a:t>
            </a:r>
          </a:p>
          <a:p>
            <a:pPr lvl="1">
              <a:spcBef>
                <a:spcPts val="0"/>
              </a:spcBef>
              <a:spcAft>
                <a:spcPts val="600"/>
              </a:spcAft>
            </a:pPr>
            <a:r>
              <a:rPr lang="en-US" sz="1200" dirty="0" smtClean="0"/>
              <a:t>Big CRs for Rel-17 on-going WIs</a:t>
            </a:r>
          </a:p>
          <a:p>
            <a:pPr lvl="1">
              <a:spcBef>
                <a:spcPts val="0"/>
              </a:spcBef>
              <a:spcAft>
                <a:spcPts val="600"/>
              </a:spcAft>
            </a:pPr>
            <a:r>
              <a:rPr lang="en-US" sz="1200" dirty="0" smtClean="0"/>
              <a:t>Big CRs/Revised WIDs/TRs </a:t>
            </a:r>
            <a:r>
              <a:rPr lang="en-US" sz="1200" dirty="0"/>
              <a:t>for </a:t>
            </a:r>
            <a:r>
              <a:rPr lang="en-US" sz="1200" dirty="0" smtClean="0"/>
              <a:t>Rel-18 </a:t>
            </a:r>
            <a:r>
              <a:rPr lang="en-US" sz="1200" dirty="0"/>
              <a:t>basket </a:t>
            </a:r>
            <a:r>
              <a:rPr lang="en-US" sz="1200" dirty="0" smtClean="0"/>
              <a:t>WIs</a:t>
            </a:r>
          </a:p>
          <a:p>
            <a:pPr lvl="1">
              <a:spcBef>
                <a:spcPts val="0"/>
              </a:spcBef>
              <a:spcAft>
                <a:spcPts val="600"/>
              </a:spcAft>
            </a:pPr>
            <a:r>
              <a:rPr lang="en-US" sz="1200" dirty="0"/>
              <a:t>O</a:t>
            </a:r>
            <a:r>
              <a:rPr lang="en-US" sz="1200" dirty="0" smtClean="0"/>
              <a:t>ther </a:t>
            </a:r>
            <a:r>
              <a:rPr lang="en-US" sz="1200" dirty="0" err="1"/>
              <a:t>tdocs</a:t>
            </a:r>
            <a:r>
              <a:rPr lang="en-US" sz="1200" dirty="0"/>
              <a:t> based on Chairs guidance</a:t>
            </a:r>
          </a:p>
          <a:p>
            <a:pPr>
              <a:spcBef>
                <a:spcPts val="0"/>
              </a:spcBef>
              <a:spcAft>
                <a:spcPts val="600"/>
              </a:spcAft>
            </a:pPr>
            <a:r>
              <a:rPr lang="en-US" sz="1400" dirty="0"/>
              <a:t>Procedures and timelines:</a:t>
            </a:r>
          </a:p>
          <a:p>
            <a:pPr lvl="1">
              <a:spcBef>
                <a:spcPts val="0"/>
              </a:spcBef>
              <a:spcAft>
                <a:spcPts val="600"/>
              </a:spcAft>
            </a:pPr>
            <a:r>
              <a:rPr lang="en-US" sz="1200" dirty="0" smtClean="0">
                <a:solidFill>
                  <a:srgbClr val="FF0000"/>
                </a:solidFill>
              </a:rPr>
              <a:t>November 28 (Monday), 17:00 </a:t>
            </a:r>
            <a:r>
              <a:rPr lang="en-US" sz="1200" dirty="0">
                <a:solidFill>
                  <a:srgbClr val="FF0000"/>
                </a:solidFill>
              </a:rPr>
              <a:t>UTC</a:t>
            </a:r>
            <a:r>
              <a:rPr lang="en-US" sz="1200" dirty="0"/>
              <a:t>: Session chairs will provide the list of </a:t>
            </a:r>
            <a:r>
              <a:rPr lang="en-US" sz="1200" dirty="0" err="1"/>
              <a:t>tdocs</a:t>
            </a:r>
            <a:r>
              <a:rPr lang="en-US" sz="1200" dirty="0"/>
              <a:t> for post-meeting </a:t>
            </a:r>
            <a:r>
              <a:rPr lang="en-US" sz="1200" dirty="0" smtClean="0"/>
              <a:t>email process.</a:t>
            </a:r>
            <a:endParaRPr lang="en-US" altLang="zh-CN" sz="1200" dirty="0"/>
          </a:p>
          <a:p>
            <a:pPr lvl="1">
              <a:spcBef>
                <a:spcPts val="0"/>
              </a:spcBef>
              <a:spcAft>
                <a:spcPts val="600"/>
              </a:spcAft>
            </a:pPr>
            <a:r>
              <a:rPr lang="en-US" sz="1200" dirty="0" smtClean="0">
                <a:solidFill>
                  <a:srgbClr val="FF0000"/>
                </a:solidFill>
              </a:rPr>
              <a:t>November 29 (Tuesday</a:t>
            </a:r>
            <a:r>
              <a:rPr lang="en-US" altLang="zh-CN" sz="1200" dirty="0" smtClean="0">
                <a:solidFill>
                  <a:srgbClr val="FF0000"/>
                </a:solidFill>
              </a:rPr>
              <a:t>), </a:t>
            </a:r>
            <a:r>
              <a:rPr lang="en-US" altLang="zh-CN" sz="1200" dirty="0">
                <a:solidFill>
                  <a:srgbClr val="FF0000"/>
                </a:solidFill>
              </a:rPr>
              <a:t>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smtClean="0">
                <a:solidFill>
                  <a:srgbClr val="FF0000"/>
                </a:solidFill>
              </a:rPr>
              <a:t>November 30 (Thursday), </a:t>
            </a:r>
            <a:r>
              <a:rPr lang="en-US" altLang="zh-CN" sz="1200" dirty="0">
                <a:solidFill>
                  <a:srgbClr val="FF0000"/>
                </a:solidFill>
              </a:rPr>
              <a:t>13:00 UTC</a:t>
            </a:r>
            <a:r>
              <a:rPr lang="en-US" altLang="zh-CN" sz="1200" dirty="0"/>
              <a:t>: Companies provided comments if any and author should provide necessary revisions</a:t>
            </a:r>
          </a:p>
          <a:p>
            <a:pPr lvl="1">
              <a:spcBef>
                <a:spcPts val="0"/>
              </a:spcBef>
              <a:spcAft>
                <a:spcPts val="600"/>
              </a:spcAft>
            </a:pPr>
            <a:r>
              <a:rPr lang="en-US" altLang="zh-CN" sz="1200" dirty="0" smtClean="0">
                <a:solidFill>
                  <a:srgbClr val="FF0000"/>
                </a:solidFill>
              </a:rPr>
              <a:t>December 1 </a:t>
            </a:r>
            <a:r>
              <a:rPr lang="en-US" altLang="zh-CN" sz="1200" dirty="0">
                <a:solidFill>
                  <a:srgbClr val="FF0000"/>
                </a:solidFill>
              </a:rPr>
              <a:t>(</a:t>
            </a:r>
            <a:r>
              <a:rPr lang="en-US" altLang="zh-CN" sz="1200" dirty="0" smtClean="0">
                <a:solidFill>
                  <a:srgbClr val="FF0000"/>
                </a:solidFill>
              </a:rPr>
              <a:t>Thursday), </a:t>
            </a:r>
            <a:r>
              <a:rPr lang="en-US" altLang="zh-CN" sz="1200" dirty="0">
                <a:solidFill>
                  <a:srgbClr val="FF0000"/>
                </a:solidFill>
              </a:rPr>
              <a:t>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to remind all delegated to upload all Cat A draft CRs as soon as possible. In case Cat A draft CRs are not available by </a:t>
            </a:r>
            <a:r>
              <a:rPr lang="en-US" altLang="zh-CN" sz="1200" dirty="0" smtClean="0">
                <a:solidFill>
                  <a:srgbClr val="FF0000"/>
                </a:solidFill>
              </a:rPr>
              <a:t>November 18 (Friday) </a:t>
            </a:r>
            <a:r>
              <a:rPr lang="en-US" altLang="zh-CN" sz="1200" dirty="0">
                <a:solidFill>
                  <a:srgbClr val="FF0000"/>
                </a:solidFill>
              </a:rPr>
              <a:t>20:00 UTC</a:t>
            </a:r>
            <a:r>
              <a:rPr lang="en-US" altLang="zh-CN" sz="1200" dirty="0"/>
              <a:t>, the respective Draft CRs may be postponed and not implemented.</a:t>
            </a:r>
          </a:p>
          <a:p>
            <a:pPr lvl="1">
              <a:spcBef>
                <a:spcPts val="0"/>
              </a:spcBef>
              <a:spcAft>
                <a:spcPts val="600"/>
              </a:spcAft>
            </a:pPr>
            <a:r>
              <a:rPr lang="en-US" altLang="zh-CN" sz="1200" dirty="0"/>
              <a:t>Delegates are strongly encouraged to participate in review on Big CRs during post-meeting email </a:t>
            </a:r>
            <a:r>
              <a:rPr lang="en-US" altLang="zh-CN" sz="1200" dirty="0" smtClean="0"/>
              <a:t>process 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meeting</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solidFill>
                  <a:srgbClr val="000000"/>
                </a:solidFill>
              </a:rPr>
              <a:t>Please  WI/SI rapporteurs share draft SR(status report)  and revised WID (RAN4 led WIs</a:t>
            </a:r>
            <a:r>
              <a:rPr lang="zh-CN" altLang="en-US" sz="1400" dirty="0">
                <a:solidFill>
                  <a:srgbClr val="000000"/>
                </a:solidFill>
              </a:rPr>
              <a:t>）</a:t>
            </a:r>
            <a:r>
              <a:rPr lang="en-US" altLang="zh-CN" sz="1400" dirty="0">
                <a:solidFill>
                  <a:srgbClr val="000000"/>
                </a:solidFill>
              </a:rPr>
              <a:t>if any in RAN4 reflector no later than </a:t>
            </a:r>
            <a:r>
              <a:rPr lang="en-US" altLang="zh-CN" sz="1400" dirty="0" smtClean="0">
                <a:solidFill>
                  <a:srgbClr val="FF0000"/>
                </a:solidFill>
              </a:rPr>
              <a:t>December </a:t>
            </a:r>
            <a:r>
              <a:rPr lang="en-US" altLang="zh-CN" sz="1400" dirty="0">
                <a:solidFill>
                  <a:srgbClr val="FF0000"/>
                </a:solidFill>
              </a:rPr>
              <a:t>1</a:t>
            </a:r>
            <a:r>
              <a:rPr lang="en-US" altLang="zh-CN" sz="1400" dirty="0" smtClean="0">
                <a:solidFill>
                  <a:srgbClr val="FF0000"/>
                </a:solidFill>
              </a:rPr>
              <a:t> </a:t>
            </a:r>
            <a:r>
              <a:rPr lang="en-US" altLang="zh-CN" sz="1400" dirty="0">
                <a:solidFill>
                  <a:srgbClr val="FF0000"/>
                </a:solidFill>
              </a:rPr>
              <a:t>(Thursday) 17:00 UTC </a:t>
            </a:r>
            <a:r>
              <a:rPr lang="zh-CN" altLang="en-US" sz="1400" dirty="0">
                <a:solidFill>
                  <a:srgbClr val="000000"/>
                </a:solidFill>
              </a:rPr>
              <a:t>；</a:t>
            </a:r>
            <a:r>
              <a:rPr lang="en-US" altLang="zh-CN" sz="1400" dirty="0">
                <a:solidFill>
                  <a:srgbClr val="000000"/>
                </a:solidFill>
              </a:rPr>
              <a:t>Guidance from MCC for SR and revised WID submission</a:t>
            </a:r>
          </a:p>
          <a:p>
            <a:pPr lvl="1">
              <a:spcBef>
                <a:spcPts val="0"/>
              </a:spcBef>
              <a:spcAft>
                <a:spcPts val="600"/>
              </a:spcAft>
            </a:pPr>
            <a:r>
              <a:rPr lang="en-GB" altLang="zh-CN" sz="1200" dirty="0"/>
              <a:t>1. WIs with target </a:t>
            </a:r>
            <a:r>
              <a:rPr lang="en-US" altLang="zh-CN" sz="1200" dirty="0" smtClean="0"/>
              <a:t>September </a:t>
            </a:r>
            <a:r>
              <a:rPr lang="en-US" altLang="zh-CN" sz="1200" dirty="0"/>
              <a:t>2022 </a:t>
            </a:r>
            <a:r>
              <a:rPr lang="en-GB" altLang="zh-CN" sz="1200" dirty="0"/>
              <a:t>and % complete &lt;100% mean a request to stop the WI,</a:t>
            </a:r>
            <a:endParaRPr lang="zh-CN" altLang="zh-CN" sz="1200" dirty="0"/>
          </a:p>
          <a:p>
            <a:pPr lvl="2">
              <a:spcBef>
                <a:spcPts val="0"/>
              </a:spcBef>
              <a:spcAft>
                <a:spcPts val="600"/>
              </a:spcAft>
            </a:pPr>
            <a:r>
              <a:rPr lang="en-GB" altLang="zh-CN" sz="1200" dirty="0">
                <a:solidFill>
                  <a:srgbClr val="000000"/>
                </a:solidFill>
              </a:rPr>
              <a:t> </a:t>
            </a:r>
            <a:r>
              <a:rPr lang="en-US" altLang="zh-CN" sz="1200" dirty="0">
                <a:solidFill>
                  <a:srgbClr val="000000"/>
                </a:solidFill>
              </a:rPr>
              <a:t>I</a:t>
            </a:r>
            <a:r>
              <a:rPr lang="en-GB" altLang="zh-CN" sz="1200" dirty="0">
                <a:solidFill>
                  <a:srgbClr val="000000"/>
                </a:solidFill>
              </a:rPr>
              <a:t>n such a case CRs will be requested to de</a:t>
            </a:r>
            <a:r>
              <a:rPr lang="en-US" altLang="zh-CN" sz="1200" dirty="0">
                <a:solidFill>
                  <a:srgbClr val="000000"/>
                </a:solidFill>
              </a:rPr>
              <a:t>-</a:t>
            </a:r>
            <a:r>
              <a:rPr lang="en-GB" altLang="zh-CN" sz="1200" dirty="0">
                <a:solidFill>
                  <a:srgbClr val="000000"/>
                </a:solidFill>
              </a:rPr>
              <a:t>implement changes already in the specs and introduced under this WI</a:t>
            </a:r>
            <a:endParaRPr lang="zh-CN" altLang="zh-CN" sz="1200" dirty="0">
              <a:solidFill>
                <a:srgbClr val="000000"/>
              </a:solidFill>
            </a:endParaRPr>
          </a:p>
          <a:p>
            <a:pPr lvl="1">
              <a:spcBef>
                <a:spcPts val="0"/>
              </a:spcBef>
              <a:spcAft>
                <a:spcPts val="600"/>
              </a:spcAft>
            </a:pPr>
            <a:r>
              <a:rPr lang="en-GB" altLang="zh-CN" sz="1200" dirty="0">
                <a:solidFill>
                  <a:srgbClr val="000000"/>
                </a:solidFill>
              </a:rPr>
              <a:t>2. Status report target dates have to match the target dates submitted in rev WIDs to the same TSG meeting</a:t>
            </a:r>
            <a:endParaRPr lang="zh-CN" altLang="zh-CN" sz="1200" dirty="0">
              <a:solidFill>
                <a:srgbClr val="000000"/>
              </a:solidFill>
            </a:endParaRPr>
          </a:p>
          <a:p>
            <a:pPr lvl="1">
              <a:spcBef>
                <a:spcPts val="0"/>
              </a:spcBef>
              <a:spcAft>
                <a:spcPts val="600"/>
              </a:spcAft>
            </a:pPr>
            <a:r>
              <a:rPr lang="en-GB" altLang="zh-CN" sz="1200" dirty="0">
                <a:solidFill>
                  <a:srgbClr val="000000"/>
                </a:solidFill>
              </a:rPr>
              <a:t>3. </a:t>
            </a:r>
            <a:r>
              <a:rPr lang="en-US" altLang="zh-CN" sz="1200" dirty="0">
                <a:solidFill>
                  <a:srgbClr val="000000"/>
                </a:solidFill>
              </a:rPr>
              <a:t>R</a:t>
            </a:r>
            <a:r>
              <a:rPr lang="en-GB" altLang="zh-CN" sz="1200" dirty="0" err="1">
                <a:solidFill>
                  <a:srgbClr val="000000"/>
                </a:solidFill>
              </a:rPr>
              <a:t>evised</a:t>
            </a:r>
            <a:r>
              <a:rPr lang="en-GB" altLang="zh-CN" sz="1200" dirty="0">
                <a:solidFill>
                  <a:srgbClr val="000000"/>
                </a:solidFill>
              </a:rPr>
              <a:t> WIDs have to show revision marks relative to the last approved WID</a:t>
            </a:r>
            <a:endParaRPr lang="en-US" altLang="zh-CN" sz="1200" dirty="0">
              <a:solidFill>
                <a:srgbClr val="000000"/>
              </a:solidFill>
            </a:endParaRPr>
          </a:p>
          <a:p>
            <a:pPr marL="342882" lvl="1" indent="-342882">
              <a:spcBef>
                <a:spcPts val="0"/>
              </a:spcBef>
              <a:spcAft>
                <a:spcPts val="600"/>
              </a:spcAft>
              <a:buBlip>
                <a:blip r:embed="rId2"/>
              </a:buBlip>
            </a:pPr>
            <a:endParaRPr lang="en-US" altLang="zh-CN" sz="1400" dirty="0" smtClean="0"/>
          </a:p>
          <a:p>
            <a:pPr marL="342882" lvl="1" indent="-342882">
              <a:spcBef>
                <a:spcPts val="0"/>
              </a:spcBef>
              <a:spcAft>
                <a:spcPts val="600"/>
              </a:spcAft>
              <a:buBlip>
                <a:blip r:embed="rId2"/>
              </a:buBlip>
            </a:pPr>
            <a:r>
              <a:rPr lang="en-US" altLang="zh-CN" sz="1400" dirty="0" smtClean="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smtClean="0"/>
              <a:t>NOTE: According to offline feedback from MCC, it is suggested to clarify the rule that all the fallback modes for each proposed band combinations should be finalized before the work on those band combinations is done in the Rel-18 basket WIDs</a:t>
            </a:r>
            <a:endParaRPr lang="en-US" altLang="zh-CN" sz="1200" dirty="0"/>
          </a:p>
          <a:p>
            <a:pPr marL="342882" lvl="1" indent="-342882">
              <a:spcBef>
                <a:spcPts val="0"/>
              </a:spcBef>
              <a:spcAft>
                <a:spcPts val="600"/>
              </a:spcAft>
              <a:buBlip>
                <a:blip r:embed="rId2"/>
              </a:buBlip>
            </a:pPr>
            <a:endParaRPr lang="en-US" altLang="zh-CN" sz="1400" dirty="0" smtClean="0">
              <a:solidFill>
                <a:srgbClr val="000000"/>
              </a:solidFill>
            </a:endParaRPr>
          </a:p>
          <a:p>
            <a:pPr marL="342882" lvl="1" indent="-342882">
              <a:spcBef>
                <a:spcPts val="0"/>
              </a:spcBef>
              <a:spcAft>
                <a:spcPts val="600"/>
              </a:spcAft>
              <a:buBlip>
                <a:blip r:embed="rId2"/>
              </a:buBlip>
            </a:pPr>
            <a:r>
              <a:rPr lang="en-US" altLang="zh-CN" sz="1400" dirty="0" smtClean="0">
                <a:solidFill>
                  <a:srgbClr val="000000"/>
                </a:solidFill>
              </a:rPr>
              <a:t>For </a:t>
            </a:r>
            <a:r>
              <a:rPr lang="en-US" altLang="zh-CN" sz="1400" dirty="0">
                <a:solidFill>
                  <a:srgbClr val="000000"/>
                </a:solidFill>
              </a:rPr>
              <a:t>draft TS/TR which planned to be submitted to RAN plenary for approval, please share the draft version to Carolyn for pre-check no later than </a:t>
            </a:r>
            <a:r>
              <a:rPr lang="en-US" altLang="zh-CN" sz="1400" dirty="0">
                <a:solidFill>
                  <a:srgbClr val="FF0000"/>
                </a:solidFill>
              </a:rPr>
              <a:t>November </a:t>
            </a:r>
            <a:r>
              <a:rPr lang="en-US" altLang="zh-CN" sz="1400" dirty="0" smtClean="0">
                <a:solidFill>
                  <a:srgbClr val="FF0000"/>
                </a:solidFill>
              </a:rPr>
              <a:t>29 </a:t>
            </a:r>
            <a:r>
              <a:rPr lang="en-US" altLang="zh-CN" sz="1400" dirty="0">
                <a:solidFill>
                  <a:srgbClr val="FF0000"/>
                </a:solidFill>
              </a:rPr>
              <a:t>(</a:t>
            </a:r>
            <a:r>
              <a:rPr lang="en-US" altLang="zh-CN" sz="1400" dirty="0" smtClean="0">
                <a:solidFill>
                  <a:srgbClr val="FF0000"/>
                </a:solidFill>
              </a:rPr>
              <a:t>Tuesday</a:t>
            </a:r>
            <a:r>
              <a:rPr lang="en-US" altLang="zh-CN" sz="1400" dirty="0">
                <a:solidFill>
                  <a:srgbClr val="FF0000"/>
                </a:solidFill>
              </a:rPr>
              <a:t>) 17:00 </a:t>
            </a:r>
            <a:r>
              <a:rPr lang="en-US" altLang="zh-CN" sz="1400" dirty="0" smtClean="0">
                <a:solidFill>
                  <a:srgbClr val="FF0000"/>
                </a:solidFill>
              </a:rPr>
              <a:t>UTC</a:t>
            </a:r>
          </a:p>
          <a:p>
            <a:pPr marL="342882" lvl="1" indent="-342882">
              <a:spcBef>
                <a:spcPts val="0"/>
              </a:spcBef>
              <a:spcAft>
                <a:spcPts val="600"/>
              </a:spcAft>
              <a:buBlip>
                <a:blip r:embed="rId2"/>
              </a:buBlip>
            </a:pPr>
            <a:endParaRPr lang="en-US" altLang="zh-CN" sz="1400" dirty="0">
              <a:solidFill>
                <a:srgbClr val="FF0000"/>
              </a:solidFill>
            </a:endParaRPr>
          </a:p>
          <a:p>
            <a:pPr marL="342882" lvl="1" indent="-342882">
              <a:spcBef>
                <a:spcPts val="0"/>
              </a:spcBef>
              <a:spcAft>
                <a:spcPts val="600"/>
              </a:spcAft>
              <a:buBlip>
                <a:blip r:embed="rId2"/>
              </a:buBlip>
            </a:pPr>
            <a:r>
              <a:rPr lang="en-US" altLang="zh-CN" sz="1400" dirty="0" smtClean="0"/>
              <a:t>If you want to close a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Upload/download </a:t>
            </a:r>
            <a:r>
              <a:rPr lang="en-US" sz="1400" dirty="0" err="1" smtClean="0"/>
              <a:t>tdocs</a:t>
            </a:r>
            <a:r>
              <a:rPr lang="en-US" sz="1400" dirty="0" smtClean="0"/>
              <a:t> during the meeting (need further confirmation from MCC and official announce it later in RAN4)</a:t>
            </a:r>
          </a:p>
          <a:p>
            <a:pPr lvl="1">
              <a:spcBef>
                <a:spcPts val="0"/>
              </a:spcBef>
              <a:spcAft>
                <a:spcPts val="600"/>
              </a:spcAft>
            </a:pPr>
            <a:r>
              <a:rPr lang="en-US" altLang="zh-CN" sz="1200" dirty="0" smtClean="0"/>
              <a:t>Alternative 1</a:t>
            </a:r>
            <a:r>
              <a:rPr lang="en-US" altLang="zh-CN" sz="1200" dirty="0"/>
              <a:t>: same as E-meeting, inbox folder under 3GPP server or</a:t>
            </a:r>
            <a:endParaRPr lang="zh-CN" altLang="zh-CN" sz="1200" dirty="0"/>
          </a:p>
          <a:p>
            <a:pPr lvl="1">
              <a:spcBef>
                <a:spcPts val="0"/>
              </a:spcBef>
              <a:spcAft>
                <a:spcPts val="600"/>
              </a:spcAft>
            </a:pPr>
            <a:r>
              <a:rPr lang="en-US" altLang="zh-CN" sz="1200" dirty="0" smtClean="0"/>
              <a:t>Alternative 2</a:t>
            </a:r>
            <a:r>
              <a:rPr lang="en-US" altLang="zh-CN" sz="1200" dirty="0"/>
              <a:t>: 10.10.10.10 as local server in F2F and 3GPP_Sync from website </a:t>
            </a:r>
            <a:r>
              <a:rPr lang="en-US" altLang="zh-CN" sz="1200" dirty="0">
                <a:hlinkClick r:id="rId2"/>
              </a:rPr>
              <a:t> https://www.3gpp.org/ftp/Meetings_3GPP_SYNC/RAN4</a:t>
            </a:r>
            <a:r>
              <a:rPr lang="en-US" altLang="zh-CN" sz="1200" dirty="0"/>
              <a:t> </a:t>
            </a:r>
          </a:p>
          <a:p>
            <a:pPr>
              <a:spcBef>
                <a:spcPts val="0"/>
              </a:spcBef>
              <a:spcAft>
                <a:spcPts val="600"/>
              </a:spcAft>
            </a:pPr>
            <a:r>
              <a:rPr lang="en-US" sz="1400" dirty="0" smtClean="0"/>
              <a:t>Notes </a:t>
            </a:r>
            <a:r>
              <a:rPr lang="en-US" sz="1400" dirty="0"/>
              <a:t>on </a:t>
            </a:r>
            <a:r>
              <a:rPr lang="en-US" sz="1400" dirty="0" smtClean="0"/>
              <a:t>email</a:t>
            </a:r>
            <a:endParaRPr lang="en-US" sz="1400" dirty="0"/>
          </a:p>
          <a:p>
            <a:pPr lvl="1">
              <a:spcBef>
                <a:spcPts val="0"/>
              </a:spcBef>
              <a:spcAft>
                <a:spcPts val="600"/>
              </a:spcAft>
            </a:pPr>
            <a:r>
              <a:rPr lang="en-US" sz="1200" dirty="0" smtClean="0"/>
              <a:t>Each </a:t>
            </a:r>
            <a:r>
              <a:rPr lang="en-US" sz="1200" dirty="0"/>
              <a:t>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3"/>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a:t>
            </a:r>
            <a:r>
              <a:rPr lang="en-US" altLang="zh-CN" sz="1200" dirty="0" smtClean="0"/>
              <a:t>for revised </a:t>
            </a:r>
            <a:r>
              <a:rPr lang="en-US" altLang="zh-CN" sz="1200" dirty="0"/>
              <a:t>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a:t>
            </a:r>
            <a:r>
              <a:rPr lang="en-US" altLang="zh-CN" sz="1200" dirty="0" smtClean="0"/>
              <a:t>CRs</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4"/>
          <a:stretch>
            <a:fillRect/>
          </a:stretch>
        </p:blipFill>
        <p:spPr>
          <a:xfrm>
            <a:off x="1394450" y="5163774"/>
            <a:ext cx="9904576" cy="1415931"/>
          </a:xfrm>
          <a:prstGeom prst="rect">
            <a:avLst/>
          </a:prstGeom>
        </p:spPr>
      </p:pic>
    </p:spTree>
    <p:extLst>
      <p:ext uri="{BB962C8B-B14F-4D97-AF65-F5344CB8AC3E}">
        <p14:creationId xmlns:p14="http://schemas.microsoft.com/office/powerpoint/2010/main" val="546285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smtClean="0"/>
              <a:t>Moderator is expected to drive the progress based on the consensus and continue organizing the discussions in the 2</a:t>
            </a:r>
            <a:r>
              <a:rPr lang="en-US" altLang="zh-CN" sz="1200" b="1" baseline="30000" dirty="0" smtClean="0"/>
              <a:t>nd</a:t>
            </a:r>
            <a:r>
              <a:rPr lang="en-US" altLang="zh-CN" sz="1200" b="1" dirty="0" smtClean="0"/>
              <a:t> round if there are concerns received from companies.</a:t>
            </a:r>
          </a:p>
          <a:p>
            <a:pPr lvl="1">
              <a:spcBef>
                <a:spcPts val="0"/>
              </a:spcBef>
              <a:spcAft>
                <a:spcPts val="600"/>
              </a:spcAft>
            </a:pPr>
            <a:r>
              <a:rPr lang="en-US" altLang="zh-CN" sz="1200" dirty="0" smtClean="0"/>
              <a:t>Feedback </a:t>
            </a:r>
            <a:r>
              <a:rPr lang="en-US" altLang="zh-CN" sz="1200" dirty="0"/>
              <a:t>on moderator performance is expected to be given privately to the Chair.</a:t>
            </a:r>
          </a:p>
          <a:p>
            <a:pPr lvl="1">
              <a:spcBef>
                <a:spcPts val="0"/>
              </a:spcBef>
              <a:spcAft>
                <a:spcPts val="600"/>
              </a:spcAft>
            </a:pPr>
            <a:r>
              <a:rPr lang="en-US" altLang="zh-CN" sz="1200" dirty="0" err="1"/>
              <a:t>Tdoc</a:t>
            </a:r>
            <a:r>
              <a:rPr lang="en-US" altLang="zh-CN" sz="1200" dirty="0"/>
              <a:t> of a moderator summary is sourced as “Moderator (company name</a:t>
            </a:r>
            <a:r>
              <a:rPr lang="en-US" altLang="zh-CN" sz="1200" dirty="0" smtClean="0"/>
              <a:t>)”.</a:t>
            </a:r>
          </a:p>
          <a:p>
            <a:pPr lvl="1">
              <a:spcBef>
                <a:spcPts val="0"/>
              </a:spcBef>
              <a:spcAft>
                <a:spcPts val="600"/>
              </a:spcAft>
            </a:pPr>
            <a:endParaRPr lang="en-US" altLang="zh-CN" sz="1200" dirty="0" smtClean="0"/>
          </a:p>
          <a:p>
            <a:pPr marL="342882" lvl="2" indent="-342882">
              <a:spcBef>
                <a:spcPts val="0"/>
              </a:spcBef>
              <a:spcAft>
                <a:spcPts val="600"/>
              </a:spcAft>
              <a:buBlip>
                <a:blip r:embed="rId2"/>
              </a:buBlip>
            </a:pPr>
            <a:r>
              <a:rPr lang="en-US" altLang="zh-CN" sz="1400" dirty="0" smtClean="0">
                <a:cs typeface="+mn-cs"/>
              </a:rPr>
              <a:t>NWM</a:t>
            </a:r>
          </a:p>
          <a:p>
            <a:pPr lvl="1">
              <a:spcBef>
                <a:spcPts val="0"/>
              </a:spcBef>
              <a:spcAft>
                <a:spcPts val="600"/>
              </a:spcAft>
            </a:pPr>
            <a:r>
              <a:rPr lang="en-US" altLang="zh-CN" sz="1200" dirty="0"/>
              <a:t>Please refer to the following document for NWM </a:t>
            </a:r>
            <a:r>
              <a:rPr lang="en-US" altLang="zh-CN" sz="1200" dirty="0" smtClean="0"/>
              <a:t>tool</a:t>
            </a:r>
          </a:p>
          <a:p>
            <a:pPr lvl="1">
              <a:spcBef>
                <a:spcPts val="0"/>
              </a:spcBef>
              <a:spcAft>
                <a:spcPts val="600"/>
              </a:spcAft>
            </a:pPr>
            <a:r>
              <a:rPr lang="en-US" altLang="zh-CN" sz="1200" dirty="0" smtClean="0">
                <a:hlinkClick r:id="rId3"/>
              </a:rPr>
              <a:t>https://www.3gpp.org/ftp/tsg_ran/WG4_Radio/TSGR4_104-e/Invitation/TSG_RAN4#104-e_NWM_guidance.docx</a:t>
            </a:r>
            <a:endParaRPr lang="en-US" altLang="zh-CN" sz="1200" dirty="0" smtClean="0"/>
          </a:p>
          <a:p>
            <a:pPr lvl="1">
              <a:spcBef>
                <a:spcPts val="0"/>
              </a:spcBef>
              <a:spcAft>
                <a:spcPts val="600"/>
              </a:spcAft>
            </a:pPr>
            <a:endParaRPr lang="en-US" altLang="zh-CN" sz="1200" dirty="0"/>
          </a:p>
          <a:p>
            <a:pPr marL="342882" lvl="2" indent="-342882">
              <a:spcBef>
                <a:spcPts val="0"/>
              </a:spcBef>
              <a:spcAft>
                <a:spcPts val="600"/>
              </a:spcAft>
              <a:buBlip>
                <a:blip r:embed="rId2"/>
              </a:buBlip>
            </a:pPr>
            <a:r>
              <a:rPr lang="en-US" altLang="zh-CN" sz="1400" b="1" dirty="0" smtClean="0">
                <a:cs typeface="+mn-cs"/>
              </a:rPr>
              <a:t>To facilitate the GTW and future face-to-face meeting arrangement, it is highly encouraged that experts do not cover multiple areas across Main, RRM and </a:t>
            </a:r>
            <a:r>
              <a:rPr lang="en-US" altLang="zh-CN" sz="1400" b="1" dirty="0" err="1" smtClean="0">
                <a:cs typeface="+mn-cs"/>
              </a:rPr>
              <a:t>BSRF_Demod_Test</a:t>
            </a:r>
            <a:r>
              <a:rPr lang="en-US" altLang="zh-CN" sz="1400" b="1" dirty="0" smtClean="0">
                <a:cs typeface="+mn-cs"/>
              </a:rPr>
              <a:t> sessions</a:t>
            </a:r>
            <a:endParaRPr lang="en-US" altLang="zh-CN" sz="1400" b="1" dirty="0">
              <a:cs typeface="+mn-cs"/>
            </a:endParaRPr>
          </a:p>
          <a:p>
            <a:pPr lvl="1">
              <a:spcBef>
                <a:spcPts val="0"/>
              </a:spcBef>
              <a:spcAft>
                <a:spcPts val="600"/>
              </a:spcAft>
            </a:pPr>
            <a:r>
              <a:rPr lang="en-US" altLang="zh-CN" sz="1200" b="1" dirty="0" smtClean="0"/>
              <a:t>Sessions chairs will try to do proper schedule to avoid conflict of sessions for experts, but with more and more delegates covers multiple areas it is challenging for session chairs to do it.</a:t>
            </a:r>
          </a:p>
          <a:p>
            <a:pPr lvl="1">
              <a:spcBef>
                <a:spcPts val="0"/>
              </a:spcBef>
              <a:spcAft>
                <a:spcPts val="600"/>
              </a:spcAft>
            </a:pPr>
            <a:endParaRPr lang="en-US" altLang="zh-CN" sz="1200" b="1" dirty="0"/>
          </a:p>
          <a:p>
            <a:pPr marL="342882" lvl="2" indent="-342882">
              <a:spcBef>
                <a:spcPts val="0"/>
              </a:spcBef>
              <a:spcAft>
                <a:spcPts val="600"/>
              </a:spcAft>
              <a:buBlip>
                <a:blip r:embed="rId2"/>
              </a:buBlip>
            </a:pPr>
            <a:r>
              <a:rPr lang="en-US" altLang="zh-CN" sz="1400" dirty="0">
                <a:cs typeface="+mn-cs"/>
              </a:rPr>
              <a:t>Please find the logistics </a:t>
            </a:r>
            <a:r>
              <a:rPr lang="en-US" altLang="zh-CN" sz="1400" dirty="0" smtClean="0">
                <a:cs typeface="+mn-cs"/>
              </a:rPr>
              <a:t>information and please read it especially for free transport pass, new </a:t>
            </a:r>
            <a:r>
              <a:rPr lang="en-US" altLang="zh-CN" sz="1400" dirty="0"/>
              <a:t>infrared audio system</a:t>
            </a:r>
            <a:endParaRPr lang="en-US" altLang="zh-CN" sz="1400" dirty="0" smtClean="0">
              <a:cs typeface="+mn-cs"/>
            </a:endParaRPr>
          </a:p>
          <a:p>
            <a:pPr marL="800060" lvl="3" indent="-342882">
              <a:spcBef>
                <a:spcPts val="0"/>
              </a:spcBef>
              <a:spcAft>
                <a:spcPts val="600"/>
              </a:spcAft>
              <a:buBlip>
                <a:blip r:embed="rId2"/>
              </a:buBlip>
            </a:pPr>
            <a:r>
              <a:rPr lang="en-GB" altLang="zh-CN" sz="1200" dirty="0">
                <a:hlinkClick r:id="rId4" tooltip="https://www.3gpp.org/ftp/tsg_ct/WG1_mm-cc-sm_ex-CN1/TSGC1_139_Toulouse/Invitation"/>
              </a:rPr>
              <a:t>https://</a:t>
            </a:r>
            <a:r>
              <a:rPr lang="en-GB" altLang="zh-CN" sz="1200" dirty="0" smtClean="0">
                <a:hlinkClick r:id="rId4" tooltip="https://www.3gpp.org/ftp/tsg_ct/WG1_mm-cc-sm_ex-CN1/TSGC1_139_Toulouse/Invitation"/>
              </a:rPr>
              <a:t>www.3gpp.org/ftp/tsg_ct/WG1_mm-cc-sm_ex-CN1/TSGC1_139_Toulouse/Invitation</a:t>
            </a:r>
            <a:endParaRPr lang="en-GB" altLang="zh-CN" sz="1200" dirty="0" smtClean="0"/>
          </a:p>
          <a:p>
            <a:pPr marL="800060" lvl="3" indent="-342882">
              <a:spcBef>
                <a:spcPts val="0"/>
              </a:spcBef>
              <a:spcAft>
                <a:spcPts val="600"/>
              </a:spcAft>
              <a:buBlip>
                <a:blip r:embed="rId2"/>
              </a:buBlip>
            </a:pPr>
            <a:r>
              <a:rPr lang="en-GB" altLang="zh-CN" sz="1200" dirty="0" smtClean="0"/>
              <a:t>The meeting rooms are open from 7:30 am to 7:30 pm</a:t>
            </a:r>
            <a:endParaRPr lang="zh-CN" altLang="zh-CN" sz="1200" dirty="0"/>
          </a:p>
          <a:p>
            <a:pPr marL="342882" lvl="2" indent="-342882">
              <a:spcBef>
                <a:spcPts val="0"/>
              </a:spcBef>
              <a:spcAft>
                <a:spcPts val="600"/>
              </a:spcAft>
              <a:buBlip>
                <a:blip r:embed="rId2"/>
              </a:buBlip>
            </a:pPr>
            <a:endParaRPr lang="en-US" altLang="zh-CN" sz="1400" dirty="0">
              <a:cs typeface="+mn-cs"/>
            </a:endParaRPr>
          </a:p>
          <a:p>
            <a:pPr lvl="1">
              <a:spcBef>
                <a:spcPts val="0"/>
              </a:spcBef>
              <a:spcAft>
                <a:spcPts val="600"/>
              </a:spcAft>
            </a:pPr>
            <a:endParaRPr lang="ru-RU" altLang="zh-CN" sz="1200" dirty="0" smtClean="0"/>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01580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smtClean="0">
                <a:cs typeface="+mn-cs"/>
              </a:rPr>
              <a:t>Guidance for </a:t>
            </a:r>
            <a:r>
              <a:rPr lang="en-US" altLang="zh-CN" sz="1400" dirty="0" err="1" smtClean="0">
                <a:cs typeface="+mn-cs"/>
              </a:rPr>
              <a:t>Tdoc</a:t>
            </a:r>
            <a:r>
              <a:rPr lang="en-US" altLang="zh-CN" sz="1400" dirty="0" smtClean="0">
                <a:cs typeface="+mn-cs"/>
              </a:rPr>
              <a:t> “type”, ”</a:t>
            </a:r>
            <a:r>
              <a:rPr lang="en-US" altLang="zh-CN" sz="1400" dirty="0" err="1" smtClean="0">
                <a:cs typeface="+mn-cs"/>
              </a:rPr>
              <a:t>For”and</a:t>
            </a:r>
            <a:r>
              <a:rPr lang="en-US" altLang="zh-CN" sz="1400" dirty="0" smtClean="0">
                <a:cs typeface="+mn-cs"/>
              </a:rPr>
              <a:t> other information when you request a </a:t>
            </a:r>
            <a:r>
              <a:rPr lang="en-US" altLang="zh-CN" sz="1400" dirty="0" err="1" smtClean="0">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633914060"/>
              </p:ext>
            </p:extLst>
          </p:nvPr>
        </p:nvGraphicFramePr>
        <p:xfrm>
          <a:off x="307649" y="1703222"/>
          <a:ext cx="11622279" cy="3794760"/>
        </p:xfrm>
        <a:graphic>
          <a:graphicData uri="http://schemas.openxmlformats.org/drawingml/2006/table">
            <a:tbl>
              <a:tblPr firstRow="1" bandRow="1">
                <a:tableStyleId>{073A0DAA-6AF3-43AB-8588-CEC1D06C72B9}</a:tableStyleId>
              </a:tblPr>
              <a:tblGrid>
                <a:gridCol w="2871387"/>
                <a:gridCol w="1215255"/>
                <a:gridCol w="1247864"/>
                <a:gridCol w="6287773"/>
              </a:tblGrid>
              <a:tr h="370840">
                <a:tc>
                  <a:txBody>
                    <a:bodyPr/>
                    <a:lstStyle/>
                    <a:p>
                      <a:r>
                        <a:rPr lang="en-US" altLang="zh-CN" sz="1200" dirty="0" err="1" smtClean="0">
                          <a:latin typeface="+mj-ea"/>
                          <a:ea typeface="+mj-ea"/>
                        </a:rPr>
                        <a:t>Tdoc</a:t>
                      </a:r>
                      <a:r>
                        <a:rPr lang="en-US" altLang="zh-CN" sz="1200" dirty="0" smtClean="0">
                          <a:latin typeface="+mj-ea"/>
                          <a:ea typeface="+mj-ea"/>
                        </a:rPr>
                        <a:t> to be requested</a:t>
                      </a:r>
                      <a:r>
                        <a:rPr lang="en-US" altLang="zh-CN" sz="1200" baseline="0" dirty="0" smtClean="0">
                          <a:latin typeface="+mj-ea"/>
                          <a:ea typeface="+mj-ea"/>
                        </a:rPr>
                        <a:t> </a:t>
                      </a:r>
                      <a:endParaRPr lang="zh-CN" altLang="en-US" sz="1200" dirty="0">
                        <a:latin typeface="+mj-ea"/>
                        <a:ea typeface="+mj-ea"/>
                      </a:endParaRPr>
                    </a:p>
                  </a:txBody>
                  <a:tcPr/>
                </a:tc>
                <a:tc>
                  <a:txBody>
                    <a:bodyPr/>
                    <a:lstStyle/>
                    <a:p>
                      <a:r>
                        <a:rPr lang="en-US" altLang="zh-CN" sz="1200" dirty="0" smtClean="0">
                          <a:latin typeface="+mj-ea"/>
                          <a:ea typeface="+mj-ea"/>
                        </a:rPr>
                        <a:t>Type</a:t>
                      </a:r>
                      <a:endParaRPr lang="zh-CN" altLang="en-US" sz="1200" dirty="0">
                        <a:latin typeface="+mj-ea"/>
                        <a:ea typeface="+mj-ea"/>
                      </a:endParaRPr>
                    </a:p>
                  </a:txBody>
                  <a:tcPr/>
                </a:tc>
                <a:tc>
                  <a:txBody>
                    <a:bodyPr/>
                    <a:lstStyle/>
                    <a:p>
                      <a:r>
                        <a:rPr lang="en-US" altLang="zh-CN" sz="1200" dirty="0" smtClean="0">
                          <a:latin typeface="+mj-ea"/>
                          <a:ea typeface="+mj-ea"/>
                        </a:rPr>
                        <a:t>For</a:t>
                      </a:r>
                      <a:endParaRPr lang="zh-CN" altLang="en-US" sz="1200" dirty="0">
                        <a:latin typeface="+mj-ea"/>
                        <a:ea typeface="+mj-ea"/>
                      </a:endParaRPr>
                    </a:p>
                  </a:txBody>
                  <a:tcPr/>
                </a:tc>
                <a:tc>
                  <a:txBody>
                    <a:bodyPr/>
                    <a:lstStyle/>
                    <a:p>
                      <a:r>
                        <a:rPr lang="en-US" altLang="zh-CN" sz="1200" dirty="0" smtClean="0">
                          <a:latin typeface="+mj-ea"/>
                          <a:ea typeface="+mj-ea"/>
                        </a:rPr>
                        <a:t>Other information</a:t>
                      </a:r>
                      <a:endParaRPr lang="zh-CN" altLang="en-US" sz="1200" dirty="0">
                        <a:latin typeface="+mj-ea"/>
                        <a:ea typeface="+mj-ea"/>
                      </a:endParaRPr>
                    </a:p>
                  </a:txBody>
                  <a:tcPr/>
                </a:tc>
              </a:tr>
              <a:tr h="370840">
                <a:tc>
                  <a:txBody>
                    <a:bodyPr/>
                    <a:lstStyle/>
                    <a:p>
                      <a:r>
                        <a:rPr lang="en-US" altLang="zh-CN" sz="1200" dirty="0" smtClean="0">
                          <a:latin typeface="+mj-ea"/>
                          <a:ea typeface="+mj-ea"/>
                        </a:rPr>
                        <a:t>Discussion paper</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Way forward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(Reply) LS on ….</a:t>
                      </a:r>
                      <a:endParaRPr lang="zh-CN" altLang="en-US" sz="1200" dirty="0">
                        <a:latin typeface="+mj-ea"/>
                        <a:ea typeface="+mj-ea"/>
                      </a:endParaRPr>
                    </a:p>
                  </a:txBody>
                  <a:tcPr/>
                </a:tc>
                <a:tc>
                  <a:txBody>
                    <a:bodyPr/>
                    <a:lstStyle/>
                    <a:p>
                      <a:r>
                        <a:rPr lang="en-US" altLang="zh-CN" sz="1200" dirty="0" smtClean="0">
                          <a:latin typeface="+mj-ea"/>
                          <a:ea typeface="+mj-ea"/>
                        </a:rPr>
                        <a:t>LS out</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r>
                        <a:rPr lang="en-US" altLang="zh-CN" sz="1200" dirty="0" smtClean="0">
                          <a:latin typeface="+mj-ea"/>
                          <a:ea typeface="+mj-ea"/>
                        </a:rPr>
                        <a:t>Release, Related WIs,</a:t>
                      </a:r>
                      <a:r>
                        <a:rPr lang="en-US" altLang="zh-CN" sz="1200" baseline="0" dirty="0" smtClean="0">
                          <a:latin typeface="+mj-ea"/>
                          <a:ea typeface="+mj-ea"/>
                        </a:rPr>
                        <a:t> </a:t>
                      </a:r>
                      <a:r>
                        <a:rPr lang="en-US" altLang="zh-CN" sz="1200" dirty="0" smtClean="0">
                          <a:latin typeface="+mj-ea"/>
                          <a:ea typeface="+mj-ea"/>
                        </a:rPr>
                        <a:t>Reply to (if available), to, CC</a:t>
                      </a:r>
                      <a:endParaRPr lang="zh-CN" altLang="en-US" sz="1200" dirty="0">
                        <a:latin typeface="+mj-ea"/>
                        <a:ea typeface="+mj-ea"/>
                      </a:endParaRPr>
                    </a:p>
                  </a:txBody>
                  <a:tcPr/>
                </a:tc>
              </a:tr>
              <a:tr h="370840">
                <a:tc>
                  <a:txBody>
                    <a:bodyPr/>
                    <a:lstStyle/>
                    <a:p>
                      <a:r>
                        <a:rPr lang="en-US" altLang="zh-CN" sz="1200" dirty="0" smtClean="0">
                          <a:latin typeface="+mj-ea"/>
                          <a:ea typeface="+mj-ea"/>
                        </a:rPr>
                        <a:t>CR on…</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Draft CR on…</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TP</a:t>
                      </a:r>
                      <a:r>
                        <a:rPr lang="en-US" altLang="zh-CN" sz="1200" baseline="0" dirty="0" smtClean="0">
                          <a:latin typeface="+mj-ea"/>
                          <a:ea typeface="+mj-ea"/>
                        </a:rPr>
                        <a:t> for …</a:t>
                      </a:r>
                      <a:endParaRPr lang="zh-CN" altLang="en-US" sz="1200" dirty="0">
                        <a:latin typeface="+mj-ea"/>
                        <a:ea typeface="+mj-ea"/>
                      </a:endParaRPr>
                    </a:p>
                  </a:txBody>
                  <a:tcPr/>
                </a:tc>
                <a:tc>
                  <a:txBody>
                    <a:bodyPr/>
                    <a:lstStyle/>
                    <a:p>
                      <a:r>
                        <a:rPr lang="en-US" altLang="zh-CN" sz="1200" dirty="0" err="1" smtClean="0">
                          <a:latin typeface="+mj-ea"/>
                          <a:ea typeface="+mj-ea"/>
                        </a:rPr>
                        <a:t>pCR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TR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(New)</a:t>
                      </a:r>
                      <a:r>
                        <a:rPr lang="en-US" altLang="zh-CN" sz="1200" baseline="0" dirty="0" smtClean="0">
                          <a:latin typeface="+mj-ea"/>
                          <a:ea typeface="+mj-ea"/>
                        </a:rPr>
                        <a:t> TS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TS</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bl>
          </a:graphicData>
        </a:graphic>
      </p:graphicFrame>
    </p:spTree>
    <p:extLst>
      <p:ext uri="{BB962C8B-B14F-4D97-AF65-F5344CB8AC3E}">
        <p14:creationId xmlns:p14="http://schemas.microsoft.com/office/powerpoint/2010/main" val="327522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矩形 80"/>
          <p:cNvSpPr/>
          <p:nvPr/>
        </p:nvSpPr>
        <p:spPr bwMode="auto">
          <a:xfrm>
            <a:off x="1526101" y="5101948"/>
            <a:ext cx="3903543"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0" name="矩形 79"/>
          <p:cNvSpPr/>
          <p:nvPr/>
        </p:nvSpPr>
        <p:spPr bwMode="auto">
          <a:xfrm>
            <a:off x="9005022" y="4482270"/>
            <a:ext cx="3131856"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79" name="矩形 78"/>
          <p:cNvSpPr/>
          <p:nvPr/>
        </p:nvSpPr>
        <p:spPr bwMode="auto">
          <a:xfrm>
            <a:off x="88286" y="4482271"/>
            <a:ext cx="4520607"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smtClean="0"/>
              <a:t>The face-to-face meeting </a:t>
            </a:r>
            <a:r>
              <a:rPr lang="en-US" sz="1400" dirty="0"/>
              <a:t>will take place during </a:t>
            </a:r>
            <a:r>
              <a:rPr lang="en-US" sz="1400" dirty="0" smtClean="0">
                <a:solidFill>
                  <a:srgbClr val="FF0000"/>
                </a:solidFill>
              </a:rPr>
              <a:t>November 14</a:t>
            </a:r>
            <a:r>
              <a:rPr lang="en-US" sz="1400" baseline="30000" dirty="0" smtClean="0">
                <a:solidFill>
                  <a:srgbClr val="FF0000"/>
                </a:solidFill>
              </a:rPr>
              <a:t>th</a:t>
            </a:r>
            <a:r>
              <a:rPr lang="en-US" sz="1400" dirty="0" smtClean="0">
                <a:solidFill>
                  <a:srgbClr val="FF0000"/>
                </a:solidFill>
              </a:rPr>
              <a:t> </a:t>
            </a:r>
            <a:r>
              <a:rPr lang="en-US" sz="1400" dirty="0">
                <a:solidFill>
                  <a:srgbClr val="FF0000"/>
                </a:solidFill>
              </a:rPr>
              <a:t>~ </a:t>
            </a:r>
            <a:r>
              <a:rPr lang="en-US" sz="1400" dirty="0" smtClean="0">
                <a:solidFill>
                  <a:srgbClr val="FF0000"/>
                </a:solidFill>
              </a:rPr>
              <a:t>November 18</a:t>
            </a:r>
            <a:r>
              <a:rPr lang="en-US" sz="1400" baseline="30000" dirty="0" smtClean="0">
                <a:solidFill>
                  <a:srgbClr val="FF0000"/>
                </a:solidFill>
              </a:rPr>
              <a:t>th</a:t>
            </a:r>
            <a:r>
              <a:rPr lang="en-US" sz="1400" dirty="0" smtClean="0">
                <a:solidFill>
                  <a:srgbClr val="FF0000"/>
                </a:solidFill>
              </a:rPr>
              <a:t>, </a:t>
            </a:r>
            <a:r>
              <a:rPr lang="en-US" sz="1400" dirty="0">
                <a:solidFill>
                  <a:srgbClr val="FF0000"/>
                </a:solidFill>
              </a:rPr>
              <a:t>2022</a:t>
            </a:r>
            <a:r>
              <a:rPr lang="en-US" sz="1400" dirty="0"/>
              <a:t>.</a:t>
            </a:r>
          </a:p>
          <a:p>
            <a:pPr lvl="1">
              <a:spcBef>
                <a:spcPts val="0"/>
              </a:spcBef>
              <a:spcAft>
                <a:spcPts val="600"/>
              </a:spcAft>
            </a:pPr>
            <a:r>
              <a:rPr lang="en-US" sz="1200" dirty="0" smtClean="0"/>
              <a:t>Three sessions in three separate rooms: Main, RRM, </a:t>
            </a:r>
            <a:r>
              <a:rPr lang="en-US" sz="1200" dirty="0" err="1" smtClean="0"/>
              <a:t>BSRF_Demod_test</a:t>
            </a:r>
            <a:r>
              <a:rPr lang="en-US" sz="1200" dirty="0" smtClean="0"/>
              <a:t>. No offline room is available. Evening ad hoc will be arranged in each session. </a:t>
            </a:r>
            <a:r>
              <a:rPr lang="en-US" sz="1200" dirty="0" err="1" smtClean="0"/>
              <a:t>GoToWebinar</a:t>
            </a:r>
            <a:r>
              <a:rPr lang="en-US" sz="1200" dirty="0"/>
              <a:t> </a:t>
            </a:r>
            <a:r>
              <a:rPr lang="en-US" sz="1200" dirty="0" smtClean="0"/>
              <a:t>(GTW) conference calls will be set in each session. And the remote chairing and participant can be supported. TOHRU will be used.</a:t>
            </a:r>
          </a:p>
          <a:p>
            <a:pPr lvl="1">
              <a:spcBef>
                <a:spcPts val="0"/>
              </a:spcBef>
              <a:spcAft>
                <a:spcPts val="600"/>
              </a:spcAft>
            </a:pPr>
            <a:r>
              <a:rPr lang="en-US" sz="1200" dirty="0" smtClean="0"/>
              <a:t>Moderator will be designated to provide the summary for a topic before the meeting. In online discussions, session chairs will handle topics based on the moderator summary. Moderator does not need update the summary during the meeting.</a:t>
            </a:r>
          </a:p>
          <a:p>
            <a:pPr marL="342882" lvl="1" indent="-342882">
              <a:spcBef>
                <a:spcPts val="0"/>
              </a:spcBef>
              <a:spcAft>
                <a:spcPts val="600"/>
              </a:spcAft>
              <a:buBlip>
                <a:blip r:embed="rId2"/>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a:solidFill>
                  <a:srgbClr val="FF0000"/>
                </a:solidFill>
                <a:cs typeface="+mn-cs"/>
              </a:rPr>
              <a:t>November </a:t>
            </a:r>
            <a:r>
              <a:rPr lang="en-US" sz="1400" dirty="0" smtClean="0">
                <a:solidFill>
                  <a:srgbClr val="FF0000"/>
                </a:solidFill>
                <a:cs typeface="+mn-cs"/>
              </a:rPr>
              <a:t>7</a:t>
            </a:r>
            <a:r>
              <a:rPr lang="en-US" sz="1400" baseline="30000" dirty="0" smtClean="0">
                <a:solidFill>
                  <a:srgbClr val="FF0000"/>
                </a:solidFill>
                <a:cs typeface="+mn-cs"/>
              </a:rPr>
              <a:t>th</a:t>
            </a:r>
            <a:r>
              <a:rPr lang="en-US" sz="1400" dirty="0" smtClean="0">
                <a:solidFill>
                  <a:srgbClr val="FF0000"/>
                </a:solidFill>
                <a:cs typeface="+mn-cs"/>
              </a:rPr>
              <a:t> </a:t>
            </a:r>
            <a:r>
              <a:rPr lang="en-US" sz="1400" dirty="0">
                <a:solidFill>
                  <a:srgbClr val="FF0000"/>
                </a:solidFill>
                <a:cs typeface="+mn-cs"/>
              </a:rPr>
              <a:t>(Monday) 2022, 23:59 UTC</a:t>
            </a:r>
            <a:r>
              <a:rPr lang="en-US" sz="1400" dirty="0">
                <a:cs typeface="+mn-cs"/>
              </a:rPr>
              <a:t>. </a:t>
            </a:r>
            <a:endParaRPr lang="en-US" sz="1400" dirty="0" smtClean="0">
              <a:cs typeface="+mn-cs"/>
            </a:endParaRP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smtClean="0"/>
              <a:t>One picture of meeting flows. See details in the corresponding slides.</a:t>
            </a:r>
            <a:endParaRPr lang="en-US" altLang="zh-CN" sz="1400" dirty="0"/>
          </a:p>
        </p:txBody>
      </p:sp>
      <p:sp>
        <p:nvSpPr>
          <p:cNvPr id="6" name="Rectangle 77">
            <a:extLst>
              <a:ext uri="{FF2B5EF4-FFF2-40B4-BE49-F238E27FC236}">
                <a16:creationId xmlns="" xmlns:a16="http://schemas.microsoft.com/office/drawing/2014/main" id="{18560DB6-8070-4A8A-B9C8-2CBC509A9ECA}"/>
              </a:ext>
            </a:extLst>
          </p:cNvPr>
          <p:cNvSpPr/>
          <p:nvPr/>
        </p:nvSpPr>
        <p:spPr>
          <a:xfrm>
            <a:off x="88227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7" name="Rectangle 77">
            <a:extLst>
              <a:ext uri="{FF2B5EF4-FFF2-40B4-BE49-F238E27FC236}">
                <a16:creationId xmlns="" xmlns:a16="http://schemas.microsoft.com/office/drawing/2014/main" id="{18560DB6-8070-4A8A-B9C8-2CBC509A9ECA}"/>
              </a:ext>
            </a:extLst>
          </p:cNvPr>
          <p:cNvSpPr/>
          <p:nvPr/>
        </p:nvSpPr>
        <p:spPr>
          <a:xfrm>
            <a:off x="237292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 name="Rectangle 77">
            <a:extLst>
              <a:ext uri="{FF2B5EF4-FFF2-40B4-BE49-F238E27FC236}">
                <a16:creationId xmlns="" xmlns:a16="http://schemas.microsoft.com/office/drawing/2014/main" id="{18560DB6-8070-4A8A-B9C8-2CBC509A9ECA}"/>
              </a:ext>
            </a:extLst>
          </p:cNvPr>
          <p:cNvSpPr/>
          <p:nvPr/>
        </p:nvSpPr>
        <p:spPr>
          <a:xfrm>
            <a:off x="386356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9" name="Rectangle 77">
            <a:extLst>
              <a:ext uri="{FF2B5EF4-FFF2-40B4-BE49-F238E27FC236}">
                <a16:creationId xmlns="" xmlns:a16="http://schemas.microsoft.com/office/drawing/2014/main" id="{18560DB6-8070-4A8A-B9C8-2CBC509A9ECA}"/>
              </a:ext>
            </a:extLst>
          </p:cNvPr>
          <p:cNvSpPr/>
          <p:nvPr/>
        </p:nvSpPr>
        <p:spPr>
          <a:xfrm>
            <a:off x="460889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0" name="Rectangle 77">
            <a:extLst>
              <a:ext uri="{FF2B5EF4-FFF2-40B4-BE49-F238E27FC236}">
                <a16:creationId xmlns="" xmlns:a16="http://schemas.microsoft.com/office/drawing/2014/main" id="{18560DB6-8070-4A8A-B9C8-2CBC509A9ECA}"/>
              </a:ext>
            </a:extLst>
          </p:cNvPr>
          <p:cNvSpPr/>
          <p:nvPr/>
        </p:nvSpPr>
        <p:spPr>
          <a:xfrm>
            <a:off x="535421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 name="Rectangle 77">
            <a:extLst>
              <a:ext uri="{FF2B5EF4-FFF2-40B4-BE49-F238E27FC236}">
                <a16:creationId xmlns="" xmlns:a16="http://schemas.microsoft.com/office/drawing/2014/main" id="{18560DB6-8070-4A8A-B9C8-2CBC509A9ECA}"/>
              </a:ext>
            </a:extLst>
          </p:cNvPr>
          <p:cNvSpPr/>
          <p:nvPr/>
        </p:nvSpPr>
        <p:spPr>
          <a:xfrm>
            <a:off x="609954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2" name="Rectangle 77">
            <a:extLst>
              <a:ext uri="{FF2B5EF4-FFF2-40B4-BE49-F238E27FC236}">
                <a16:creationId xmlns="" xmlns:a16="http://schemas.microsoft.com/office/drawing/2014/main" id="{18560DB6-8070-4A8A-B9C8-2CBC509A9ECA}"/>
              </a:ext>
            </a:extLst>
          </p:cNvPr>
          <p:cNvSpPr/>
          <p:nvPr/>
        </p:nvSpPr>
        <p:spPr>
          <a:xfrm>
            <a:off x="684486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3" name="Rectangle 77">
            <a:extLst>
              <a:ext uri="{FF2B5EF4-FFF2-40B4-BE49-F238E27FC236}">
                <a16:creationId xmlns="" xmlns:a16="http://schemas.microsoft.com/office/drawing/2014/main" id="{18560DB6-8070-4A8A-B9C8-2CBC509A9ECA}"/>
              </a:ext>
            </a:extLst>
          </p:cNvPr>
          <p:cNvSpPr/>
          <p:nvPr/>
        </p:nvSpPr>
        <p:spPr>
          <a:xfrm>
            <a:off x="759018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4" name="Rectangle 77">
            <a:extLst>
              <a:ext uri="{FF2B5EF4-FFF2-40B4-BE49-F238E27FC236}">
                <a16:creationId xmlns="" xmlns:a16="http://schemas.microsoft.com/office/drawing/2014/main" id="{18560DB6-8070-4A8A-B9C8-2CBC509A9ECA}"/>
              </a:ext>
            </a:extLst>
          </p:cNvPr>
          <p:cNvSpPr/>
          <p:nvPr/>
        </p:nvSpPr>
        <p:spPr>
          <a:xfrm>
            <a:off x="833551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Nov 19~27</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5" name="Rectangle 77">
            <a:extLst>
              <a:ext uri="{FF2B5EF4-FFF2-40B4-BE49-F238E27FC236}">
                <a16:creationId xmlns="" xmlns:a16="http://schemas.microsoft.com/office/drawing/2014/main" id="{18560DB6-8070-4A8A-B9C8-2CBC509A9ECA}"/>
              </a:ext>
            </a:extLst>
          </p:cNvPr>
          <p:cNvSpPr/>
          <p:nvPr/>
        </p:nvSpPr>
        <p:spPr>
          <a:xfrm>
            <a:off x="908083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6" name="Rectangle 77">
            <a:extLst>
              <a:ext uri="{FF2B5EF4-FFF2-40B4-BE49-F238E27FC236}">
                <a16:creationId xmlns="" xmlns:a16="http://schemas.microsoft.com/office/drawing/2014/main" id="{18560DB6-8070-4A8A-B9C8-2CBC509A9ECA}"/>
              </a:ext>
            </a:extLst>
          </p:cNvPr>
          <p:cNvSpPr/>
          <p:nvPr/>
        </p:nvSpPr>
        <p:spPr>
          <a:xfrm>
            <a:off x="982616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7" name="Rectangle 77">
            <a:extLst>
              <a:ext uri="{FF2B5EF4-FFF2-40B4-BE49-F238E27FC236}">
                <a16:creationId xmlns="" xmlns:a16="http://schemas.microsoft.com/office/drawing/2014/main" id="{18560DB6-8070-4A8A-B9C8-2CBC509A9ECA}"/>
              </a:ext>
            </a:extLst>
          </p:cNvPr>
          <p:cNvSpPr/>
          <p:nvPr/>
        </p:nvSpPr>
        <p:spPr>
          <a:xfrm>
            <a:off x="1057148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noProof="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1" name="Rectangle 67">
            <a:extLst>
              <a:ext uri="{FF2B5EF4-FFF2-40B4-BE49-F238E27FC236}">
                <a16:creationId xmlns="" xmlns:a16="http://schemas.microsoft.com/office/drawing/2014/main" id="{61214404-3E99-431F-A1D1-0A44E2021497}"/>
              </a:ext>
            </a:extLst>
          </p:cNvPr>
          <p:cNvSpPr/>
          <p:nvPr/>
        </p:nvSpPr>
        <p:spPr>
          <a:xfrm>
            <a:off x="136949" y="3224131"/>
            <a:ext cx="3701296" cy="360000"/>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Pre-meeting (Nov 7~ 11) </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2" name="Rectangle 67">
            <a:extLst>
              <a:ext uri="{FF2B5EF4-FFF2-40B4-BE49-F238E27FC236}">
                <a16:creationId xmlns="" xmlns:a16="http://schemas.microsoft.com/office/drawing/2014/main" id="{61214404-3E99-431F-A1D1-0A44E2021497}"/>
              </a:ext>
            </a:extLst>
          </p:cNvPr>
          <p:cNvSpPr/>
          <p:nvPr/>
        </p:nvSpPr>
        <p:spPr>
          <a:xfrm>
            <a:off x="4608893" y="3224131"/>
            <a:ext cx="2773122"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1</a:t>
            </a:r>
            <a:r>
              <a:rPr lang="en-GB" sz="800" kern="0" baseline="30000" dirty="0" smtClean="0">
                <a:solidFill>
                  <a:srgbClr val="FFFFFF"/>
                </a:solidFill>
                <a:latin typeface="微软雅黑" panose="020B0503020204020204" pitchFamily="34" charset="-122"/>
                <a:ea typeface="微软雅黑" panose="020B0503020204020204" pitchFamily="34" charset="-122"/>
              </a:rPr>
              <a:t>st</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US" sz="800" kern="0" dirty="0" smtClean="0">
                <a:solidFill>
                  <a:srgbClr val="FFFFFF"/>
                </a:solidFill>
                <a:latin typeface="微软雅黑" panose="020B0503020204020204" pitchFamily="34" charset="-122"/>
                <a:ea typeface="微软雅黑" panose="020B0503020204020204" pitchFamily="34" charset="-122"/>
              </a:rPr>
              <a:t>Nov</a:t>
            </a:r>
            <a:r>
              <a:rPr lang="en-GB" sz="800" kern="0" dirty="0" smtClean="0">
                <a:solidFill>
                  <a:srgbClr val="FFFFFF"/>
                </a:solidFill>
                <a:latin typeface="微软雅黑" panose="020B0503020204020204" pitchFamily="34" charset="-122"/>
                <a:ea typeface="微软雅黑" panose="020B0503020204020204" pitchFamily="34" charset="-122"/>
              </a:rPr>
              <a:t> 14~17)</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3" name="Rectangle 67">
            <a:extLst>
              <a:ext uri="{FF2B5EF4-FFF2-40B4-BE49-F238E27FC236}">
                <a16:creationId xmlns="" xmlns:a16="http://schemas.microsoft.com/office/drawing/2014/main" id="{61214404-3E99-431F-A1D1-0A44E2021497}"/>
              </a:ext>
            </a:extLst>
          </p:cNvPr>
          <p:cNvSpPr/>
          <p:nvPr/>
        </p:nvSpPr>
        <p:spPr>
          <a:xfrm>
            <a:off x="9080838" y="3224131"/>
            <a:ext cx="2962208" cy="360000"/>
          </a:xfrm>
          <a:prstGeom prst="rect">
            <a:avLst/>
          </a:prstGeom>
          <a:solidFill>
            <a:srgbClr val="124191"/>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Post-meeting process</a:t>
            </a:r>
            <a:r>
              <a:rPr lang="en-GB" sz="800" kern="0" noProof="0" dirty="0" smtClean="0">
                <a:solidFill>
                  <a:srgbClr val="FFFFFF"/>
                </a:solidFill>
                <a:latin typeface="微软雅黑" panose="020B0503020204020204" pitchFamily="34" charset="-122"/>
                <a:ea typeface="微软雅黑" panose="020B0503020204020204" pitchFamily="34" charset="-122"/>
              </a:rPr>
              <a:t> (</a:t>
            </a:r>
            <a:r>
              <a:rPr lang="en-GB" sz="800" kern="0" dirty="0" smtClean="0">
                <a:solidFill>
                  <a:srgbClr val="FFFFFF"/>
                </a:solidFill>
                <a:latin typeface="微软雅黑" panose="020B0503020204020204" pitchFamily="34" charset="-122"/>
                <a:ea typeface="微软雅黑" panose="020B0503020204020204" pitchFamily="34" charset="-122"/>
              </a:rPr>
              <a:t>Nov</a:t>
            </a:r>
            <a:r>
              <a:rPr lang="en-GB" sz="800" kern="0" noProof="0" dirty="0" smtClean="0">
                <a:solidFill>
                  <a:srgbClr val="FFFFFF"/>
                </a:solidFill>
                <a:latin typeface="微软雅黑" panose="020B0503020204020204" pitchFamily="34" charset="-122"/>
                <a:ea typeface="微软雅黑" panose="020B0503020204020204" pitchFamily="34" charset="-122"/>
              </a:rPr>
              <a:t> 28~Dec 1)</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4" name="Rectangle 67">
            <a:extLst>
              <a:ext uri="{FF2B5EF4-FFF2-40B4-BE49-F238E27FC236}">
                <a16:creationId xmlns="" xmlns:a16="http://schemas.microsoft.com/office/drawing/2014/main" id="{61214404-3E99-431F-A1D1-0A44E2021497}"/>
              </a:ext>
            </a:extLst>
          </p:cNvPr>
          <p:cNvSpPr/>
          <p:nvPr/>
        </p:nvSpPr>
        <p:spPr>
          <a:xfrm>
            <a:off x="8335540" y="3224131"/>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5" name="Rectangle 77">
            <a:extLst>
              <a:ext uri="{FF2B5EF4-FFF2-40B4-BE49-F238E27FC236}">
                <a16:creationId xmlns="" xmlns:a16="http://schemas.microsoft.com/office/drawing/2014/main" id="{18560DB6-8070-4A8A-B9C8-2CBC509A9ECA}"/>
              </a:ext>
            </a:extLst>
          </p:cNvPr>
          <p:cNvSpPr/>
          <p:nvPr/>
        </p:nvSpPr>
        <p:spPr>
          <a:xfrm>
            <a:off x="13694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6" name="Rectangle 77">
            <a:extLst>
              <a:ext uri="{FF2B5EF4-FFF2-40B4-BE49-F238E27FC236}">
                <a16:creationId xmlns="" xmlns:a16="http://schemas.microsoft.com/office/drawing/2014/main" id="{18560DB6-8070-4A8A-B9C8-2CBC509A9ECA}"/>
              </a:ext>
            </a:extLst>
          </p:cNvPr>
          <p:cNvSpPr/>
          <p:nvPr/>
        </p:nvSpPr>
        <p:spPr>
          <a:xfrm>
            <a:off x="162759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7" name="Rectangle 77">
            <a:extLst>
              <a:ext uri="{FF2B5EF4-FFF2-40B4-BE49-F238E27FC236}">
                <a16:creationId xmlns="" xmlns:a16="http://schemas.microsoft.com/office/drawing/2014/main" id="{18560DB6-8070-4A8A-B9C8-2CBC509A9ECA}"/>
              </a:ext>
            </a:extLst>
          </p:cNvPr>
          <p:cNvSpPr/>
          <p:nvPr/>
        </p:nvSpPr>
        <p:spPr>
          <a:xfrm>
            <a:off x="311824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8" name="Rectangle 77">
            <a:extLst>
              <a:ext uri="{FF2B5EF4-FFF2-40B4-BE49-F238E27FC236}">
                <a16:creationId xmlns="" xmlns:a16="http://schemas.microsoft.com/office/drawing/2014/main" id="{18560DB6-8070-4A8A-B9C8-2CBC509A9ECA}"/>
              </a:ext>
            </a:extLst>
          </p:cNvPr>
          <p:cNvSpPr/>
          <p:nvPr/>
        </p:nvSpPr>
        <p:spPr>
          <a:xfrm>
            <a:off x="11316812"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9" name="Rectangle 67">
            <a:extLst>
              <a:ext uri="{FF2B5EF4-FFF2-40B4-BE49-F238E27FC236}">
                <a16:creationId xmlns="" xmlns:a16="http://schemas.microsoft.com/office/drawing/2014/main" id="{61214404-3E99-431F-A1D1-0A44E2021497}"/>
              </a:ext>
            </a:extLst>
          </p:cNvPr>
          <p:cNvSpPr/>
          <p:nvPr/>
        </p:nvSpPr>
        <p:spPr>
          <a:xfrm>
            <a:off x="3860380" y="3222625"/>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54" name="Rectangle: Rounded Corners 201">
            <a:extLst>
              <a:ext uri="{FF2B5EF4-FFF2-40B4-BE49-F238E27FC236}">
                <a16:creationId xmlns="" xmlns:a16="http://schemas.microsoft.com/office/drawing/2014/main" id="{B6CDA6FF-6740-49E7-B14C-1831ED62E0F8}"/>
              </a:ext>
            </a:extLst>
          </p:cNvPr>
          <p:cNvSpPr/>
          <p:nvPr/>
        </p:nvSpPr>
        <p:spPr>
          <a:xfrm>
            <a:off x="144077" y="4516935"/>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Moderator assignment before Mon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5" name="Rectangle: Rounded Corners 201">
            <a:extLst>
              <a:ext uri="{FF2B5EF4-FFF2-40B4-BE49-F238E27FC236}">
                <a16:creationId xmlns="" xmlns:a16="http://schemas.microsoft.com/office/drawing/2014/main" id="{B6CDA6FF-6740-49E7-B14C-1831ED62E0F8}"/>
              </a:ext>
            </a:extLst>
          </p:cNvPr>
          <p:cNvSpPr/>
          <p:nvPr/>
        </p:nvSpPr>
        <p:spPr>
          <a:xfrm>
            <a:off x="144077" y="3916489"/>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err="1" smtClean="0">
                <a:ln>
                  <a:noFill/>
                </a:ln>
                <a:solidFill>
                  <a:srgbClr val="FFFFFF"/>
                </a:solidFill>
                <a:effectLst/>
                <a:uLnTx/>
                <a:uFillTx/>
                <a:latin typeface="+mj-ea"/>
                <a:ea typeface="+mj-ea"/>
                <a:cs typeface="+mn-cs"/>
              </a:rPr>
              <a:t>Tdoc</a:t>
            </a:r>
            <a:r>
              <a:rPr kumimoji="0" lang="en-US" sz="800" b="1" i="0" u="none" strike="noStrike" kern="0" cap="none" spc="0" normalizeH="0" baseline="0" noProof="0" dirty="0" smtClean="0">
                <a:ln>
                  <a:noFill/>
                </a:ln>
                <a:solidFill>
                  <a:srgbClr val="FFFFFF"/>
                </a:solidFill>
                <a:effectLst/>
                <a:uLnTx/>
                <a:uFillTx/>
                <a:latin typeface="+mj-ea"/>
                <a:ea typeface="+mj-ea"/>
                <a:cs typeface="+mn-cs"/>
              </a:rPr>
              <a:t> number</a:t>
            </a:r>
            <a:r>
              <a:rPr kumimoji="0" lang="en-US" sz="800" b="1" i="0" u="none" strike="noStrike" kern="0" cap="none" spc="0" normalizeH="0" noProof="0" dirty="0" smtClean="0">
                <a:ln>
                  <a:noFill/>
                </a:ln>
                <a:solidFill>
                  <a:srgbClr val="FFFFFF"/>
                </a:solidFill>
                <a:effectLst/>
                <a:uLnTx/>
                <a:uFillTx/>
                <a:latin typeface="+mj-ea"/>
                <a:ea typeface="+mj-ea"/>
                <a:cs typeface="+mn-cs"/>
              </a:rPr>
              <a:t> request &amp; submission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6" name="Rectangle: Rounded Corners 201">
            <a:extLst>
              <a:ext uri="{FF2B5EF4-FFF2-40B4-BE49-F238E27FC236}">
                <a16:creationId xmlns="" xmlns:a16="http://schemas.microsoft.com/office/drawing/2014/main" id="{B6CDA6FF-6740-49E7-B14C-1831ED62E0F8}"/>
              </a:ext>
            </a:extLst>
          </p:cNvPr>
          <p:cNvSpPr/>
          <p:nvPr/>
        </p:nvSpPr>
        <p:spPr>
          <a:xfrm>
            <a:off x="144077" y="548594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FFFFFF"/>
                </a:solidFill>
                <a:effectLst/>
                <a:uLnTx/>
                <a:uFillTx/>
                <a:latin typeface="+mj-ea"/>
                <a:ea typeface="+mj-ea"/>
                <a:cs typeface="+mn-cs"/>
              </a:rPr>
              <a:t>Registration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7" name="Rectangle: Rounded Corners 201">
            <a:extLst>
              <a:ext uri="{FF2B5EF4-FFF2-40B4-BE49-F238E27FC236}">
                <a16:creationId xmlns="" xmlns:a16="http://schemas.microsoft.com/office/drawing/2014/main" id="{B6CDA6FF-6740-49E7-B14C-1831ED62E0F8}"/>
              </a:ext>
            </a:extLst>
          </p:cNvPr>
          <p:cNvSpPr/>
          <p:nvPr/>
        </p:nvSpPr>
        <p:spPr>
          <a:xfrm>
            <a:off x="1627597" y="4516935"/>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Draft summary for topics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8" name="Rectangle: Rounded Corners 201">
            <a:extLst>
              <a:ext uri="{FF2B5EF4-FFF2-40B4-BE49-F238E27FC236}">
                <a16:creationId xmlns="" xmlns:a16="http://schemas.microsoft.com/office/drawing/2014/main" id="{B6CDA6FF-6740-49E7-B14C-1831ED62E0F8}"/>
              </a:ext>
            </a:extLst>
          </p:cNvPr>
          <p:cNvSpPr/>
          <p:nvPr/>
        </p:nvSpPr>
        <p:spPr>
          <a:xfrm>
            <a:off x="3118245" y="4516935"/>
            <a:ext cx="720000" cy="548674"/>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Formal </a:t>
            </a: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of </a:t>
            </a:r>
            <a:r>
              <a:rPr lang="en-US" sz="800" b="1" kern="0" noProof="0" dirty="0" smtClean="0">
                <a:solidFill>
                  <a:srgbClr val="FFFFFF"/>
                </a:solidFill>
                <a:latin typeface="+mj-ea"/>
                <a:ea typeface="+mj-ea"/>
                <a:cs typeface="+mn-cs"/>
              </a:rPr>
              <a:t>summary submission by Saturday</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9" name="Rectangle: Rounded Corners 201">
            <a:extLst>
              <a:ext uri="{FF2B5EF4-FFF2-40B4-BE49-F238E27FC236}">
                <a16:creationId xmlns="" xmlns:a16="http://schemas.microsoft.com/office/drawing/2014/main" id="{B6CDA6FF-6740-49E7-B14C-1831ED62E0F8}"/>
              </a:ext>
            </a:extLst>
          </p:cNvPr>
          <p:cNvSpPr/>
          <p:nvPr/>
        </p:nvSpPr>
        <p:spPr>
          <a:xfrm>
            <a:off x="2372921" y="4516935"/>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Summary review &amp; comments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0" name="Rectangle: Rounded Corners 201">
            <a:extLst>
              <a:ext uri="{FF2B5EF4-FFF2-40B4-BE49-F238E27FC236}">
                <a16:creationId xmlns="" xmlns:a16="http://schemas.microsoft.com/office/drawing/2014/main" id="{B6CDA6FF-6740-49E7-B14C-1831ED62E0F8}"/>
              </a:ext>
            </a:extLst>
          </p:cNvPr>
          <p:cNvSpPr/>
          <p:nvPr/>
        </p:nvSpPr>
        <p:spPr>
          <a:xfrm>
            <a:off x="1627597" y="5122803"/>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Initial list for block approval for basket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1" name="Rectangle: Rounded Corners 201">
            <a:extLst>
              <a:ext uri="{FF2B5EF4-FFF2-40B4-BE49-F238E27FC236}">
                <a16:creationId xmlns="" xmlns:a16="http://schemas.microsoft.com/office/drawing/2014/main" id="{B6CDA6FF-6740-49E7-B14C-1831ED62E0F8}"/>
              </a:ext>
            </a:extLst>
          </p:cNvPr>
          <p:cNvSpPr/>
          <p:nvPr/>
        </p:nvSpPr>
        <p:spPr>
          <a:xfrm>
            <a:off x="3118245" y="512280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Deadline for flag for block  approval</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2" name="Rectangle: Rounded Corners 201">
            <a:extLst>
              <a:ext uri="{FF2B5EF4-FFF2-40B4-BE49-F238E27FC236}">
                <a16:creationId xmlns="" xmlns:a16="http://schemas.microsoft.com/office/drawing/2014/main" id="{B6CDA6FF-6740-49E7-B14C-1831ED62E0F8}"/>
              </a:ext>
            </a:extLst>
          </p:cNvPr>
          <p:cNvSpPr/>
          <p:nvPr/>
        </p:nvSpPr>
        <p:spPr>
          <a:xfrm>
            <a:off x="4608893" y="5122803"/>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updated list </a:t>
            </a:r>
            <a:r>
              <a:rPr lang="en-US" sz="800" b="1" kern="0" dirty="0" smtClean="0">
                <a:solidFill>
                  <a:srgbClr val="FFFFFF"/>
                </a:solidFill>
                <a:latin typeface="+mj-ea"/>
                <a:ea typeface="+mj-ea"/>
                <a:cs typeface="+mn-cs"/>
              </a:rPr>
              <a:t>for block approval</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3" name="Rectangle: Rounded Corners 201">
            <a:extLst>
              <a:ext uri="{FF2B5EF4-FFF2-40B4-BE49-F238E27FC236}">
                <a16:creationId xmlns="" xmlns:a16="http://schemas.microsoft.com/office/drawing/2014/main" id="{B6CDA6FF-6740-49E7-B14C-1831ED62E0F8}"/>
              </a:ext>
            </a:extLst>
          </p:cNvPr>
          <p:cNvSpPr/>
          <p:nvPr/>
        </p:nvSpPr>
        <p:spPr>
          <a:xfrm>
            <a:off x="5565331" y="5691013"/>
            <a:ext cx="1788420"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Update of meeting notes per day</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allocation </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4" name="Rectangle: Rounded Corners 201">
            <a:extLst>
              <a:ext uri="{FF2B5EF4-FFF2-40B4-BE49-F238E27FC236}">
                <a16:creationId xmlns="" xmlns:a16="http://schemas.microsoft.com/office/drawing/2014/main" id="{B6CDA6FF-6740-49E7-B14C-1831ED62E0F8}"/>
              </a:ext>
            </a:extLst>
          </p:cNvPr>
          <p:cNvSpPr/>
          <p:nvPr/>
        </p:nvSpPr>
        <p:spPr>
          <a:xfrm>
            <a:off x="5548412" y="3916489"/>
            <a:ext cx="1788420" cy="474429"/>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WF/CR </a:t>
            </a:r>
            <a:r>
              <a:rPr lang="en-US" sz="800" b="1" kern="0" dirty="0" smtClean="0">
                <a:solidFill>
                  <a:srgbClr val="FFFFFF"/>
                </a:solidFill>
                <a:latin typeface="+mj-ea"/>
                <a:ea typeface="+mj-ea"/>
                <a:cs typeface="+mn-cs"/>
              </a:rPr>
              <a:t>template</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Draft TS/TR</a:t>
            </a:r>
            <a:endParaRPr lang="en-US" sz="800" b="1" kern="0" dirty="0">
              <a:solidFill>
                <a:srgbClr val="FFFFFF"/>
              </a:solidFill>
              <a:latin typeface="+mj-ea"/>
              <a:ea typeface="+mj-ea"/>
              <a:cs typeface="+mn-cs"/>
            </a:endParaRPr>
          </a:p>
        </p:txBody>
      </p:sp>
      <p:sp>
        <p:nvSpPr>
          <p:cNvPr id="65" name="Rectangle: Rounded Corners 201">
            <a:extLst>
              <a:ext uri="{FF2B5EF4-FFF2-40B4-BE49-F238E27FC236}">
                <a16:creationId xmlns="" xmlns:a16="http://schemas.microsoft.com/office/drawing/2014/main" id="{B6CDA6FF-6740-49E7-B14C-1831ED62E0F8}"/>
              </a:ext>
            </a:extLst>
          </p:cNvPr>
          <p:cNvSpPr/>
          <p:nvPr/>
        </p:nvSpPr>
        <p:spPr>
          <a:xfrm>
            <a:off x="7585619" y="5476419"/>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Check-in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6" name="Rectangle: Rounded Corners 201">
            <a:extLst>
              <a:ext uri="{FF2B5EF4-FFF2-40B4-BE49-F238E27FC236}">
                <a16:creationId xmlns="" xmlns:a16="http://schemas.microsoft.com/office/drawing/2014/main" id="{B6CDA6FF-6740-49E7-B14C-1831ED62E0F8}"/>
              </a:ext>
            </a:extLst>
          </p:cNvPr>
          <p:cNvSpPr/>
          <p:nvPr/>
        </p:nvSpPr>
        <p:spPr>
          <a:xfrm>
            <a:off x="5568428" y="4516935"/>
            <a:ext cx="1788420" cy="775706"/>
          </a:xfrm>
          <a:prstGeom prst="roundRect">
            <a:avLst>
              <a:gd name="adj" fmla="val 11677"/>
            </a:avLst>
          </a:prstGeom>
          <a:gradFill flip="none" rotWithShape="1">
            <a:gsLst>
              <a:gs pos="55000">
                <a:srgbClr val="1E9657"/>
              </a:gs>
              <a:gs pos="0">
                <a:srgbClr val="1E9657"/>
              </a:gs>
              <a:gs pos="66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Online </a:t>
            </a:r>
            <a:r>
              <a:rPr lang="en-US" sz="800" b="1" kern="0" dirty="0" smtClean="0">
                <a:solidFill>
                  <a:srgbClr val="FFFFFF"/>
                </a:solidFill>
                <a:latin typeface="+mj-ea"/>
                <a:ea typeface="+mj-ea"/>
                <a:cs typeface="+mn-cs"/>
              </a:rPr>
              <a:t>discussions &amp;</a:t>
            </a:r>
            <a:endParaRPr lang="en-US" sz="800" b="1" kern="0" dirty="0">
              <a:solidFill>
                <a:srgbClr val="FFFFFF"/>
              </a:solidFill>
              <a:latin typeface="+mj-ea"/>
              <a:ea typeface="+mj-ea"/>
              <a:cs typeface="+mn-cs"/>
            </a:endParaRP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GTW conference </a:t>
            </a:r>
            <a:r>
              <a:rPr lang="en-US" sz="800" b="1" kern="0" dirty="0" smtClean="0">
                <a:solidFill>
                  <a:srgbClr val="FFFFFF"/>
                </a:solidFill>
                <a:latin typeface="+mj-ea"/>
                <a:ea typeface="+mj-ea"/>
                <a:cs typeface="+mn-cs"/>
              </a:rPr>
              <a:t>call</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TOHRU</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err="1">
                <a:solidFill>
                  <a:srgbClr val="FFFFFF"/>
                </a:solidFill>
                <a:latin typeface="+mj-ea"/>
                <a:ea typeface="+mj-ea"/>
                <a:cs typeface="+mn-cs"/>
              </a:rPr>
              <a:t>Tdoc</a:t>
            </a:r>
            <a:r>
              <a:rPr lang="en-US" sz="800" b="1" kern="0" dirty="0">
                <a:solidFill>
                  <a:srgbClr val="FFFFFF"/>
                </a:solidFill>
                <a:latin typeface="+mj-ea"/>
                <a:ea typeface="+mj-ea"/>
                <a:cs typeface="+mn-cs"/>
              </a:rPr>
              <a:t> </a:t>
            </a:r>
            <a:r>
              <a:rPr lang="en-US" sz="800" b="1" kern="0" dirty="0" smtClean="0">
                <a:solidFill>
                  <a:srgbClr val="FFFFFF"/>
                </a:solidFill>
                <a:latin typeface="+mj-ea"/>
                <a:ea typeface="+mj-ea"/>
                <a:cs typeface="+mn-cs"/>
              </a:rPr>
              <a:t>request (</a:t>
            </a:r>
            <a:r>
              <a:rPr lang="en-US" sz="800" b="1" kern="0" dirty="0" err="1" smtClean="0">
                <a:solidFill>
                  <a:srgbClr val="FFFFFF"/>
                </a:solidFill>
                <a:latin typeface="+mj-ea"/>
                <a:ea typeface="+mj-ea"/>
                <a:cs typeface="+mn-cs"/>
              </a:rPr>
              <a:t>new&amp;revision</a:t>
            </a:r>
            <a:r>
              <a:rPr lang="en-US" sz="800" b="1" kern="0" dirty="0" smtClean="0">
                <a:solidFill>
                  <a:srgbClr val="FFFFFF"/>
                </a:solidFill>
                <a:latin typeface="+mj-ea"/>
                <a:ea typeface="+mj-ea"/>
                <a:cs typeface="+mn-cs"/>
              </a:rPr>
              <a:t>)</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Upload </a:t>
            </a:r>
            <a:r>
              <a:rPr lang="en-US" sz="800" b="1" kern="0" dirty="0" err="1" smtClean="0">
                <a:solidFill>
                  <a:srgbClr val="FFFFFF"/>
                </a:solidFill>
                <a:latin typeface="+mj-ea"/>
                <a:ea typeface="+mj-ea"/>
                <a:cs typeface="+mn-cs"/>
              </a:rPr>
              <a:t>tdocs</a:t>
            </a:r>
            <a:r>
              <a:rPr lang="en-US" sz="800" b="1" kern="0" dirty="0" smtClean="0">
                <a:solidFill>
                  <a:srgbClr val="FFFFFF"/>
                </a:solidFill>
                <a:latin typeface="+mj-ea"/>
                <a:ea typeface="+mj-ea"/>
                <a:cs typeface="+mn-cs"/>
              </a:rPr>
              <a:t> (10.10.10.10)</a:t>
            </a:r>
            <a:endParaRPr lang="en-US" sz="800" b="1" kern="0" dirty="0">
              <a:solidFill>
                <a:srgbClr val="FFFFFF"/>
              </a:solidFill>
              <a:latin typeface="+mj-ea"/>
              <a:ea typeface="+mj-ea"/>
              <a:cs typeface="+mn-cs"/>
            </a:endParaRPr>
          </a:p>
        </p:txBody>
      </p:sp>
      <p:sp>
        <p:nvSpPr>
          <p:cNvPr id="67" name="Rectangle: Rounded Corners 201">
            <a:extLst>
              <a:ext uri="{FF2B5EF4-FFF2-40B4-BE49-F238E27FC236}">
                <a16:creationId xmlns="" xmlns:a16="http://schemas.microsoft.com/office/drawing/2014/main" id="{B6CDA6FF-6740-49E7-B14C-1831ED62E0F8}"/>
              </a:ext>
            </a:extLst>
          </p:cNvPr>
          <p:cNvSpPr/>
          <p:nvPr/>
        </p:nvSpPr>
        <p:spPr>
          <a:xfrm>
            <a:off x="3868086" y="5685561"/>
            <a:ext cx="720000" cy="565437"/>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Meeting schedule &amp; Ad hoc chair assignment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8" name="Rectangle 67">
            <a:extLst>
              <a:ext uri="{FF2B5EF4-FFF2-40B4-BE49-F238E27FC236}">
                <a16:creationId xmlns="" xmlns:a16="http://schemas.microsoft.com/office/drawing/2014/main" id="{61214404-3E99-431F-A1D1-0A44E2021497}"/>
              </a:ext>
            </a:extLst>
          </p:cNvPr>
          <p:cNvSpPr/>
          <p:nvPr/>
        </p:nvSpPr>
        <p:spPr>
          <a:xfrm>
            <a:off x="7396583" y="3224131"/>
            <a:ext cx="913606"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2</a:t>
            </a:r>
            <a:r>
              <a:rPr lang="en-GB" sz="800" kern="0" baseline="30000" dirty="0" smtClean="0">
                <a:solidFill>
                  <a:srgbClr val="FFFFFF"/>
                </a:solidFill>
                <a:latin typeface="微软雅黑" panose="020B0503020204020204" pitchFamily="34" charset="-122"/>
                <a:ea typeface="微软雅黑" panose="020B0503020204020204" pitchFamily="34" charset="-122"/>
              </a:rPr>
              <a:t>nd</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US" sz="800" kern="0" dirty="0" smtClean="0">
                <a:solidFill>
                  <a:srgbClr val="FFFFFF"/>
                </a:solidFill>
                <a:latin typeface="微软雅黑" panose="020B0503020204020204" pitchFamily="34" charset="-122"/>
                <a:ea typeface="微软雅黑" panose="020B0503020204020204" pitchFamily="34" charset="-122"/>
              </a:rPr>
              <a:t>Nov</a:t>
            </a:r>
            <a:r>
              <a:rPr lang="en-GB" sz="800" kern="0" dirty="0" smtClean="0">
                <a:solidFill>
                  <a:srgbClr val="FFFFFF"/>
                </a:solidFill>
                <a:latin typeface="微软雅黑" panose="020B0503020204020204" pitchFamily="34" charset="-122"/>
                <a:ea typeface="微软雅黑" panose="020B0503020204020204" pitchFamily="34" charset="-122"/>
              </a:rPr>
              <a:t> 17~18)</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69" name="Rectangle: Rounded Corners 201">
            <a:extLst>
              <a:ext uri="{FF2B5EF4-FFF2-40B4-BE49-F238E27FC236}">
                <a16:creationId xmlns="" xmlns:a16="http://schemas.microsoft.com/office/drawing/2014/main" id="{B6CDA6FF-6740-49E7-B14C-1831ED62E0F8}"/>
              </a:ext>
            </a:extLst>
          </p:cNvPr>
          <p:cNvSpPr/>
          <p:nvPr/>
        </p:nvSpPr>
        <p:spPr>
          <a:xfrm>
            <a:off x="9066048" y="4516935"/>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List of email threads for post-meeting </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1" name="Rectangle: Rounded Corners 201">
            <a:extLst>
              <a:ext uri="{FF2B5EF4-FFF2-40B4-BE49-F238E27FC236}">
                <a16:creationId xmlns="" xmlns:a16="http://schemas.microsoft.com/office/drawing/2014/main" id="{B6CDA6FF-6740-49E7-B14C-1831ED62E0F8}"/>
              </a:ext>
            </a:extLst>
          </p:cNvPr>
          <p:cNvSpPr/>
          <p:nvPr/>
        </p:nvSpPr>
        <p:spPr>
          <a:xfrm>
            <a:off x="9827699" y="4516935"/>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Submission of </a:t>
            </a: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of post-meeting</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2" name="Rectangle: Rounded Corners 201">
            <a:extLst>
              <a:ext uri="{FF2B5EF4-FFF2-40B4-BE49-F238E27FC236}">
                <a16:creationId xmlns="" xmlns:a16="http://schemas.microsoft.com/office/drawing/2014/main" id="{B6CDA6FF-6740-49E7-B14C-1831ED62E0F8}"/>
              </a:ext>
            </a:extLst>
          </p:cNvPr>
          <p:cNvSpPr/>
          <p:nvPr/>
        </p:nvSpPr>
        <p:spPr>
          <a:xfrm>
            <a:off x="10561942" y="4516935"/>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Comments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3" name="Rectangle: Rounded Corners 201">
            <a:extLst>
              <a:ext uri="{FF2B5EF4-FFF2-40B4-BE49-F238E27FC236}">
                <a16:creationId xmlns="" xmlns:a16="http://schemas.microsoft.com/office/drawing/2014/main" id="{B6CDA6FF-6740-49E7-B14C-1831ED62E0F8}"/>
              </a:ext>
            </a:extLst>
          </p:cNvPr>
          <p:cNvSpPr/>
          <p:nvPr/>
        </p:nvSpPr>
        <p:spPr>
          <a:xfrm>
            <a:off x="11316812" y="4516935"/>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Approve </a:t>
            </a:r>
            <a:r>
              <a:rPr lang="en-US" sz="800" b="1" kern="0" dirty="0" err="1" smtClean="0">
                <a:solidFill>
                  <a:srgbClr val="FFFFFF"/>
                </a:solidFill>
                <a:latin typeface="+mj-ea"/>
                <a:ea typeface="+mj-ea"/>
                <a:cs typeface="+mn-cs"/>
              </a:rPr>
              <a:t>tdocs</a:t>
            </a:r>
            <a:r>
              <a:rPr lang="en-US" sz="800" b="1" kern="0" dirty="0" smtClean="0">
                <a:solidFill>
                  <a:srgbClr val="FFFFFF"/>
                </a:solidFill>
                <a:latin typeface="+mj-ea"/>
                <a:ea typeface="+mj-ea"/>
                <a:cs typeface="+mn-cs"/>
              </a:rPr>
              <a:t> for post-meeting</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5" name="Rectangle: Rounded Corners 201">
            <a:extLst>
              <a:ext uri="{FF2B5EF4-FFF2-40B4-BE49-F238E27FC236}">
                <a16:creationId xmlns="" xmlns:a16="http://schemas.microsoft.com/office/drawing/2014/main" id="{B6CDA6FF-6740-49E7-B14C-1831ED62E0F8}"/>
              </a:ext>
            </a:extLst>
          </p:cNvPr>
          <p:cNvSpPr/>
          <p:nvPr/>
        </p:nvSpPr>
        <p:spPr>
          <a:xfrm>
            <a:off x="10248392" y="3916489"/>
            <a:ext cx="1410208"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Pre-RAN Action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6" name="Rectangle: Rounded Corners 201">
            <a:extLst>
              <a:ext uri="{FF2B5EF4-FFF2-40B4-BE49-F238E27FC236}">
                <a16:creationId xmlns="" xmlns:a16="http://schemas.microsoft.com/office/drawing/2014/main" id="{B6CDA6FF-6740-49E7-B14C-1831ED62E0F8}"/>
              </a:ext>
            </a:extLst>
          </p:cNvPr>
          <p:cNvSpPr/>
          <p:nvPr/>
        </p:nvSpPr>
        <p:spPr>
          <a:xfrm>
            <a:off x="9492483" y="2895419"/>
            <a:ext cx="720000" cy="252000"/>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chairs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7" name="Rectangle: Rounded Corners 201">
            <a:extLst>
              <a:ext uri="{FF2B5EF4-FFF2-40B4-BE49-F238E27FC236}">
                <a16:creationId xmlns="" xmlns:a16="http://schemas.microsoft.com/office/drawing/2014/main" id="{B6CDA6FF-6740-49E7-B14C-1831ED62E0F8}"/>
              </a:ext>
            </a:extLst>
          </p:cNvPr>
          <p:cNvSpPr/>
          <p:nvPr/>
        </p:nvSpPr>
        <p:spPr>
          <a:xfrm>
            <a:off x="10405959" y="2895419"/>
            <a:ext cx="720000" cy="25200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moderator</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8" name="Rectangle: Rounded Corners 201">
            <a:extLst>
              <a:ext uri="{FF2B5EF4-FFF2-40B4-BE49-F238E27FC236}">
                <a16:creationId xmlns="" xmlns:a16="http://schemas.microsoft.com/office/drawing/2014/main" id="{B6CDA6FF-6740-49E7-B14C-1831ED62E0F8}"/>
              </a:ext>
            </a:extLst>
          </p:cNvPr>
          <p:cNvSpPr/>
          <p:nvPr/>
        </p:nvSpPr>
        <p:spPr>
          <a:xfrm>
            <a:off x="11316812" y="2895419"/>
            <a:ext cx="720000" cy="2520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For delegates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83" name="文本框 82"/>
          <p:cNvSpPr txBox="1"/>
          <p:nvPr/>
        </p:nvSpPr>
        <p:spPr>
          <a:xfrm>
            <a:off x="2119147" y="4220881"/>
            <a:ext cx="2196435" cy="246221"/>
          </a:xfrm>
          <a:prstGeom prst="rect">
            <a:avLst/>
          </a:prstGeom>
          <a:noFill/>
        </p:spPr>
        <p:txBody>
          <a:bodyPr wrap="none" rtlCol="0">
            <a:spAutoFit/>
          </a:bodyPr>
          <a:lstStyle/>
          <a:p>
            <a:r>
              <a:rPr lang="en-US" sz="1000" b="1" dirty="0" smtClean="0">
                <a:latin typeface="+mj-ea"/>
                <a:ea typeface="+mj-ea"/>
              </a:rPr>
              <a:t>Topic Moderator &amp; summary: slide #5</a:t>
            </a:r>
            <a:endParaRPr lang="en-US" sz="1000" b="1" dirty="0">
              <a:latin typeface="+mj-ea"/>
              <a:ea typeface="+mj-ea"/>
            </a:endParaRPr>
          </a:p>
        </p:txBody>
      </p:sp>
      <p:sp>
        <p:nvSpPr>
          <p:cNvPr id="84" name="文本框 83"/>
          <p:cNvSpPr txBox="1"/>
          <p:nvPr/>
        </p:nvSpPr>
        <p:spPr>
          <a:xfrm>
            <a:off x="1752720" y="5682119"/>
            <a:ext cx="2056973" cy="246221"/>
          </a:xfrm>
          <a:prstGeom prst="rect">
            <a:avLst/>
          </a:prstGeom>
          <a:noFill/>
        </p:spPr>
        <p:txBody>
          <a:bodyPr wrap="none" rtlCol="0">
            <a:spAutoFit/>
          </a:bodyPr>
          <a:lstStyle/>
          <a:p>
            <a:r>
              <a:rPr lang="en-US" sz="1000" b="1" dirty="0">
                <a:latin typeface="+mj-ea"/>
                <a:ea typeface="+mj-ea"/>
              </a:rPr>
              <a:t>Basket WIs Block </a:t>
            </a:r>
            <a:r>
              <a:rPr lang="en-US" sz="1000" b="1" dirty="0" smtClean="0">
                <a:latin typeface="+mj-ea"/>
                <a:ea typeface="+mj-ea"/>
              </a:rPr>
              <a:t>approval: slide #6</a:t>
            </a:r>
            <a:endParaRPr lang="en-US" sz="1000" b="1" dirty="0">
              <a:latin typeface="+mj-ea"/>
              <a:ea typeface="+mj-ea"/>
            </a:endParaRPr>
          </a:p>
        </p:txBody>
      </p:sp>
      <p:sp>
        <p:nvSpPr>
          <p:cNvPr id="85" name="文本框 84"/>
          <p:cNvSpPr txBox="1"/>
          <p:nvPr/>
        </p:nvSpPr>
        <p:spPr>
          <a:xfrm>
            <a:off x="9795822" y="5047903"/>
            <a:ext cx="1864613" cy="246221"/>
          </a:xfrm>
          <a:prstGeom prst="rect">
            <a:avLst/>
          </a:prstGeom>
          <a:noFill/>
        </p:spPr>
        <p:txBody>
          <a:bodyPr wrap="none" rtlCol="0">
            <a:spAutoFit/>
          </a:bodyPr>
          <a:lstStyle/>
          <a:p>
            <a:r>
              <a:rPr lang="en-US" sz="1000" b="1" dirty="0" smtClean="0">
                <a:latin typeface="+mj-ea"/>
                <a:ea typeface="+mj-ea"/>
              </a:rPr>
              <a:t>Post-meeting process: slide #14</a:t>
            </a:r>
            <a:endParaRPr lang="en-US" sz="1000" b="1" dirty="0">
              <a:latin typeface="+mj-ea"/>
              <a:ea typeface="+mj-ea"/>
            </a:endParaRPr>
          </a:p>
        </p:txBody>
      </p:sp>
      <p:sp>
        <p:nvSpPr>
          <p:cNvPr id="87" name="文本框 86"/>
          <p:cNvSpPr txBox="1"/>
          <p:nvPr/>
        </p:nvSpPr>
        <p:spPr>
          <a:xfrm>
            <a:off x="857497" y="3973708"/>
            <a:ext cx="721672" cy="246221"/>
          </a:xfrm>
          <a:prstGeom prst="rect">
            <a:avLst/>
          </a:prstGeom>
          <a:noFill/>
        </p:spPr>
        <p:txBody>
          <a:bodyPr wrap="none" rtlCol="0">
            <a:spAutoFit/>
          </a:bodyPr>
          <a:lstStyle/>
          <a:p>
            <a:r>
              <a:rPr lang="en-US" sz="1000" b="1" dirty="0" smtClean="0">
                <a:latin typeface="+mj-ea"/>
                <a:ea typeface="+mj-ea"/>
              </a:rPr>
              <a:t>Slide #3/4</a:t>
            </a:r>
            <a:endParaRPr lang="en-US" sz="1000" b="1" dirty="0">
              <a:latin typeface="+mj-ea"/>
              <a:ea typeface="+mj-ea"/>
            </a:endParaRPr>
          </a:p>
        </p:txBody>
      </p:sp>
      <p:sp>
        <p:nvSpPr>
          <p:cNvPr id="88" name="文本框 87"/>
          <p:cNvSpPr txBox="1"/>
          <p:nvPr/>
        </p:nvSpPr>
        <p:spPr>
          <a:xfrm>
            <a:off x="7323687" y="4551912"/>
            <a:ext cx="601447" cy="246221"/>
          </a:xfrm>
          <a:prstGeom prst="rect">
            <a:avLst/>
          </a:prstGeom>
          <a:noFill/>
        </p:spPr>
        <p:txBody>
          <a:bodyPr wrap="none" rtlCol="0">
            <a:spAutoFit/>
          </a:bodyPr>
          <a:lstStyle/>
          <a:p>
            <a:r>
              <a:rPr lang="en-US" sz="1000" b="1" dirty="0" smtClean="0">
                <a:latin typeface="+mj-ea"/>
                <a:ea typeface="+mj-ea"/>
              </a:rPr>
              <a:t>Slide #7</a:t>
            </a:r>
            <a:endParaRPr lang="en-US" sz="1000" b="1" dirty="0">
              <a:latin typeface="+mj-ea"/>
              <a:ea typeface="+mj-ea"/>
            </a:endParaRPr>
          </a:p>
        </p:txBody>
      </p:sp>
      <p:sp>
        <p:nvSpPr>
          <p:cNvPr id="89" name="文本框 88"/>
          <p:cNvSpPr txBox="1"/>
          <p:nvPr/>
        </p:nvSpPr>
        <p:spPr>
          <a:xfrm>
            <a:off x="7323687" y="4744654"/>
            <a:ext cx="667170" cy="246221"/>
          </a:xfrm>
          <a:prstGeom prst="rect">
            <a:avLst/>
          </a:prstGeom>
          <a:noFill/>
        </p:spPr>
        <p:txBody>
          <a:bodyPr wrap="none" rtlCol="0">
            <a:spAutoFit/>
          </a:bodyPr>
          <a:lstStyle/>
          <a:p>
            <a:r>
              <a:rPr lang="en-US" sz="1000" b="1" dirty="0" smtClean="0">
                <a:latin typeface="+mj-ea"/>
                <a:ea typeface="+mj-ea"/>
              </a:rPr>
              <a:t>Slide #12</a:t>
            </a:r>
            <a:endParaRPr lang="en-US" sz="1000" b="1" dirty="0">
              <a:latin typeface="+mj-ea"/>
              <a:ea typeface="+mj-ea"/>
            </a:endParaRPr>
          </a:p>
        </p:txBody>
      </p:sp>
      <p:sp>
        <p:nvSpPr>
          <p:cNvPr id="90" name="文本框 89"/>
          <p:cNvSpPr txBox="1"/>
          <p:nvPr/>
        </p:nvSpPr>
        <p:spPr>
          <a:xfrm>
            <a:off x="7323687" y="4896901"/>
            <a:ext cx="601447" cy="246221"/>
          </a:xfrm>
          <a:prstGeom prst="rect">
            <a:avLst/>
          </a:prstGeom>
          <a:noFill/>
        </p:spPr>
        <p:txBody>
          <a:bodyPr wrap="none" rtlCol="0">
            <a:spAutoFit/>
          </a:bodyPr>
          <a:lstStyle/>
          <a:p>
            <a:r>
              <a:rPr lang="en-US" sz="1000" b="1" dirty="0" smtClean="0">
                <a:latin typeface="+mj-ea"/>
                <a:ea typeface="+mj-ea"/>
              </a:rPr>
              <a:t>Slide #8</a:t>
            </a:r>
            <a:endParaRPr lang="en-US" sz="1000" b="1" dirty="0">
              <a:latin typeface="+mj-ea"/>
              <a:ea typeface="+mj-ea"/>
            </a:endParaRPr>
          </a:p>
        </p:txBody>
      </p:sp>
      <p:sp>
        <p:nvSpPr>
          <p:cNvPr id="91" name="文本框 90"/>
          <p:cNvSpPr txBox="1"/>
          <p:nvPr/>
        </p:nvSpPr>
        <p:spPr>
          <a:xfrm>
            <a:off x="7323687" y="3973708"/>
            <a:ext cx="601447" cy="246221"/>
          </a:xfrm>
          <a:prstGeom prst="rect">
            <a:avLst/>
          </a:prstGeom>
          <a:noFill/>
        </p:spPr>
        <p:txBody>
          <a:bodyPr wrap="none" rtlCol="0">
            <a:spAutoFit/>
          </a:bodyPr>
          <a:lstStyle/>
          <a:p>
            <a:r>
              <a:rPr lang="en-US" sz="1000" b="1" dirty="0" smtClean="0">
                <a:latin typeface="+mj-ea"/>
                <a:ea typeface="+mj-ea"/>
              </a:rPr>
              <a:t>Slide #9</a:t>
            </a:r>
            <a:endParaRPr lang="en-US" sz="1000" b="1" dirty="0">
              <a:latin typeface="+mj-ea"/>
              <a:ea typeface="+mj-ea"/>
            </a:endParaRPr>
          </a:p>
        </p:txBody>
      </p:sp>
      <p:sp>
        <p:nvSpPr>
          <p:cNvPr id="92" name="文本框 91"/>
          <p:cNvSpPr txBox="1"/>
          <p:nvPr/>
        </p:nvSpPr>
        <p:spPr>
          <a:xfrm>
            <a:off x="7323687" y="4159016"/>
            <a:ext cx="853119" cy="246221"/>
          </a:xfrm>
          <a:prstGeom prst="rect">
            <a:avLst/>
          </a:prstGeom>
          <a:noFill/>
        </p:spPr>
        <p:txBody>
          <a:bodyPr wrap="none" rtlCol="0">
            <a:spAutoFit/>
          </a:bodyPr>
          <a:lstStyle/>
          <a:p>
            <a:r>
              <a:rPr lang="en-US" sz="1000" b="1" dirty="0" smtClean="0">
                <a:latin typeface="+mj-ea"/>
                <a:ea typeface="+mj-ea"/>
              </a:rPr>
              <a:t>Slide #10/11</a:t>
            </a:r>
            <a:endParaRPr lang="en-US" sz="1000" b="1" dirty="0">
              <a:latin typeface="+mj-ea"/>
              <a:ea typeface="+mj-ea"/>
            </a:endParaRPr>
          </a:p>
        </p:txBody>
      </p:sp>
      <p:sp>
        <p:nvSpPr>
          <p:cNvPr id="93" name="文本框 92"/>
          <p:cNvSpPr txBox="1"/>
          <p:nvPr/>
        </p:nvSpPr>
        <p:spPr>
          <a:xfrm>
            <a:off x="11559510" y="4040549"/>
            <a:ext cx="667170" cy="246221"/>
          </a:xfrm>
          <a:prstGeom prst="rect">
            <a:avLst/>
          </a:prstGeom>
          <a:noFill/>
        </p:spPr>
        <p:txBody>
          <a:bodyPr wrap="none" rtlCol="0">
            <a:spAutoFit/>
          </a:bodyPr>
          <a:lstStyle/>
          <a:p>
            <a:r>
              <a:rPr lang="en-US" sz="1000" b="1" dirty="0" smtClean="0">
                <a:latin typeface="+mj-ea"/>
                <a:ea typeface="+mj-ea"/>
              </a:rPr>
              <a:t>Slide #15</a:t>
            </a:r>
            <a:endParaRPr lang="en-US" sz="1000" b="1" dirty="0">
              <a:latin typeface="+mj-ea"/>
              <a:ea typeface="+mj-ea"/>
            </a:endParaRPr>
          </a:p>
        </p:txBody>
      </p:sp>
      <p:sp>
        <p:nvSpPr>
          <p:cNvPr id="94" name="文本框 93"/>
          <p:cNvSpPr txBox="1"/>
          <p:nvPr/>
        </p:nvSpPr>
        <p:spPr>
          <a:xfrm>
            <a:off x="827503" y="5597026"/>
            <a:ext cx="667170" cy="246221"/>
          </a:xfrm>
          <a:prstGeom prst="rect">
            <a:avLst/>
          </a:prstGeom>
          <a:noFill/>
        </p:spPr>
        <p:txBody>
          <a:bodyPr wrap="none" rtlCol="0">
            <a:spAutoFit/>
          </a:bodyPr>
          <a:lstStyle/>
          <a:p>
            <a:r>
              <a:rPr lang="en-US" sz="1000" b="1" dirty="0" smtClean="0">
                <a:latin typeface="+mj-ea"/>
                <a:ea typeface="+mj-ea"/>
              </a:rPr>
              <a:t>Slide #13</a:t>
            </a:r>
            <a:endParaRPr lang="en-US" sz="1000" b="1" dirty="0">
              <a:latin typeface="+mj-ea"/>
              <a:ea typeface="+mj-ea"/>
            </a:endParaRPr>
          </a:p>
        </p:txBody>
      </p:sp>
      <p:sp>
        <p:nvSpPr>
          <p:cNvPr id="95" name="文本框 94"/>
          <p:cNvSpPr txBox="1"/>
          <p:nvPr/>
        </p:nvSpPr>
        <p:spPr>
          <a:xfrm>
            <a:off x="8274437" y="5594515"/>
            <a:ext cx="667170" cy="246221"/>
          </a:xfrm>
          <a:prstGeom prst="rect">
            <a:avLst/>
          </a:prstGeom>
          <a:noFill/>
        </p:spPr>
        <p:txBody>
          <a:bodyPr wrap="none" rtlCol="0">
            <a:spAutoFit/>
          </a:bodyPr>
          <a:lstStyle/>
          <a:p>
            <a:r>
              <a:rPr lang="en-US" sz="1000" b="1" dirty="0" smtClean="0">
                <a:latin typeface="+mj-ea"/>
                <a:ea typeface="+mj-ea"/>
              </a:rPr>
              <a:t>Slide #13</a:t>
            </a:r>
            <a:endParaRPr lang="en-US" sz="1000" b="1" dirty="0">
              <a:latin typeface="+mj-ea"/>
              <a:ea typeface="+mj-ea"/>
            </a:endParaRPr>
          </a:p>
        </p:txBody>
      </p:sp>
      <p:sp>
        <p:nvSpPr>
          <p:cNvPr id="96" name="文本框 95"/>
          <p:cNvSpPr txBox="1"/>
          <p:nvPr/>
        </p:nvSpPr>
        <p:spPr>
          <a:xfrm>
            <a:off x="7264141" y="5967579"/>
            <a:ext cx="601447" cy="246221"/>
          </a:xfrm>
          <a:prstGeom prst="rect">
            <a:avLst/>
          </a:prstGeom>
          <a:noFill/>
        </p:spPr>
        <p:txBody>
          <a:bodyPr wrap="none" rtlCol="0">
            <a:spAutoFit/>
          </a:bodyPr>
          <a:lstStyle/>
          <a:p>
            <a:r>
              <a:rPr lang="en-US" sz="1000" b="1" dirty="0" smtClean="0">
                <a:latin typeface="+mj-ea"/>
                <a:ea typeface="+mj-ea"/>
              </a:rPr>
              <a:t>Slide #8</a:t>
            </a:r>
            <a:endParaRPr lang="en-US" sz="1000" b="1" dirty="0">
              <a:latin typeface="+mj-ea"/>
              <a:ea typeface="+mj-ea"/>
            </a:endParaRPr>
          </a:p>
        </p:txBody>
      </p:sp>
      <p:sp>
        <p:nvSpPr>
          <p:cNvPr id="97" name="文本框 96"/>
          <p:cNvSpPr txBox="1"/>
          <p:nvPr/>
        </p:nvSpPr>
        <p:spPr>
          <a:xfrm>
            <a:off x="7325842" y="5054730"/>
            <a:ext cx="667170" cy="246221"/>
          </a:xfrm>
          <a:prstGeom prst="rect">
            <a:avLst/>
          </a:prstGeom>
          <a:noFill/>
        </p:spPr>
        <p:txBody>
          <a:bodyPr wrap="none" rtlCol="0">
            <a:spAutoFit/>
          </a:bodyPr>
          <a:lstStyle/>
          <a:p>
            <a:r>
              <a:rPr lang="en-US" sz="1000" b="1" dirty="0" smtClean="0">
                <a:latin typeface="+mj-ea"/>
                <a:ea typeface="+mj-ea"/>
              </a:rPr>
              <a:t>Slide #16</a:t>
            </a:r>
            <a:endParaRPr lang="en-US" sz="1000" b="1" dirty="0">
              <a:latin typeface="+mj-ea"/>
              <a:ea typeface="+mj-ea"/>
            </a:endParaRPr>
          </a:p>
        </p:txBody>
      </p:sp>
      <p:sp>
        <p:nvSpPr>
          <p:cNvPr id="70" name="文本框 69"/>
          <p:cNvSpPr txBox="1"/>
          <p:nvPr/>
        </p:nvSpPr>
        <p:spPr>
          <a:xfrm>
            <a:off x="4622141" y="5828509"/>
            <a:ext cx="585417" cy="246221"/>
          </a:xfrm>
          <a:prstGeom prst="rect">
            <a:avLst/>
          </a:prstGeom>
          <a:noFill/>
        </p:spPr>
        <p:txBody>
          <a:bodyPr wrap="none" rtlCol="0">
            <a:spAutoFit/>
          </a:bodyPr>
          <a:lstStyle/>
          <a:p>
            <a:r>
              <a:rPr lang="en-US" sz="1000" b="1" dirty="0" smtClean="0">
                <a:latin typeface="+mj-ea"/>
                <a:ea typeface="+mj-ea"/>
              </a:rPr>
              <a:t>Annex I</a:t>
            </a:r>
            <a:endParaRPr lang="en-US" sz="1000" b="1" dirty="0">
              <a:latin typeface="+mj-ea"/>
              <a:ea typeface="+mj-ea"/>
            </a:endParaRPr>
          </a:p>
        </p:txBody>
      </p:sp>
      <p:sp>
        <p:nvSpPr>
          <p:cNvPr id="74" name="Rectangle 67">
            <a:extLst>
              <a:ext uri="{FF2B5EF4-FFF2-40B4-BE49-F238E27FC236}">
                <a16:creationId xmlns="" xmlns:a16="http://schemas.microsoft.com/office/drawing/2014/main" id="{61214404-3E99-431F-A1D1-0A44E2021497}"/>
              </a:ext>
            </a:extLst>
          </p:cNvPr>
          <p:cNvSpPr/>
          <p:nvPr/>
        </p:nvSpPr>
        <p:spPr>
          <a:xfrm>
            <a:off x="4588085" y="6297215"/>
            <a:ext cx="3722103" cy="141787"/>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 (</a:t>
            </a:r>
            <a:r>
              <a:rPr lang="en-US" sz="800" kern="0" dirty="0" smtClean="0">
                <a:solidFill>
                  <a:srgbClr val="FFFFFF"/>
                </a:solidFill>
                <a:latin typeface="微软雅黑" panose="020B0503020204020204" pitchFamily="34" charset="-122"/>
                <a:ea typeface="微软雅黑" panose="020B0503020204020204" pitchFamily="34" charset="-122"/>
              </a:rPr>
              <a:t>0:00 </a:t>
            </a:r>
            <a:r>
              <a:rPr lang="en-US" sz="800" kern="0" dirty="0">
                <a:solidFill>
                  <a:srgbClr val="FFFFFF"/>
                </a:solidFill>
                <a:latin typeface="微软雅黑" panose="020B0503020204020204" pitchFamily="34" charset="-122"/>
                <a:ea typeface="微软雅黑" panose="020B0503020204020204" pitchFamily="34" charset="-122"/>
              </a:rPr>
              <a:t>am ~ 7:00 am </a:t>
            </a:r>
            <a:r>
              <a:rPr lang="en-US" sz="800" kern="0" dirty="0" err="1">
                <a:solidFill>
                  <a:srgbClr val="FFFFFF"/>
                </a:solidFill>
                <a:latin typeface="微软雅黑" panose="020B0503020204020204" pitchFamily="34" charset="-122"/>
                <a:ea typeface="微软雅黑" panose="020B0503020204020204" pitchFamily="34" charset="-122"/>
              </a:rPr>
              <a:t>Toulous</a:t>
            </a:r>
            <a:r>
              <a:rPr lang="en-US" sz="800" kern="0" dirty="0">
                <a:solidFill>
                  <a:srgbClr val="FFFFFF"/>
                </a:solidFill>
                <a:latin typeface="微软雅黑" panose="020B0503020204020204" pitchFamily="34" charset="-122"/>
                <a:ea typeface="微软雅黑" panose="020B0503020204020204" pitchFamily="34" charset="-122"/>
              </a:rPr>
              <a:t> Local time (UTC +1)</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2" name="文本框 81"/>
          <p:cNvSpPr txBox="1"/>
          <p:nvPr/>
        </p:nvSpPr>
        <p:spPr>
          <a:xfrm>
            <a:off x="7058525" y="6426053"/>
            <a:ext cx="2323072" cy="246221"/>
          </a:xfrm>
          <a:prstGeom prst="rect">
            <a:avLst/>
          </a:prstGeom>
          <a:noFill/>
        </p:spPr>
        <p:txBody>
          <a:bodyPr wrap="none" rtlCol="0">
            <a:spAutoFit/>
          </a:bodyPr>
          <a:lstStyle/>
          <a:p>
            <a:r>
              <a:rPr lang="en-US" sz="1000" b="1" dirty="0" smtClean="0">
                <a:latin typeface="+mj-ea"/>
                <a:ea typeface="+mj-ea"/>
              </a:rPr>
              <a:t>No email are expected in RAN4 reflector</a:t>
            </a:r>
            <a:endParaRPr lang="en-US" sz="1000" b="1" dirty="0">
              <a:latin typeface="+mj-ea"/>
              <a:ea typeface="+mj-ea"/>
            </a:endParaRPr>
          </a:p>
        </p:txBody>
      </p:sp>
      <p:sp>
        <p:nvSpPr>
          <p:cNvPr id="86" name="文本框 85"/>
          <p:cNvSpPr txBox="1"/>
          <p:nvPr/>
        </p:nvSpPr>
        <p:spPr>
          <a:xfrm>
            <a:off x="856949" y="4116572"/>
            <a:ext cx="667170" cy="246221"/>
          </a:xfrm>
          <a:prstGeom prst="rect">
            <a:avLst/>
          </a:prstGeom>
          <a:noFill/>
        </p:spPr>
        <p:txBody>
          <a:bodyPr wrap="none" rtlCol="0">
            <a:spAutoFit/>
          </a:bodyPr>
          <a:lstStyle/>
          <a:p>
            <a:r>
              <a:rPr lang="en-US" sz="1000" b="1" dirty="0" smtClean="0">
                <a:latin typeface="+mj-ea"/>
                <a:ea typeface="+mj-ea"/>
              </a:rPr>
              <a:t>Slide #18</a:t>
            </a:r>
            <a:endParaRPr lang="en-US" sz="1000" b="1" dirty="0">
              <a:latin typeface="+mj-ea"/>
              <a:ea typeface="+mj-ea"/>
            </a:endParaRPr>
          </a:p>
        </p:txBody>
      </p:sp>
    </p:spTree>
    <p:extLst>
      <p:ext uri="{BB962C8B-B14F-4D97-AF65-F5344CB8AC3E}">
        <p14:creationId xmlns:p14="http://schemas.microsoft.com/office/powerpoint/2010/main" val="1506013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The </a:t>
            </a:r>
            <a:r>
              <a:rPr lang="en-US" altLang="zh-CN" sz="1400" dirty="0" err="1" smtClean="0"/>
              <a:t>tdoc</a:t>
            </a:r>
            <a:r>
              <a:rPr lang="en-US" altLang="zh-CN" sz="1400" dirty="0" smtClean="0"/>
              <a:t> request and </a:t>
            </a:r>
            <a:r>
              <a:rPr lang="en-US" altLang="zh-CN" sz="1400" dirty="0"/>
              <a:t>submission deadline is </a:t>
            </a:r>
            <a:r>
              <a:rPr lang="en-US" altLang="zh-CN" sz="1400" dirty="0" smtClean="0">
                <a:solidFill>
                  <a:srgbClr val="FF0000"/>
                </a:solidFill>
              </a:rPr>
              <a:t>November 7</a:t>
            </a:r>
            <a:r>
              <a:rPr lang="en-US" altLang="zh-CN" sz="1400" baseline="30000" dirty="0" smtClean="0">
                <a:solidFill>
                  <a:srgbClr val="FF0000"/>
                </a:solidFill>
              </a:rPr>
              <a:t>th</a:t>
            </a:r>
            <a:r>
              <a:rPr lang="en-US" altLang="zh-CN" sz="1400" dirty="0" smtClean="0">
                <a:solidFill>
                  <a:srgbClr val="FF0000"/>
                </a:solidFill>
              </a:rPr>
              <a:t> (Monday) </a:t>
            </a:r>
            <a:r>
              <a:rPr lang="en-US" altLang="zh-CN" sz="1400" dirty="0">
                <a:solidFill>
                  <a:srgbClr val="FF0000"/>
                </a:solidFill>
              </a:rPr>
              <a:t>2022, 23:59 UTC</a:t>
            </a:r>
            <a:r>
              <a:rPr lang="en-US" altLang="zh-CN" sz="1400" dirty="0"/>
              <a:t>. </a:t>
            </a:r>
            <a:r>
              <a:rPr lang="en-US" altLang="zh-CN" sz="1400" dirty="0" err="1"/>
              <a:t>Tdoc</a:t>
            </a:r>
            <a:r>
              <a:rPr lang="en-US" altLang="zh-CN" sz="1400" dirty="0"/>
              <a:t> which is requested and/or submitted after deadline will not be treated</a:t>
            </a:r>
            <a:r>
              <a:rPr lang="en-US" altLang="zh-CN" sz="1400" dirty="0" smtClean="0"/>
              <a:t>. (the following guidance applies if the corresponding agenda(s) are set)</a:t>
            </a:r>
            <a:endParaRPr lang="en-US" altLang="zh-CN" sz="1400" dirty="0"/>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a:t>
            </a:r>
            <a:r>
              <a:rPr lang="en-US" altLang="zh-CN" sz="1200" dirty="0" smtClean="0"/>
              <a:t>handling, where the principle is applied for Rel-18.</a:t>
            </a:r>
            <a:endParaRPr lang="en-US" altLang="zh-CN" sz="1200" dirty="0"/>
          </a:p>
          <a:p>
            <a:pPr lvl="1">
              <a:spcBef>
                <a:spcPts val="0"/>
              </a:spcBef>
              <a:spcAft>
                <a:spcPts val="600"/>
              </a:spcAft>
            </a:pPr>
            <a:r>
              <a:rPr lang="en-US" altLang="zh-CN" sz="1200" dirty="0"/>
              <a:t>CRs/Big CRs/Revised WIDs are allowed this meeting. Please follow additional restrictions in </a:t>
            </a:r>
            <a:r>
              <a:rPr lang="en-US" altLang="zh-CN" sz="1200" dirty="0" smtClean="0"/>
              <a:t>the frozen </a:t>
            </a:r>
            <a:r>
              <a:rPr lang="en-US" altLang="zh-CN" sz="1200" dirty="0"/>
              <a:t>agenda</a:t>
            </a:r>
            <a:r>
              <a:rPr lang="en-US" altLang="zh-CN" sz="1200" dirty="0" smtClean="0"/>
              <a:t>.</a:t>
            </a: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In the ordinary meeting preceded by a </a:t>
            </a:r>
            <a:r>
              <a:rPr lang="en-US" altLang="zh-CN" sz="1400" dirty="0" err="1" smtClean="0">
                <a:cs typeface="+mn-cs"/>
              </a:rPr>
              <a:t>bis</a:t>
            </a:r>
            <a:r>
              <a:rPr lang="en-US" altLang="zh-CN" sz="1400" dirty="0" smtClean="0">
                <a:cs typeface="+mn-cs"/>
              </a:rPr>
              <a:t> meeting, </a:t>
            </a:r>
            <a:r>
              <a:rPr lang="en-US" altLang="zh-CN" sz="1400" dirty="0" smtClean="0"/>
              <a:t>if </a:t>
            </a:r>
            <a:r>
              <a:rPr lang="en-US" altLang="zh-CN" sz="1400" dirty="0"/>
              <a:t>further change(s) </a:t>
            </a:r>
            <a:r>
              <a:rPr lang="en-US" altLang="zh-CN" sz="1400" dirty="0" smtClean="0"/>
              <a:t>were </a:t>
            </a:r>
            <a:r>
              <a:rPr lang="en-US" altLang="zh-CN" sz="1400" dirty="0"/>
              <a:t>needed on top of the agreed CR/endorsed draft CR in the </a:t>
            </a:r>
            <a:r>
              <a:rPr lang="en-US" altLang="zh-CN" sz="1400" dirty="0" err="1"/>
              <a:t>bis</a:t>
            </a:r>
            <a:r>
              <a:rPr lang="en-US" altLang="zh-CN" sz="1400" dirty="0"/>
              <a:t> meeting, the new CR/draft CR should be based on the latest version of specifications and to capture the agreed CRs/endorsed draft CRs in the previous </a:t>
            </a:r>
            <a:r>
              <a:rPr lang="en-US" altLang="zh-CN" sz="1400" dirty="0" err="1"/>
              <a:t>bis</a:t>
            </a:r>
            <a:r>
              <a:rPr lang="en-US" altLang="zh-CN" sz="1400" dirty="0"/>
              <a:t> meeting with change marks in the new CR.</a:t>
            </a:r>
            <a:r>
              <a:rPr lang="en-US" altLang="zh-CN" sz="1400" dirty="0" smtClean="0">
                <a:cs typeface="+mn-cs"/>
              </a:rPr>
              <a:t> </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For Rel-15/16 maintenance, </a:t>
            </a:r>
            <a:r>
              <a:rPr lang="en-US" altLang="zh-CN" sz="1400" dirty="0" smtClean="0">
                <a:cs typeface="+mn-cs"/>
              </a:rPr>
              <a:t>please submit formal CRs. </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For </a:t>
            </a:r>
            <a:r>
              <a:rPr lang="en-US" altLang="zh-CN" sz="1400" dirty="0" smtClean="0">
                <a:cs typeface="+mn-cs"/>
              </a:rPr>
              <a:t>Rel-17 maintenance and </a:t>
            </a:r>
            <a:r>
              <a:rPr lang="en-US" altLang="zh-CN" sz="1400" dirty="0">
                <a:cs typeface="+mn-cs"/>
              </a:rPr>
              <a:t>on-going </a:t>
            </a:r>
            <a:r>
              <a:rPr lang="en-US" altLang="zh-CN" sz="1400" dirty="0" smtClean="0">
                <a:cs typeface="+mn-cs"/>
              </a:rPr>
              <a:t>WI </a:t>
            </a:r>
            <a:r>
              <a:rPr lang="en-US" altLang="zh-CN" sz="1400" dirty="0" err="1" smtClean="0">
                <a:cs typeface="+mn-cs"/>
              </a:rPr>
              <a:t>Perf</a:t>
            </a:r>
            <a:r>
              <a:rPr lang="en-US" altLang="zh-CN" sz="1400" dirty="0" smtClean="0">
                <a:cs typeface="+mn-cs"/>
              </a:rPr>
              <a:t> part,</a:t>
            </a:r>
          </a:p>
          <a:p>
            <a:pPr lvl="1">
              <a:spcBef>
                <a:spcPts val="0"/>
              </a:spcBef>
              <a:spcAft>
                <a:spcPts val="600"/>
              </a:spcAft>
            </a:pPr>
            <a:r>
              <a:rPr lang="en-US" altLang="zh-CN" sz="1200" dirty="0"/>
              <a:t>For Rel-17 maintenance, please submit formal CRs and follow the guidance on Slide #5 in R4-2114691, which are copied below </a:t>
            </a:r>
          </a:p>
          <a:p>
            <a:pPr lvl="2">
              <a:lnSpc>
                <a:spcPct val="110000"/>
              </a:lnSpc>
              <a:spcBef>
                <a:spcPts val="0"/>
              </a:spcBef>
              <a:spcAft>
                <a:spcPts val="600"/>
              </a:spcAft>
            </a:pPr>
            <a:r>
              <a:rPr lang="en-US" altLang="zh-CN" sz="1200" i="1" dirty="0"/>
              <a:t>Maximum one discussion paper </a:t>
            </a:r>
            <a:r>
              <a:rPr lang="it-IT" altLang="zh-CN" sz="1200" i="1" dirty="0"/>
              <a:t>per AI per company/organization</a:t>
            </a:r>
          </a:p>
          <a:p>
            <a:pPr lvl="2">
              <a:lnSpc>
                <a:spcPct val="110000"/>
              </a:lnSpc>
              <a:spcBef>
                <a:spcPts val="0"/>
              </a:spcBef>
              <a:spcAft>
                <a:spcPts val="600"/>
              </a:spcAft>
            </a:pPr>
            <a:r>
              <a:rPr lang="en-US" altLang="zh-CN" sz="1200" i="1" dirty="0"/>
              <a:t>No limit on the number of non-editorial CRs as along as the CRs are to make essential corrections. Additional restrictions for selected AIs may be applied subject to RAN4 Chair decision</a:t>
            </a:r>
            <a:r>
              <a:rPr lang="en-US" altLang="zh-CN" sz="1200" dirty="0"/>
              <a:t>.</a:t>
            </a:r>
          </a:p>
          <a:p>
            <a:pPr lvl="1">
              <a:spcBef>
                <a:spcPts val="0"/>
              </a:spcBef>
              <a:spcAft>
                <a:spcPts val="600"/>
              </a:spcAft>
            </a:pPr>
            <a:r>
              <a:rPr lang="en-US" altLang="zh-CN" sz="1200" dirty="0"/>
              <a:t>For </a:t>
            </a:r>
            <a:r>
              <a:rPr lang="en-US" altLang="zh-CN" sz="1200" dirty="0" smtClean="0"/>
              <a:t>Rel-17 </a:t>
            </a:r>
            <a:r>
              <a:rPr lang="en-US" altLang="zh-CN" sz="1200" dirty="0"/>
              <a:t>on-going </a:t>
            </a:r>
            <a:r>
              <a:rPr lang="en-US" altLang="zh-CN" sz="1200" dirty="0" err="1" smtClean="0"/>
              <a:t>Wis</a:t>
            </a:r>
            <a:r>
              <a:rPr lang="en-US" altLang="zh-CN" sz="1200" dirty="0" smtClean="0"/>
              <a:t> </a:t>
            </a:r>
            <a:r>
              <a:rPr lang="en-US" altLang="zh-CN" sz="1200" dirty="0" err="1" smtClean="0"/>
              <a:t>Perf</a:t>
            </a:r>
            <a:r>
              <a:rPr lang="en-US" altLang="zh-CN" sz="1200" dirty="0" smtClean="0"/>
              <a:t> part, </a:t>
            </a:r>
            <a:r>
              <a:rPr lang="en-US" altLang="zh-CN" sz="1200" dirty="0"/>
              <a:t>the big CR approach is applicable for all the </a:t>
            </a:r>
            <a:r>
              <a:rPr lang="en-US" altLang="zh-CN" sz="1200" dirty="0" err="1"/>
              <a:t>WIs.</a:t>
            </a:r>
            <a:r>
              <a:rPr lang="en-US" altLang="zh-CN" sz="1200" dirty="0"/>
              <a:t> Companies shall follow CR work split and formal big CRs shall be submitted by sourcing companies only.</a:t>
            </a:r>
          </a:p>
          <a:p>
            <a:pPr lvl="2">
              <a:lnSpc>
                <a:spcPct val="110000"/>
              </a:lnSpc>
              <a:spcBef>
                <a:spcPts val="0"/>
              </a:spcBef>
              <a:spcAft>
                <a:spcPts val="600"/>
              </a:spcAft>
            </a:pPr>
            <a:r>
              <a:rPr lang="en-US" altLang="zh-CN" sz="1200" dirty="0"/>
              <a:t>Please use title starting with "Big CRs …”or "Draft Big CR" when you reserve a </a:t>
            </a:r>
            <a:r>
              <a:rPr lang="en-US" altLang="zh-CN" sz="1200" dirty="0" err="1"/>
              <a:t>Tdoc</a:t>
            </a:r>
            <a:r>
              <a:rPr lang="en-US" altLang="zh-CN" sz="1200" dirty="0"/>
              <a:t> number for a big CRs to facilitate work of MCC.</a:t>
            </a:r>
          </a:p>
          <a:p>
            <a:pPr lvl="2">
              <a:lnSpc>
                <a:spcPct val="110000"/>
              </a:lnSpc>
              <a:spcBef>
                <a:spcPts val="0"/>
              </a:spcBef>
              <a:spcAft>
                <a:spcPts val="600"/>
              </a:spcAft>
            </a:pPr>
            <a:r>
              <a:rPr lang="en-US" altLang="zh-CN" sz="1200" dirty="0" smtClean="0"/>
              <a:t>Performance </a:t>
            </a:r>
            <a:r>
              <a:rPr lang="en-US" altLang="zh-CN" sz="1200" dirty="0"/>
              <a:t>part </a:t>
            </a:r>
            <a:r>
              <a:rPr lang="en-US" altLang="zh-CN" sz="1200" dirty="0" smtClean="0"/>
              <a:t>includes RF </a:t>
            </a:r>
            <a:r>
              <a:rPr lang="en-US" altLang="zh-CN" sz="1200" dirty="0"/>
              <a:t>conformance, RRM test and demodulation </a:t>
            </a:r>
            <a:r>
              <a:rPr lang="en-US" altLang="zh-CN" sz="1200" dirty="0" smtClean="0"/>
              <a:t>performance </a:t>
            </a:r>
            <a:r>
              <a:rPr lang="en-US" altLang="zh-CN" sz="1200" dirty="0"/>
              <a:t>for all WIs</a:t>
            </a:r>
          </a:p>
          <a:p>
            <a:pPr lvl="3">
              <a:spcBef>
                <a:spcPts val="0"/>
              </a:spcBef>
              <a:spcAft>
                <a:spcPts val="600"/>
              </a:spcAft>
            </a:pPr>
            <a:r>
              <a:rPr lang="en-US" altLang="zh-CN" sz="1200" dirty="0"/>
              <a:t>Please provide draft CRs for all the on-going Rel-17 </a:t>
            </a:r>
            <a:r>
              <a:rPr lang="en-US" altLang="zh-CN" sz="1200" dirty="0" err="1"/>
              <a:t>WIs.</a:t>
            </a:r>
            <a:r>
              <a:rPr lang="en-US" altLang="zh-CN" sz="1200" strike="sngStrike" dirty="0"/>
              <a:t> </a:t>
            </a:r>
          </a:p>
          <a:p>
            <a:pPr lvl="3">
              <a:spcBef>
                <a:spcPts val="0"/>
              </a:spcBef>
              <a:spcAft>
                <a:spcPts val="600"/>
              </a:spcAft>
            </a:pPr>
            <a:r>
              <a:rPr lang="en-US" altLang="zh-CN" sz="1200" dirty="0"/>
              <a:t>It is encouraged that companies discuss and agreed on the work splitting first if still needed</a:t>
            </a:r>
            <a:r>
              <a:rPr lang="en-US" altLang="zh-CN" sz="1200" dirty="0" smtClean="0"/>
              <a:t>.</a:t>
            </a:r>
            <a:endParaRPr lang="en-US" altLang="zh-CN" sz="1000" dirty="0"/>
          </a:p>
          <a:p>
            <a:pPr lvl="2">
              <a:lnSpc>
                <a:spcPct val="110000"/>
              </a:lnSpc>
              <a:spcBef>
                <a:spcPts val="0"/>
              </a:spcBef>
              <a:spcAft>
                <a:spcPts val="600"/>
              </a:spcAft>
            </a:pPr>
            <a:r>
              <a:rPr lang="en-US" altLang="zh-CN" sz="1200" dirty="0"/>
              <a:t>Delegates are strongly encouraged to participate in review on Big CRs during post-meeting email process </a:t>
            </a:r>
            <a:r>
              <a:rPr lang="en-US" altLang="zh-CN" sz="1200" dirty="0" smtClean="0"/>
              <a:t>procedures</a:t>
            </a:r>
            <a:endParaRPr lang="en-US" altLang="zh-CN" sz="1200" dirty="0"/>
          </a:p>
        </p:txBody>
      </p:sp>
    </p:spTree>
    <p:extLst>
      <p:ext uri="{BB962C8B-B14F-4D97-AF65-F5344CB8AC3E}">
        <p14:creationId xmlns:p14="http://schemas.microsoft.com/office/powerpoint/2010/main" val="132224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marL="342882" lvl="1" indent="-342882">
              <a:spcBef>
                <a:spcPts val="0"/>
              </a:spcBef>
              <a:spcAft>
                <a:spcPts val="600"/>
              </a:spcAft>
              <a:buBlip>
                <a:blip r:embed="rId2"/>
              </a:buBlip>
            </a:pPr>
            <a:r>
              <a:rPr lang="en-US" altLang="zh-CN" sz="1400" dirty="0" smtClean="0">
                <a:cs typeface="+mn-cs"/>
              </a:rPr>
              <a:t>For Rel-18 on-going SI/WI</a:t>
            </a:r>
          </a:p>
          <a:p>
            <a:pPr lvl="1">
              <a:spcBef>
                <a:spcPts val="0"/>
              </a:spcBef>
              <a:spcAft>
                <a:spcPts val="600"/>
              </a:spcAft>
            </a:pPr>
            <a:r>
              <a:rPr lang="en-US" altLang="zh-CN" sz="1200" dirty="0"/>
              <a:t>For Rel-18 WIs, 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a:t>
            </a:r>
          </a:p>
          <a:p>
            <a:pPr lvl="1">
              <a:spcBef>
                <a:spcPts val="0"/>
              </a:spcBef>
              <a:spcAft>
                <a:spcPts val="600"/>
              </a:spcAft>
            </a:pPr>
            <a:r>
              <a:rPr lang="en-US" altLang="zh-CN" sz="1200" dirty="0" smtClean="0"/>
              <a:t>For Rel-18 WIs, the big CR approach is applicable. Companies shall follow CR work split and formal big CRs shall be submitted by sourcing companies only.</a:t>
            </a:r>
          </a:p>
          <a:p>
            <a:pPr lvl="2">
              <a:spcBef>
                <a:spcPts val="0"/>
              </a:spcBef>
              <a:spcAft>
                <a:spcPts val="600"/>
              </a:spcAft>
            </a:pPr>
            <a:r>
              <a:rPr lang="en-US" altLang="zh-CN" sz="1200" dirty="0" smtClean="0"/>
              <a:t>Please </a:t>
            </a:r>
            <a:r>
              <a:rPr lang="en-US" altLang="zh-CN" sz="1200" dirty="0"/>
              <a:t>use title starting with "Big CRs …”or "Draft Big CR" when you reserve a </a:t>
            </a:r>
            <a:r>
              <a:rPr lang="en-US" altLang="zh-CN" sz="1200" dirty="0" err="1"/>
              <a:t>Tdoc</a:t>
            </a:r>
            <a:r>
              <a:rPr lang="en-US" altLang="zh-CN" sz="1200" dirty="0"/>
              <a:t> number for a big CRs to facilitate work of MCC.</a:t>
            </a:r>
          </a:p>
          <a:p>
            <a:pPr lvl="2">
              <a:spcBef>
                <a:spcPts val="0"/>
              </a:spcBef>
              <a:spcAft>
                <a:spcPts val="600"/>
              </a:spcAft>
            </a:pPr>
            <a:r>
              <a:rPr lang="en-US" altLang="zh-CN" sz="1200" dirty="0" smtClean="0"/>
              <a:t>CR </a:t>
            </a:r>
            <a:r>
              <a:rPr lang="en-US" altLang="zh-CN" sz="1200" dirty="0"/>
              <a:t>handling for </a:t>
            </a:r>
            <a:r>
              <a:rPr lang="en-US" altLang="zh-CN" sz="1200" dirty="0" smtClean="0"/>
              <a:t>RF and RRM core part</a:t>
            </a:r>
            <a:endParaRPr lang="en-US" altLang="zh-CN" sz="1200" dirty="0"/>
          </a:p>
          <a:p>
            <a:pPr lvl="3">
              <a:spcBef>
                <a:spcPts val="0"/>
              </a:spcBef>
              <a:spcAft>
                <a:spcPts val="600"/>
              </a:spcAft>
            </a:pPr>
            <a:r>
              <a:rPr lang="en-US" altLang="zh-CN" sz="1200" dirty="0"/>
              <a:t>It is encouraged that companies discuss and agreed on the work splitting first.</a:t>
            </a:r>
          </a:p>
          <a:p>
            <a:pPr lvl="3">
              <a:spcBef>
                <a:spcPts val="0"/>
              </a:spcBef>
              <a:spcAft>
                <a:spcPts val="600"/>
              </a:spcAft>
            </a:pPr>
            <a:r>
              <a:rPr lang="en-US" altLang="zh-CN" sz="1200" dirty="0"/>
              <a:t>In principle, no draft CR and draft TP/TP are allowed except for Rel-18 WIs which will be closed in this quarter.</a:t>
            </a:r>
          </a:p>
          <a:p>
            <a:pPr lvl="2">
              <a:spcBef>
                <a:spcPts val="0"/>
              </a:spcBef>
              <a:spcAft>
                <a:spcPts val="600"/>
              </a:spcAft>
            </a:pPr>
            <a:r>
              <a:rPr lang="en-US" altLang="zh-CN" sz="1200" dirty="0"/>
              <a:t>CR handling for performance part (RF conformance, RRM test and demodulation performance) for all WIs</a:t>
            </a:r>
          </a:p>
          <a:p>
            <a:pPr lvl="3">
              <a:spcBef>
                <a:spcPts val="0"/>
              </a:spcBef>
              <a:spcAft>
                <a:spcPts val="600"/>
              </a:spcAft>
            </a:pPr>
            <a:r>
              <a:rPr lang="en-US" altLang="zh-CN" sz="1200" dirty="0"/>
              <a:t>It is encouraged that companies discuss and agreed on the work splitting first.</a:t>
            </a:r>
          </a:p>
          <a:p>
            <a:pPr lvl="3">
              <a:spcBef>
                <a:spcPts val="0"/>
              </a:spcBef>
              <a:spcAft>
                <a:spcPts val="600"/>
              </a:spcAft>
            </a:pPr>
            <a:r>
              <a:rPr lang="en-US" altLang="zh-CN" sz="1200" dirty="0"/>
              <a:t>In principle, no draft CR and draft TP/TP are allowed except for Rel-18 WIs which will be closed in this quarter</a:t>
            </a:r>
            <a:r>
              <a:rPr lang="en-US" altLang="zh-CN" sz="1200" dirty="0" smtClean="0"/>
              <a:t>.</a:t>
            </a:r>
            <a:endParaRPr lang="en-US" altLang="zh-CN" sz="1400" dirty="0"/>
          </a:p>
          <a:p>
            <a:pPr lvl="1">
              <a:spcBef>
                <a:spcPts val="0"/>
              </a:spcBef>
              <a:spcAft>
                <a:spcPts val="600"/>
              </a:spcAft>
            </a:pPr>
            <a:r>
              <a:rPr lang="en-US" altLang="zh-CN" sz="1200" dirty="0"/>
              <a:t>For all non-spectrum SI/WIs, </a:t>
            </a:r>
            <a:r>
              <a:rPr lang="en-US" altLang="zh-CN" sz="1200" dirty="0" smtClean="0"/>
              <a:t>rapporteur </a:t>
            </a:r>
            <a:r>
              <a:rPr lang="en-US" altLang="zh-CN" sz="1200" dirty="0"/>
              <a:t>shall provide RAN4 work plan for each of RF/RRM/</a:t>
            </a:r>
            <a:r>
              <a:rPr lang="en-US" altLang="zh-CN" sz="1200" dirty="0" err="1"/>
              <a:t>Demod</a:t>
            </a:r>
            <a:r>
              <a:rPr lang="en-US" altLang="zh-CN" sz="1200" dirty="0"/>
              <a:t> sessions prior to the start of the actual work.  </a:t>
            </a:r>
          </a:p>
          <a:p>
            <a:pPr lvl="2">
              <a:spcBef>
                <a:spcPts val="0"/>
              </a:spcBef>
              <a:spcAft>
                <a:spcPts val="600"/>
              </a:spcAft>
            </a:pPr>
            <a:r>
              <a:rPr lang="en-US" altLang="zh-CN" sz="1200" dirty="0"/>
              <a:t>The details can be found in RAN4 Meeting Efficiency Improvements (R4-2114691</a:t>
            </a:r>
            <a:r>
              <a:rPr lang="en-US" altLang="zh-CN" sz="1200" dirty="0" smtClean="0"/>
              <a:t>).</a:t>
            </a:r>
          </a:p>
          <a:p>
            <a:pPr lvl="1">
              <a:spcBef>
                <a:spcPts val="0"/>
              </a:spcBef>
              <a:spcAft>
                <a:spcPts val="600"/>
              </a:spcAft>
            </a:pPr>
            <a:r>
              <a:rPr lang="en-US" altLang="zh-CN" sz="1200" dirty="0" smtClean="0"/>
              <a:t>For WIs/SIs to be closed in the following-up RAN plenary, rapporteur can reserve the </a:t>
            </a:r>
            <a:r>
              <a:rPr lang="en-US" altLang="zh-CN" sz="1200" dirty="0" err="1" smtClean="0"/>
              <a:t>tdoc</a:t>
            </a:r>
            <a:r>
              <a:rPr lang="en-US" altLang="zh-CN" sz="1200" dirty="0" smtClean="0"/>
              <a:t> numbers for draft TR/TS to merge all the agreement.</a:t>
            </a:r>
            <a:endParaRPr lang="en-US" altLang="zh-CN" sz="1200" dirty="0"/>
          </a:p>
          <a:p>
            <a:pPr marL="342882" lvl="1" indent="-342882">
              <a:spcBef>
                <a:spcPts val="0"/>
              </a:spcBef>
              <a:spcAft>
                <a:spcPts val="600"/>
              </a:spcAft>
              <a:buBlip>
                <a:blip r:embed="rId2"/>
              </a:buBlip>
            </a:pPr>
            <a:r>
              <a:rPr lang="en-GB" altLang="zh-CN" sz="1400" dirty="0">
                <a:cs typeface="+mn-cs"/>
              </a:rPr>
              <a:t>D</a:t>
            </a:r>
            <a:r>
              <a:rPr lang="en-GB" altLang="zh-CN" sz="1400" dirty="0" smtClean="0">
                <a:cs typeface="+mn-cs"/>
              </a:rPr>
              <a:t>eadline </a:t>
            </a:r>
            <a:r>
              <a:rPr lang="en-GB" altLang="zh-CN" sz="1400" dirty="0">
                <a:cs typeface="+mn-cs"/>
              </a:rPr>
              <a:t>for a new band combination request</a:t>
            </a:r>
            <a:endParaRPr lang="en-US" altLang="zh-CN" sz="1400" dirty="0">
              <a:cs typeface="+mn-cs"/>
            </a:endParaRPr>
          </a:p>
          <a:p>
            <a:pPr lvl="1">
              <a:spcBef>
                <a:spcPts val="0"/>
              </a:spcBef>
              <a:spcAft>
                <a:spcPts val="600"/>
              </a:spcAft>
            </a:pPr>
            <a:r>
              <a:rPr lang="en-US" altLang="zh-CN" sz="1200" dirty="0"/>
              <a:t>Same deadline as RAN4 </a:t>
            </a:r>
            <a:r>
              <a:rPr lang="en-US" altLang="zh-CN" sz="1200" dirty="0" err="1"/>
              <a:t>Tdoc</a:t>
            </a:r>
            <a:r>
              <a:rPr lang="en-US" altLang="zh-CN" sz="1200" dirty="0"/>
              <a:t> submission.</a:t>
            </a:r>
            <a:endParaRPr lang="zh-CN" altLang="zh-CN" sz="1200" dirty="0"/>
          </a:p>
          <a:p>
            <a:pPr lvl="2">
              <a:spcBef>
                <a:spcPts val="0"/>
              </a:spcBef>
              <a:spcAft>
                <a:spcPts val="600"/>
              </a:spcAft>
            </a:pPr>
            <a:r>
              <a:rPr lang="en-US" altLang="zh-CN" sz="1200" dirty="0"/>
              <a:t>No request of adding new band combinations into basket WIs will be handled for </a:t>
            </a:r>
            <a:r>
              <a:rPr lang="en-US" altLang="zh-CN" sz="1200" dirty="0" err="1"/>
              <a:t>bis</a:t>
            </a:r>
            <a:r>
              <a:rPr lang="en-US" altLang="zh-CN" sz="1200" dirty="0"/>
              <a:t>-meeting and ad hoc meeting.</a:t>
            </a:r>
            <a:endParaRPr lang="zh-CN" altLang="zh-CN" sz="1200" dirty="0"/>
          </a:p>
          <a:p>
            <a:pPr lvl="2">
              <a:spcBef>
                <a:spcPts val="0"/>
              </a:spcBef>
              <a:spcAft>
                <a:spcPts val="600"/>
              </a:spcAft>
            </a:pPr>
            <a:r>
              <a:rPr lang="en-US" altLang="zh-CN" sz="1200" dirty="0"/>
              <a:t>No new band combination is allowed to be requested after the deadline</a:t>
            </a:r>
            <a:endParaRPr lang="zh-CN" altLang="zh-CN" sz="1200" dirty="0"/>
          </a:p>
          <a:p>
            <a:pPr lvl="3">
              <a:spcBef>
                <a:spcPts val="0"/>
              </a:spcBef>
              <a:spcAft>
                <a:spcPts val="600"/>
              </a:spcAft>
            </a:pPr>
            <a:r>
              <a:rPr lang="en-US" altLang="zh-CN" sz="1200" dirty="0"/>
              <a:t>It is allowed to only correct the missing fallback and add more supporting companies for the proposed band combinations.</a:t>
            </a:r>
            <a:endParaRPr lang="zh-CN" altLang="zh-CN" sz="1200" dirty="0"/>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List of topics will be provided by session chair</a:t>
            </a:r>
          </a:p>
          <a:p>
            <a:pPr lvl="1">
              <a:spcBef>
                <a:spcPts val="0"/>
              </a:spcBef>
              <a:spcAft>
                <a:spcPts val="600"/>
              </a:spcAft>
            </a:pPr>
            <a:r>
              <a:rPr lang="en-US" altLang="zh-CN" sz="1200" dirty="0"/>
              <a:t>A number will be assigned for each topic, e.g., [105][10x] </a:t>
            </a:r>
            <a:r>
              <a:rPr lang="en-US" altLang="zh-CN" sz="1200" dirty="0" smtClean="0"/>
              <a:t>XXX for main session, </a:t>
            </a:r>
            <a:r>
              <a:rPr lang="en-US" altLang="zh-CN" sz="1200" dirty="0"/>
              <a:t>which is similar to the number of email thread</a:t>
            </a:r>
          </a:p>
          <a:p>
            <a:pPr lvl="1">
              <a:spcBef>
                <a:spcPts val="0"/>
              </a:spcBef>
              <a:spcAft>
                <a:spcPts val="600"/>
              </a:spcAft>
            </a:pPr>
            <a:r>
              <a:rPr lang="en-US" altLang="zh-CN" sz="1200" dirty="0"/>
              <a:t>The intention is to facilitate the online/offline </a:t>
            </a:r>
            <a:r>
              <a:rPr lang="en-US" altLang="zh-CN" sz="1200" dirty="0" smtClean="0"/>
              <a:t>discussions</a:t>
            </a:r>
            <a:endParaRPr lang="en-US" altLang="zh-CN" sz="1200" dirty="0"/>
          </a:p>
          <a:p>
            <a:pPr lvl="1">
              <a:spcBef>
                <a:spcPts val="0"/>
              </a:spcBef>
              <a:spcAft>
                <a:spcPts val="600"/>
              </a:spcAft>
            </a:pPr>
            <a:r>
              <a:rPr lang="en-US" altLang="zh-CN" sz="1200" dirty="0" smtClean="0"/>
              <a:t>MCC will create the sub-folder for each topic in /inbox/drafts</a:t>
            </a:r>
            <a:endParaRPr lang="en-US" altLang="zh-CN" sz="1200" dirty="0"/>
          </a:p>
          <a:p>
            <a:pPr>
              <a:spcBef>
                <a:spcPts val="0"/>
              </a:spcBef>
              <a:spcAft>
                <a:spcPts val="600"/>
              </a:spcAft>
            </a:pPr>
            <a:r>
              <a:rPr lang="en-US" altLang="zh-CN" sz="1400" dirty="0" smtClean="0"/>
              <a:t>Topic Moderator </a:t>
            </a:r>
            <a:r>
              <a:rPr lang="en-US" altLang="zh-CN" sz="1400" dirty="0"/>
              <a:t>will be designated to provide the summary for a topic before the </a:t>
            </a:r>
            <a:r>
              <a:rPr lang="en-US" altLang="zh-CN" sz="1400" dirty="0" smtClean="0"/>
              <a:t>meeting</a:t>
            </a:r>
          </a:p>
          <a:p>
            <a:pPr lvl="1">
              <a:spcBef>
                <a:spcPts val="0"/>
              </a:spcBef>
              <a:spcAft>
                <a:spcPts val="600"/>
              </a:spcAft>
            </a:pPr>
            <a:r>
              <a:rPr lang="en-US" altLang="zh-CN" sz="1200" dirty="0" smtClean="0">
                <a:solidFill>
                  <a:srgbClr val="FF0000"/>
                </a:solidFill>
              </a:rPr>
              <a:t>Before November 7 (Monday)</a:t>
            </a:r>
            <a:r>
              <a:rPr lang="en-US" altLang="zh-CN" sz="1200" dirty="0" smtClean="0"/>
              <a:t>: Session chairs will provide the list of topics with moderator assignments.</a:t>
            </a:r>
          </a:p>
          <a:p>
            <a:pPr lvl="1">
              <a:spcBef>
                <a:spcPts val="0"/>
              </a:spcBef>
              <a:spcAft>
                <a:spcPts val="600"/>
              </a:spcAft>
            </a:pPr>
            <a:r>
              <a:rPr lang="en-US" altLang="zh-CN" sz="1200" dirty="0" smtClean="0">
                <a:solidFill>
                  <a:srgbClr val="FF0000"/>
                </a:solidFill>
              </a:rPr>
              <a:t>November 9 (Wednesday), </a:t>
            </a:r>
            <a:r>
              <a:rPr lang="en-US" altLang="zh-CN" sz="1200" dirty="0">
                <a:solidFill>
                  <a:srgbClr val="FF0000"/>
                </a:solidFill>
              </a:rPr>
              <a:t>17:00 UTC</a:t>
            </a:r>
            <a:r>
              <a:rPr lang="en-US" altLang="zh-CN" sz="1200" dirty="0"/>
              <a:t>: </a:t>
            </a:r>
            <a:r>
              <a:rPr lang="en-US" altLang="zh-CN" sz="1200" dirty="0" smtClean="0"/>
              <a:t>Moderators provide the initial summary for a topic</a:t>
            </a:r>
          </a:p>
          <a:p>
            <a:pPr lvl="1">
              <a:spcBef>
                <a:spcPts val="0"/>
              </a:spcBef>
              <a:spcAft>
                <a:spcPts val="600"/>
              </a:spcAft>
            </a:pPr>
            <a:r>
              <a:rPr lang="en-US" altLang="zh-CN" sz="1200" dirty="0" smtClean="0">
                <a:solidFill>
                  <a:srgbClr val="FF0000"/>
                </a:solidFill>
              </a:rPr>
              <a:t>November 10 (Thursday), 17:00 UTC</a:t>
            </a:r>
            <a:r>
              <a:rPr lang="en-US" altLang="zh-CN" sz="1200" dirty="0" smtClean="0"/>
              <a:t>: Deadline for companies review of initial summary</a:t>
            </a:r>
          </a:p>
          <a:p>
            <a:pPr lvl="1">
              <a:spcBef>
                <a:spcPts val="0"/>
              </a:spcBef>
              <a:spcAft>
                <a:spcPts val="600"/>
              </a:spcAft>
            </a:pPr>
            <a:r>
              <a:rPr lang="en-US" altLang="zh-CN" sz="1200" dirty="0" smtClean="0">
                <a:solidFill>
                  <a:srgbClr val="FF0000"/>
                </a:solidFill>
              </a:rPr>
              <a:t>November 11 (Friday), 17:00 UTC</a:t>
            </a:r>
            <a:r>
              <a:rPr lang="en-US" altLang="zh-CN" sz="1200" dirty="0" smtClean="0"/>
              <a:t>: Moderators submit the formal </a:t>
            </a:r>
            <a:r>
              <a:rPr lang="en-US" altLang="zh-CN" sz="1200" dirty="0" err="1" smtClean="0"/>
              <a:t>tdoc</a:t>
            </a:r>
            <a:r>
              <a:rPr lang="en-US" altLang="zh-CN" sz="1200" dirty="0" smtClean="0"/>
              <a:t> of summary for a topic</a:t>
            </a:r>
          </a:p>
          <a:p>
            <a:pPr lvl="1">
              <a:spcBef>
                <a:spcPts val="0"/>
              </a:spcBef>
              <a:spcAft>
                <a:spcPts val="600"/>
              </a:spcAft>
            </a:pPr>
            <a:r>
              <a:rPr lang="en-US" altLang="zh-CN" sz="1200" dirty="0" smtClean="0">
                <a:solidFill>
                  <a:srgbClr val="FF0000"/>
                </a:solidFill>
              </a:rPr>
              <a:t>November 13 (Sunday)</a:t>
            </a:r>
            <a:r>
              <a:rPr lang="en-US" altLang="zh-CN" sz="1200" dirty="0" smtClean="0"/>
              <a:t>: Session chairs update the meeting notes according to moderators summary</a:t>
            </a:r>
          </a:p>
          <a:p>
            <a:pPr marL="342882" lvl="1" indent="-342882">
              <a:spcBef>
                <a:spcPts val="0"/>
              </a:spcBef>
              <a:spcAft>
                <a:spcPts val="600"/>
              </a:spcAft>
              <a:buBlip>
                <a:blip r:embed="rId2"/>
              </a:buBlip>
            </a:pPr>
            <a:r>
              <a:rPr lang="en-US" altLang="zh-CN" sz="1400" dirty="0" smtClean="0">
                <a:cs typeface="+mn-cs"/>
              </a:rPr>
              <a:t>In </a:t>
            </a:r>
            <a:r>
              <a:rPr lang="en-US" altLang="zh-CN" sz="1400" dirty="0">
                <a:cs typeface="+mn-cs"/>
              </a:rPr>
              <a:t>online discussions, session chairs will handle topics based on the moderator summary. </a:t>
            </a:r>
            <a:endParaRPr lang="en-US" altLang="zh-CN" sz="1400" dirty="0" smtClean="0">
              <a:cs typeface="+mn-cs"/>
            </a:endParaRPr>
          </a:p>
          <a:p>
            <a:pPr lvl="1">
              <a:spcBef>
                <a:spcPts val="0"/>
              </a:spcBef>
              <a:spcAft>
                <a:spcPts val="600"/>
              </a:spcAft>
            </a:pPr>
            <a:r>
              <a:rPr lang="en-US" altLang="zh-CN" sz="1200" dirty="0" smtClean="0"/>
              <a:t>Online discussions will be organized based on the moderator summary topic by topic + presentation of the selected contributions</a:t>
            </a:r>
          </a:p>
          <a:p>
            <a:pPr lvl="1">
              <a:spcBef>
                <a:spcPts val="0"/>
              </a:spcBef>
              <a:spcAft>
                <a:spcPts val="600"/>
              </a:spcAft>
            </a:pPr>
            <a:r>
              <a:rPr lang="en-US" altLang="zh-CN" sz="1200" smtClean="0"/>
              <a:t>Delegates </a:t>
            </a:r>
            <a:r>
              <a:rPr lang="en-US" altLang="zh-CN" sz="1200" dirty="0"/>
              <a:t>do not need write comments in the summary </a:t>
            </a:r>
            <a:r>
              <a:rPr lang="en-US" altLang="zh-CN" sz="1200"/>
              <a:t>document </a:t>
            </a:r>
            <a:r>
              <a:rPr lang="en-US" altLang="zh-CN" sz="1200" smtClean="0"/>
              <a:t>and moderator </a:t>
            </a:r>
            <a:r>
              <a:rPr lang="en-US" altLang="zh-CN" sz="1200" dirty="0"/>
              <a:t>does not need update the summary during the meeting</a:t>
            </a:r>
            <a:r>
              <a:rPr lang="en-US" altLang="zh-CN" sz="1200" dirty="0" smtClean="0"/>
              <a:t>.</a:t>
            </a:r>
          </a:p>
        </p:txBody>
      </p:sp>
    </p:spTree>
    <p:extLst>
      <p:ext uri="{BB962C8B-B14F-4D97-AF65-F5344CB8AC3E}">
        <p14:creationId xmlns:p14="http://schemas.microsoft.com/office/powerpoint/2010/main" val="338414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(AI </a:t>
            </a:r>
            <a:r>
              <a:rPr lang="en-US" altLang="zh-CN" sz="1400" dirty="0" smtClean="0"/>
              <a:t>9.1 </a:t>
            </a:r>
            <a:r>
              <a:rPr lang="en-US" altLang="zh-CN" sz="1400" dirty="0"/>
              <a:t>for LTE, AI </a:t>
            </a:r>
            <a:r>
              <a:rPr lang="en-US" altLang="zh-CN" sz="1400" dirty="0" smtClean="0"/>
              <a:t>7.3–7.13 </a:t>
            </a:r>
            <a:r>
              <a:rPr lang="en-US" altLang="zh-CN" sz="1400" dirty="0"/>
              <a:t>for NR)</a:t>
            </a:r>
            <a:r>
              <a:rPr lang="en-US" sz="1400" dirty="0"/>
              <a:t> 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smtClean="0">
                <a:solidFill>
                  <a:srgbClr val="FF0000"/>
                </a:solidFill>
              </a:rPr>
              <a:t>November</a:t>
            </a:r>
            <a:r>
              <a:rPr lang="en-US" sz="1200" dirty="0" smtClean="0">
                <a:solidFill>
                  <a:srgbClr val="FF0000"/>
                </a:solidFill>
              </a:rPr>
              <a:t> 9 (Wednesday)</a:t>
            </a:r>
            <a:r>
              <a:rPr lang="en-US" sz="1200" dirty="0" smtClean="0"/>
              <a:t>: </a:t>
            </a:r>
            <a:r>
              <a:rPr lang="en-US" sz="1200" dirty="0"/>
              <a:t>B</a:t>
            </a:r>
            <a:r>
              <a:rPr lang="en-US" altLang="zh-CN" sz="1200" dirty="0"/>
              <a:t>asket WI moderator will provide a list of contributions for flagging.</a:t>
            </a:r>
          </a:p>
          <a:p>
            <a:pPr lvl="1">
              <a:spcBef>
                <a:spcPts val="0"/>
              </a:spcBef>
              <a:spcAft>
                <a:spcPts val="600"/>
              </a:spcAft>
            </a:pPr>
            <a:r>
              <a:rPr lang="en-US" sz="1200" dirty="0" smtClean="0">
                <a:solidFill>
                  <a:srgbClr val="FF0000"/>
                </a:solidFill>
              </a:rPr>
              <a:t>November 11 (Friday</a:t>
            </a:r>
            <a:r>
              <a:rPr lang="en-US" altLang="zh-CN" sz="1200" dirty="0" smtClean="0">
                <a:solidFill>
                  <a:srgbClr val="FF0000"/>
                </a:solidFill>
              </a:rPr>
              <a:t>), </a:t>
            </a:r>
            <a:r>
              <a:rPr lang="en-US" altLang="zh-CN" sz="1200" dirty="0">
                <a:solidFill>
                  <a:srgbClr val="FF0000"/>
                </a:solidFill>
              </a:rPr>
              <a:t>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sz="1200" dirty="0" smtClean="0">
                <a:solidFill>
                  <a:srgbClr val="FF0000"/>
                </a:solidFill>
              </a:rPr>
              <a:t>November 14 (Monday)</a:t>
            </a:r>
            <a:r>
              <a:rPr lang="en-US" sz="1200" dirty="0" smtClean="0"/>
              <a:t>: </a:t>
            </a:r>
            <a:r>
              <a:rPr lang="en-US" sz="1200" dirty="0"/>
              <a:t>Basket WI moderator 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flagged will be revised. The authors are encouraged to share the revisions as soon as possible for further comments.</a:t>
            </a:r>
          </a:p>
          <a:p>
            <a:pPr lvl="1">
              <a:spcBef>
                <a:spcPts val="0"/>
              </a:spcBef>
              <a:spcAft>
                <a:spcPts val="600"/>
              </a:spcAft>
            </a:pPr>
            <a:r>
              <a:rPr lang="en-US" sz="1200" dirty="0" smtClean="0">
                <a:solidFill>
                  <a:srgbClr val="FF0000"/>
                </a:solidFill>
              </a:rPr>
              <a:t>November 15~18 (Tuesday ~ Friday)</a:t>
            </a:r>
            <a:r>
              <a:rPr lang="en-US" sz="1200" dirty="0" smtClean="0"/>
              <a:t>: The flagged </a:t>
            </a:r>
            <a:r>
              <a:rPr lang="en-US" sz="1200" dirty="0" err="1" smtClean="0"/>
              <a:t>tdocs</a:t>
            </a:r>
            <a:r>
              <a:rPr lang="en-US" sz="1200" dirty="0" smtClean="0"/>
              <a:t> will be discussed during the meeting</a:t>
            </a:r>
            <a:r>
              <a:rPr lang="en-US" altLang="zh-CN" sz="1200" dirty="0" smtClean="0"/>
              <a:t>.</a:t>
            </a:r>
            <a:endParaRPr lang="en-US" altLang="zh-CN" sz="1200" dirty="0"/>
          </a:p>
          <a:p>
            <a:pPr lvl="2">
              <a:spcBef>
                <a:spcPts val="0"/>
              </a:spcBef>
              <a:spcAft>
                <a:spcPts val="600"/>
              </a:spcAft>
            </a:pPr>
            <a:r>
              <a:rPr lang="en-US" altLang="zh-CN" sz="1200" dirty="0" smtClean="0"/>
              <a:t>Ad hoc session(s) may be scheduled pending on Chair arrangement</a:t>
            </a:r>
            <a:endParaRPr lang="en-US" altLang="zh-CN" sz="1200" dirty="0"/>
          </a:p>
          <a:p>
            <a:pPr lvl="2">
              <a:spcBef>
                <a:spcPts val="0"/>
              </a:spcBef>
              <a:spcAft>
                <a:spcPts val="600"/>
              </a:spcAft>
            </a:pPr>
            <a:r>
              <a:rPr lang="en-US" altLang="zh-CN" sz="1200" dirty="0" smtClean="0"/>
              <a:t>Online time slots will be scheduled for discussions and to make decisions for each flagged </a:t>
            </a:r>
            <a:r>
              <a:rPr lang="en-US" altLang="zh-CN" sz="1200" dirty="0" err="1" smtClean="0"/>
              <a:t>tdoc</a:t>
            </a:r>
            <a:endParaRPr lang="en-US" altLang="zh-CN" sz="1200" dirty="0"/>
          </a:p>
          <a:p>
            <a:pPr lvl="2">
              <a:spcBef>
                <a:spcPts val="0"/>
              </a:spcBef>
              <a:spcAft>
                <a:spcPts val="600"/>
              </a:spcAft>
            </a:pPr>
            <a:r>
              <a:rPr lang="en-US" altLang="zh-CN" sz="1200" dirty="0"/>
              <a:t>if the revision is agreeable by addressing received comments).</a:t>
            </a:r>
          </a:p>
          <a:p>
            <a:pPr lvl="1">
              <a:spcBef>
                <a:spcPts val="0"/>
              </a:spcBef>
              <a:spcAft>
                <a:spcPts val="600"/>
              </a:spcAft>
            </a:pPr>
            <a:r>
              <a:rPr lang="en-US" altLang="zh-CN" sz="1200" dirty="0" smtClean="0">
                <a:solidFill>
                  <a:srgbClr val="FF0000"/>
                </a:solidFill>
              </a:rPr>
              <a:t>November 21 (Monday), </a:t>
            </a:r>
            <a:r>
              <a:rPr lang="en-US" altLang="zh-CN" sz="1200" dirty="0">
                <a:solidFill>
                  <a:srgbClr val="FF0000"/>
                </a:solidFill>
              </a:rPr>
              <a:t>17:00 UTC</a:t>
            </a:r>
            <a:r>
              <a:rPr lang="en-US" altLang="zh-CN" sz="1200" dirty="0"/>
              <a:t>: Updated TRs/draft TSs need be available for </a:t>
            </a:r>
            <a:r>
              <a:rPr lang="en-US" altLang="zh-CN" sz="1200" dirty="0" smtClean="0"/>
              <a:t>post-meeting email process.</a:t>
            </a:r>
            <a:endParaRPr lang="en-US" altLang="zh-CN" sz="1200" dirty="0"/>
          </a:p>
          <a:p>
            <a:pPr lvl="2">
              <a:spcBef>
                <a:spcPts val="0"/>
              </a:spcBef>
              <a:spcAft>
                <a:spcPts val="600"/>
              </a:spcAft>
            </a:pPr>
            <a:r>
              <a:rPr lang="en-US" altLang="zh-CN" sz="1200" dirty="0"/>
              <a:t>No technique discussions are expected during post-meeting </a:t>
            </a:r>
            <a:r>
              <a:rPr lang="en-US" altLang="zh-CN" sz="1200" dirty="0" smtClean="0"/>
              <a:t>process.</a:t>
            </a:r>
            <a:endParaRPr lang="en-US"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953150544"/>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a16="http://schemas.microsoft.com/office/drawing/2014/main" xmlns="" val="20000"/>
                    </a:ext>
                  </a:extLst>
                </a:gridCol>
                <a:gridCol w="2095196">
                  <a:extLst>
                    <a:ext uri="{9D8B030D-6E8A-4147-A177-3AD203B41FA5}">
                      <a16:colId xmlns:a16="http://schemas.microsoft.com/office/drawing/2014/main" xmlns="" val="20001"/>
                    </a:ext>
                  </a:extLst>
                </a:gridCol>
                <a:gridCol w="2095196">
                  <a:extLst>
                    <a:ext uri="{9D8B030D-6E8A-4147-A177-3AD203B41FA5}">
                      <a16:colId xmlns:a16="http://schemas.microsoft.com/office/drawing/2014/main" xmlns="" val="20002"/>
                    </a:ext>
                  </a:extLst>
                </a:gridCol>
                <a:gridCol w="2095196"/>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smtClean="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xmlns="" val="10000"/>
                  </a:ext>
                </a:extLst>
              </a:tr>
              <a:tr h="0">
                <a:tc>
                  <a:txBody>
                    <a:bodyPr/>
                    <a:lstStyle/>
                    <a:p>
                      <a:r>
                        <a:rPr lang="en-US" altLang="zh-CN" sz="1200" dirty="0" smtClean="0">
                          <a:latin typeface="微软雅黑" panose="020B0503020204020204" pitchFamily="34" charset="-122"/>
                          <a:ea typeface="微软雅黑" panose="020B0503020204020204" pitchFamily="34" charset="-122"/>
                        </a:rPr>
                        <a:t>R4-2xxxxxx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smtClean="0">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450015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online and ad hoc sessions, the two-way GTW conference calls will be set</a:t>
            </a:r>
            <a:endParaRPr lang="en-US" altLang="zh-CN" sz="1400" dirty="0"/>
          </a:p>
          <a:p>
            <a:pPr lvl="1">
              <a:spcBef>
                <a:spcPts val="0"/>
              </a:spcBef>
              <a:spcAft>
                <a:spcPts val="600"/>
              </a:spcAft>
            </a:pPr>
            <a:r>
              <a:rPr lang="en-US" altLang="zh-CN" sz="1200" dirty="0" smtClean="0"/>
              <a:t>Remote chairing and participating are allowed and supported</a:t>
            </a:r>
          </a:p>
          <a:p>
            <a:pPr lvl="1">
              <a:spcBef>
                <a:spcPts val="0"/>
              </a:spcBef>
              <a:spcAft>
                <a:spcPts val="600"/>
              </a:spcAft>
            </a:pPr>
            <a:r>
              <a:rPr lang="en-US" altLang="zh-CN" sz="1200" dirty="0"/>
              <a:t>No official objection from remote </a:t>
            </a:r>
            <a:r>
              <a:rPr lang="en-US" altLang="zh-CN" sz="1200" dirty="0" smtClean="0"/>
              <a:t>participants</a:t>
            </a:r>
          </a:p>
          <a:p>
            <a:pPr lvl="1">
              <a:spcBef>
                <a:spcPts val="0"/>
              </a:spcBef>
              <a:spcAft>
                <a:spcPts val="600"/>
              </a:spcAft>
            </a:pPr>
            <a:r>
              <a:rPr lang="en-US" altLang="zh-CN" sz="1200" dirty="0" smtClean="0"/>
              <a:t>Please </a:t>
            </a:r>
            <a:r>
              <a:rPr lang="en-US" altLang="zh-CN" sz="1200" dirty="0"/>
              <a:t>register timely to be eligible to take part in the GTW conference calls</a:t>
            </a:r>
            <a:r>
              <a:rPr lang="en-US" altLang="zh-CN" sz="1200" dirty="0" smtClean="0"/>
              <a:t>.</a:t>
            </a:r>
          </a:p>
          <a:p>
            <a:pPr>
              <a:spcBef>
                <a:spcPts val="0"/>
              </a:spcBef>
              <a:spcAft>
                <a:spcPts val="600"/>
              </a:spcAft>
            </a:pPr>
            <a:r>
              <a:rPr lang="en-US" sz="1400" dirty="0" smtClean="0"/>
              <a:t>During online discussions</a:t>
            </a:r>
          </a:p>
          <a:p>
            <a:pPr lvl="1">
              <a:spcBef>
                <a:spcPts val="0"/>
              </a:spcBef>
              <a:spcAft>
                <a:spcPts val="600"/>
              </a:spcAft>
            </a:pPr>
            <a:r>
              <a:rPr lang="en-US" altLang="zh-CN" sz="1200" dirty="0" smtClean="0"/>
              <a:t>Session chairs will organize discussions based </a:t>
            </a:r>
            <a:r>
              <a:rPr lang="en-US" altLang="zh-CN" sz="1200" dirty="0"/>
              <a:t>on the moderator summary topic by topic + presentation of the selected </a:t>
            </a:r>
            <a:r>
              <a:rPr lang="en-US" altLang="zh-CN" sz="1200" dirty="0" smtClean="0"/>
              <a:t>contributions</a:t>
            </a:r>
          </a:p>
          <a:p>
            <a:pPr lvl="1">
              <a:spcBef>
                <a:spcPts val="0"/>
              </a:spcBef>
              <a:spcAft>
                <a:spcPts val="600"/>
              </a:spcAft>
            </a:pPr>
            <a:r>
              <a:rPr lang="en-US" altLang="zh-CN" sz="1200" dirty="0" err="1" smtClean="0"/>
              <a:t>Tdocs</a:t>
            </a:r>
            <a:r>
              <a:rPr lang="en-US" altLang="zh-CN" sz="1200" dirty="0" smtClean="0"/>
              <a:t> for approval including CR/</a:t>
            </a:r>
            <a:r>
              <a:rPr lang="en-US" altLang="zh-CN" sz="1200" dirty="0" err="1" smtClean="0"/>
              <a:t>draftCR</a:t>
            </a:r>
            <a:r>
              <a:rPr lang="en-US" altLang="zh-CN" sz="1200" dirty="0" smtClean="0"/>
              <a:t>/TP/draft TS/draft TR/</a:t>
            </a:r>
            <a:r>
              <a:rPr lang="en-US" altLang="zh-CN" sz="1200" dirty="0" err="1" smtClean="0"/>
              <a:t>Lsout</a:t>
            </a:r>
            <a:r>
              <a:rPr lang="en-US" altLang="zh-CN" sz="1200" dirty="0" smtClean="0"/>
              <a:t> will be handled online</a:t>
            </a:r>
          </a:p>
          <a:p>
            <a:pPr lvl="1">
              <a:spcBef>
                <a:spcPts val="0"/>
              </a:spcBef>
              <a:spcAft>
                <a:spcPts val="600"/>
              </a:spcAft>
            </a:pPr>
            <a:r>
              <a:rPr lang="en-US" altLang="zh-CN" sz="1200" dirty="0" smtClean="0"/>
              <a:t>WF will be allocated by session chair during the online discussions</a:t>
            </a:r>
          </a:p>
          <a:p>
            <a:pPr lvl="2">
              <a:spcBef>
                <a:spcPts val="0"/>
              </a:spcBef>
              <a:spcAft>
                <a:spcPts val="600"/>
              </a:spcAft>
            </a:pPr>
            <a:r>
              <a:rPr lang="en-US" altLang="zh-CN" sz="1200" dirty="0" smtClean="0"/>
              <a:t>Please not reserve </a:t>
            </a:r>
            <a:r>
              <a:rPr lang="en-US" altLang="zh-CN" sz="1200" dirty="0" err="1" smtClean="0"/>
              <a:t>Tdoc</a:t>
            </a:r>
            <a:r>
              <a:rPr lang="en-US" altLang="zh-CN" sz="1200" dirty="0" smtClean="0"/>
              <a:t> number for WF before the meeting</a:t>
            </a:r>
            <a:endParaRPr lang="en-US" altLang="zh-CN" sz="1200" dirty="0"/>
          </a:p>
          <a:p>
            <a:pPr marL="342882" lvl="1" indent="-342882">
              <a:spcBef>
                <a:spcPts val="0"/>
              </a:spcBef>
              <a:spcAft>
                <a:spcPts val="600"/>
              </a:spcAft>
              <a:buBlip>
                <a:blip r:embed="rId2"/>
              </a:buBlip>
            </a:pPr>
            <a:r>
              <a:rPr lang="en-US" sz="1400" dirty="0" smtClean="0">
                <a:cs typeface="+mn-cs"/>
              </a:rPr>
              <a:t>Ad hoc sessions</a:t>
            </a:r>
          </a:p>
          <a:p>
            <a:pPr lvl="1">
              <a:spcBef>
                <a:spcPts val="0"/>
              </a:spcBef>
              <a:spcAft>
                <a:spcPts val="600"/>
              </a:spcAft>
            </a:pPr>
            <a:r>
              <a:rPr lang="en-US" sz="1200" dirty="0"/>
              <a:t>Ad hoc sessions will be scheduled by session chairs for detailed technique discussions for a special </a:t>
            </a:r>
            <a:r>
              <a:rPr lang="en-US" sz="1200" dirty="0" smtClean="0"/>
              <a:t>topics</a:t>
            </a:r>
          </a:p>
          <a:p>
            <a:pPr lvl="1">
              <a:spcBef>
                <a:spcPts val="0"/>
              </a:spcBef>
              <a:spcAft>
                <a:spcPts val="600"/>
              </a:spcAft>
            </a:pPr>
            <a:r>
              <a:rPr lang="en-US" sz="1200" dirty="0" smtClean="0"/>
              <a:t>Ad hoc chairs will be designated by session chairs and the ad hoc minutes with recommendation are expected after ad hoc sessions</a:t>
            </a:r>
            <a:endParaRPr lang="en-US" sz="1200" dirty="0"/>
          </a:p>
          <a:p>
            <a:pPr marL="342882" lvl="1" indent="-342882">
              <a:spcBef>
                <a:spcPts val="0"/>
              </a:spcBef>
              <a:spcAft>
                <a:spcPts val="600"/>
              </a:spcAft>
              <a:buBlip>
                <a:blip r:embed="rId2"/>
              </a:buBlip>
            </a:pPr>
            <a:r>
              <a:rPr lang="en-US" sz="1400" dirty="0" smtClean="0">
                <a:cs typeface="+mn-cs"/>
              </a:rPr>
              <a:t>Offline discussions</a:t>
            </a:r>
          </a:p>
          <a:p>
            <a:pPr lvl="1">
              <a:spcBef>
                <a:spcPts val="0"/>
              </a:spcBef>
              <a:spcAft>
                <a:spcPts val="600"/>
              </a:spcAft>
            </a:pPr>
            <a:r>
              <a:rPr lang="en-US" altLang="zh-CN" sz="1200" dirty="0"/>
              <a:t>The sub-folder for each topic will be created by MCC in the inbox folder, which is similar to those for email threads in e-meeting</a:t>
            </a:r>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WF/CR/draft CR/TPs… </a:t>
            </a:r>
            <a:endParaRPr lang="en-US" altLang="zh-CN" sz="1200" dirty="0" smtClean="0"/>
          </a:p>
          <a:p>
            <a:pPr lvl="1">
              <a:spcBef>
                <a:spcPts val="0"/>
              </a:spcBef>
              <a:spcAft>
                <a:spcPts val="600"/>
              </a:spcAft>
            </a:pPr>
            <a:r>
              <a:rPr lang="en-US" altLang="zh-CN" sz="1200" dirty="0" smtClean="0"/>
              <a:t>No </a:t>
            </a:r>
            <a:r>
              <a:rPr lang="en-US" altLang="zh-CN" sz="1200" dirty="0"/>
              <a:t>official email discussion will be arranged for this </a:t>
            </a:r>
            <a:r>
              <a:rPr lang="en-US" altLang="zh-CN" sz="1200" dirty="0" smtClean="0"/>
              <a:t>topic</a:t>
            </a:r>
          </a:p>
          <a:p>
            <a:pPr lvl="2">
              <a:spcBef>
                <a:spcPts val="0"/>
              </a:spcBef>
              <a:spcAft>
                <a:spcPts val="600"/>
              </a:spcAft>
            </a:pPr>
            <a:r>
              <a:rPr lang="en-US" altLang="zh-CN" sz="1200" dirty="0"/>
              <a:t>When authors of WF/CR/</a:t>
            </a:r>
            <a:r>
              <a:rPr lang="en-US" altLang="zh-CN" sz="1200" dirty="0" err="1"/>
              <a:t>LSout</a:t>
            </a:r>
            <a:r>
              <a:rPr lang="en-US" altLang="zh-CN" sz="1200" dirty="0"/>
              <a:t> or other delegates trigger the offline discussions by email, please use the subject of [105][10x] XXX for main session – XXX </a:t>
            </a:r>
            <a:r>
              <a:rPr lang="en-US" altLang="zh-CN" sz="1200" dirty="0" smtClean="0"/>
              <a:t>(topic name)</a:t>
            </a:r>
            <a:endParaRPr lang="en-US" altLang="zh-CN" sz="1200" dirty="0"/>
          </a:p>
          <a:p>
            <a:pPr lvl="1">
              <a:spcBef>
                <a:spcPts val="0"/>
              </a:spcBef>
              <a:spcAft>
                <a:spcPts val="600"/>
              </a:spcAft>
            </a:pPr>
            <a:endParaRPr lang="en-US" altLang="zh-CN" sz="1200" dirty="0" smtClean="0"/>
          </a:p>
          <a:p>
            <a:pPr lvl="2">
              <a:spcBef>
                <a:spcPts val="0"/>
              </a:spcBef>
              <a:spcAft>
                <a:spcPts val="600"/>
              </a:spcAft>
            </a:pP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the meeting, the </a:t>
            </a:r>
            <a:r>
              <a:rPr lang="en-US" altLang="zh-CN" sz="1400" dirty="0" err="1" smtClean="0"/>
              <a:t>tdoc</a:t>
            </a:r>
            <a:r>
              <a:rPr lang="en-US" altLang="zh-CN" sz="1400" dirty="0" smtClean="0"/>
              <a:t> number for revision or new </a:t>
            </a:r>
            <a:r>
              <a:rPr lang="en-US" altLang="zh-CN" sz="1400" dirty="0" err="1" smtClean="0"/>
              <a:t>tdoc</a:t>
            </a:r>
            <a:r>
              <a:rPr lang="en-US" altLang="zh-CN" sz="1400" dirty="0" smtClean="0"/>
              <a:t> will be allocated by session chairs according to the requests</a:t>
            </a:r>
          </a:p>
          <a:p>
            <a:pPr lvl="1">
              <a:spcBef>
                <a:spcPts val="0"/>
              </a:spcBef>
              <a:spcAft>
                <a:spcPts val="600"/>
              </a:spcAft>
            </a:pPr>
            <a:r>
              <a:rPr lang="en-US" altLang="zh-CN" sz="1200" dirty="0" smtClean="0"/>
              <a:t>Based on the online discussions, session chairs with help of MCC will allocate </a:t>
            </a:r>
            <a:r>
              <a:rPr lang="en-US" altLang="zh-CN" sz="1200" dirty="0" err="1" smtClean="0"/>
              <a:t>tdoc</a:t>
            </a:r>
            <a:r>
              <a:rPr lang="en-US" altLang="zh-CN" sz="1200" dirty="0" smtClean="0"/>
              <a:t> numbers</a:t>
            </a:r>
          </a:p>
          <a:p>
            <a:pPr lvl="1">
              <a:spcBef>
                <a:spcPts val="0"/>
              </a:spcBef>
              <a:spcAft>
                <a:spcPts val="600"/>
              </a:spcAft>
            </a:pPr>
            <a:r>
              <a:rPr lang="en-US" altLang="zh-CN" sz="1200" dirty="0" smtClean="0"/>
              <a:t>During coffee break, the delegates can request the </a:t>
            </a:r>
            <a:r>
              <a:rPr lang="en-US" altLang="zh-CN" sz="1200" dirty="0" err="1" smtClean="0"/>
              <a:t>tdoc</a:t>
            </a:r>
            <a:r>
              <a:rPr lang="en-US" altLang="zh-CN" sz="1200" dirty="0" smtClean="0"/>
              <a:t> in person from session chairs</a:t>
            </a:r>
          </a:p>
          <a:p>
            <a:pPr lvl="1">
              <a:spcBef>
                <a:spcPts val="0"/>
              </a:spcBef>
              <a:spcAft>
                <a:spcPts val="600"/>
              </a:spcAft>
            </a:pPr>
            <a:r>
              <a:rPr lang="en-US" altLang="zh-CN" sz="1200" dirty="0" smtClean="0"/>
              <a:t>Email thread like </a:t>
            </a:r>
            <a:r>
              <a:rPr lang="en-US" altLang="zh-CN" sz="1200" dirty="0">
                <a:latin typeface="+mj-ea"/>
              </a:rPr>
              <a:t>“[1xx-e][X00]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smtClean="0">
                <a:latin typeface="+mj-ea"/>
              </a:rPr>
              <a:t>request”</a:t>
            </a:r>
            <a:r>
              <a:rPr lang="en-US" altLang="zh-CN" sz="1200" b="1" dirty="0" err="1" smtClean="0">
                <a:solidFill>
                  <a:srgbClr val="FF0000"/>
                </a:solidFill>
                <a:latin typeface="+mj-ea"/>
              </a:rPr>
              <a:t>WON</a:t>
            </a:r>
            <a:r>
              <a:rPr lang="en-US" altLang="zh-CN" sz="1200" b="1" dirty="0" err="1" smtClean="0">
                <a:solidFill>
                  <a:srgbClr val="FF0000"/>
                </a:solidFill>
                <a:latin typeface="+mj-ea"/>
                <a:ea typeface="+mj-ea"/>
              </a:rPr>
              <a:t>´T</a:t>
            </a:r>
            <a:r>
              <a:rPr lang="en-US" altLang="zh-CN" sz="1200" dirty="0" smtClean="0">
                <a:latin typeface="+mj-ea"/>
                <a:ea typeface="+mj-ea"/>
              </a:rPr>
              <a:t> be used for </a:t>
            </a:r>
            <a:r>
              <a:rPr lang="en-US" altLang="zh-CN" sz="1200" dirty="0" err="1" smtClean="0">
                <a:latin typeface="+mj-ea"/>
                <a:ea typeface="+mj-ea"/>
              </a:rPr>
              <a:t>tdoc</a:t>
            </a:r>
            <a:r>
              <a:rPr lang="en-US" altLang="zh-CN" sz="1200" dirty="0" smtClean="0">
                <a:latin typeface="+mj-ea"/>
                <a:ea typeface="+mj-ea"/>
              </a:rPr>
              <a:t> request and allocation since it is difficult for session chairs to handle email during face-to-face meeting.</a:t>
            </a:r>
            <a:endParaRPr lang="en-US" altLang="zh-CN" sz="1200" dirty="0">
              <a:latin typeface="+mj-ea"/>
              <a:ea typeface="+mj-ea"/>
            </a:endParaRPr>
          </a:p>
          <a:p>
            <a:pPr>
              <a:spcBef>
                <a:spcPts val="0"/>
              </a:spcBef>
              <a:spcAft>
                <a:spcPts val="600"/>
              </a:spcAft>
            </a:pPr>
            <a:r>
              <a:rPr lang="en-US" altLang="zh-CN" sz="1400" dirty="0"/>
              <a:t>For basket WIs, maintenance or other special topics, session chairs will allocate the </a:t>
            </a:r>
            <a:r>
              <a:rPr lang="en-US" altLang="zh-CN" sz="1400" dirty="0" err="1"/>
              <a:t>Tdoc</a:t>
            </a:r>
            <a:r>
              <a:rPr lang="en-US" altLang="zh-CN" sz="1400" dirty="0"/>
              <a:t> number for revision or new </a:t>
            </a:r>
            <a:r>
              <a:rPr lang="en-US" altLang="zh-CN" sz="1400" dirty="0" err="1"/>
              <a:t>tdocs</a:t>
            </a:r>
            <a:r>
              <a:rPr lang="en-US" altLang="zh-CN" sz="1400" dirty="0"/>
              <a:t> based on the recommendation in the topic moderators´ summary.</a:t>
            </a:r>
          </a:p>
          <a:p>
            <a:pPr>
              <a:spcBef>
                <a:spcPts val="0"/>
              </a:spcBef>
              <a:spcAft>
                <a:spcPts val="600"/>
              </a:spcAft>
            </a:pPr>
            <a:endParaRPr lang="en-US" altLang="zh-CN" sz="1400" dirty="0" smtClean="0"/>
          </a:p>
        </p:txBody>
      </p:sp>
    </p:spTree>
    <p:extLst>
      <p:ext uri="{BB962C8B-B14F-4D97-AF65-F5344CB8AC3E}">
        <p14:creationId xmlns:p14="http://schemas.microsoft.com/office/powerpoint/2010/main" val="2261567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smtClean="0">
                <a:cs typeface="+mn-cs"/>
              </a:rPr>
              <a:t>The latest CR-Form template</a:t>
            </a:r>
            <a:r>
              <a:rPr lang="en-US" sz="1400" dirty="0">
                <a:cs typeface="+mn-cs"/>
              </a:rPr>
              <a:t> </a:t>
            </a:r>
            <a:r>
              <a:rPr lang="en-US" sz="1400" dirty="0" smtClean="0">
                <a:cs typeface="+mn-cs"/>
              </a:rPr>
              <a:t>can be found at</a:t>
            </a:r>
          </a:p>
          <a:p>
            <a:pPr lvl="1">
              <a:spcBef>
                <a:spcPts val="0"/>
              </a:spcBef>
              <a:spcAft>
                <a:spcPts val="600"/>
              </a:spcAft>
            </a:pPr>
            <a:r>
              <a:rPr lang="en-US" sz="1200" dirty="0">
                <a:hlinkClick r:id="rId3"/>
              </a:rPr>
              <a:t>https://</a:t>
            </a:r>
            <a:r>
              <a:rPr lang="en-US" sz="1200" dirty="0" smtClean="0">
                <a:hlinkClick r:id="rId3"/>
              </a:rPr>
              <a:t>www.3gpp.org/ftp/tsg_ran/WG4_Radio/TSGR4_105/Template</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smtClean="0">
                <a:cs typeface="+mn-cs"/>
              </a:rPr>
              <a:t>3GU </a:t>
            </a:r>
            <a:r>
              <a:rPr lang="en-US" sz="1400" dirty="0">
                <a:cs typeface="+mn-cs"/>
              </a:rPr>
              <a:t>tool</a:t>
            </a:r>
          </a:p>
          <a:p>
            <a:pPr lvl="1">
              <a:spcBef>
                <a:spcPts val="0"/>
              </a:spcBef>
              <a:spcAft>
                <a:spcPts val="600"/>
              </a:spcAft>
            </a:pPr>
            <a:r>
              <a:rPr lang="en-US" sz="1200" dirty="0" smtClean="0">
                <a:cs typeface="+mn-cs"/>
              </a:rPr>
              <a:t>There </a:t>
            </a:r>
            <a:r>
              <a:rPr lang="en-US" sz="1200" dirty="0">
                <a:cs typeface="+mn-cs"/>
              </a:rPr>
              <a:t>is a tool in 3GU which allows you to use the 3GU automatic pre-filled coversheet, so no need to fill in by hand all the CR details every time:</a:t>
            </a:r>
          </a:p>
          <a:p>
            <a:pPr lvl="1">
              <a:spcBef>
                <a:spcPts val="0"/>
              </a:spcBef>
              <a:spcAft>
                <a:spcPts val="600"/>
              </a:spcAft>
            </a:pPr>
            <a:r>
              <a:rPr lang="en-US" sz="1200" dirty="0" smtClean="0">
                <a:cs typeface="+mn-cs"/>
              </a:rPr>
              <a:t>If </a:t>
            </a:r>
            <a:r>
              <a:rPr lang="en-US" sz="1200" dirty="0">
                <a:cs typeface="+mn-cs"/>
              </a:rPr>
              <a:t>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a:t>
            </a:r>
            <a:r>
              <a:rPr lang="en-US" sz="1200" dirty="0" smtClean="0">
                <a:cs typeface="+mn-cs"/>
              </a:rPr>
              <a:t>the "online</a:t>
            </a:r>
            <a:r>
              <a:rPr lang="en-US" altLang="zh-CN" sz="1200" dirty="0" smtClean="0"/>
              <a:t>"</a:t>
            </a:r>
            <a:r>
              <a:rPr lang="en-US" altLang="zh-CN" sz="1200" dirty="0" smtClean="0">
                <a:cs typeface="+mn-cs"/>
              </a:rPr>
              <a:t> </a:t>
            </a:r>
            <a:r>
              <a:rPr lang="en-US" sz="1200" dirty="0" smtClean="0">
                <a:cs typeface="+mn-cs"/>
              </a:rPr>
              <a:t>listing </a:t>
            </a:r>
            <a:r>
              <a:rPr lang="en-US" sz="1200" dirty="0">
                <a:cs typeface="+mn-cs"/>
              </a:rPr>
              <a:t>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smtClean="0"/>
              <a:t>"</a:t>
            </a:r>
            <a:r>
              <a:rPr lang="en-US" sz="1200" dirty="0" smtClean="0">
                <a:cs typeface="+mn-cs"/>
              </a:rPr>
              <a:t>Status</a:t>
            </a:r>
            <a:r>
              <a:rPr lang="en-US" sz="1200" dirty="0">
                <a:cs typeface="+mn-cs"/>
              </a:rPr>
              <a:t>: </a:t>
            </a:r>
            <a:r>
              <a:rPr lang="en-US" sz="1200" dirty="0" smtClean="0">
                <a:cs typeface="+mn-cs"/>
              </a:rPr>
              <a:t>reserved</a:t>
            </a:r>
            <a:r>
              <a:rPr lang="en-US" altLang="zh-CN" sz="1200" dirty="0" smtClean="0"/>
              <a:t>"</a:t>
            </a:r>
            <a:r>
              <a:rPr lang="en-US" sz="1200" dirty="0" smtClean="0">
                <a:cs typeface="+mn-cs"/>
              </a:rPr>
              <a:t> </a:t>
            </a:r>
            <a:r>
              <a:rPr lang="en-US" sz="1200" dirty="0">
                <a:cs typeface="+mn-cs"/>
              </a:rPr>
              <a:t>field which says </a:t>
            </a:r>
            <a:r>
              <a:rPr lang="en-US" altLang="zh-CN" sz="1200" dirty="0"/>
              <a:t>"</a:t>
            </a:r>
            <a:r>
              <a:rPr lang="en-US" sz="1200" dirty="0" smtClean="0">
                <a:cs typeface="+mn-cs"/>
              </a:rPr>
              <a:t>(</a:t>
            </a:r>
            <a:r>
              <a:rPr lang="en-US" sz="1200" dirty="0">
                <a:cs typeface="+mn-cs"/>
              </a:rPr>
              <a:t>Download prefilled cover page</a:t>
            </a:r>
            <a:r>
              <a:rPr lang="en-US" sz="1200" dirty="0" smtClean="0">
                <a:cs typeface="+mn-cs"/>
              </a:rPr>
              <a:t>)</a:t>
            </a:r>
            <a:r>
              <a:rPr lang="en-US" altLang="zh-CN" sz="1200" dirty="0" smtClean="0"/>
              <a:t>"</a:t>
            </a:r>
            <a:r>
              <a:rPr lang="en-US" sz="1200" dirty="0" smtClean="0">
                <a:cs typeface="+mn-cs"/>
              </a:rPr>
              <a:t>.</a:t>
            </a:r>
            <a:endParaRPr lang="en-US" sz="1200" dirty="0">
              <a:cs typeface="+mn-cs"/>
            </a:endParaRPr>
          </a:p>
          <a:p>
            <a:pPr lvl="1">
              <a:spcBef>
                <a:spcPts val="0"/>
              </a:spcBef>
              <a:spcAft>
                <a:spcPts val="600"/>
              </a:spcAft>
            </a:pPr>
            <a:r>
              <a:rPr lang="en-US" sz="1200" dirty="0" smtClean="0">
                <a:cs typeface="+mn-cs"/>
              </a:rPr>
              <a:t>Using </a:t>
            </a:r>
            <a:r>
              <a:rPr lang="en-US" sz="1200" dirty="0">
                <a:cs typeface="+mn-cs"/>
              </a:rPr>
              <a:t>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a:t>
            </a:r>
            <a:r>
              <a:rPr lang="en-US" sz="1200" dirty="0" smtClean="0"/>
              <a:t>used "</a:t>
            </a:r>
            <a:r>
              <a:rPr lang="en-US" sz="1200" b="1" dirty="0" smtClean="0"/>
              <a:t>other comments</a:t>
            </a:r>
            <a:r>
              <a:rPr lang="en-US" altLang="zh-CN" sz="1200" dirty="0" smtClean="0"/>
              <a:t>" </a:t>
            </a:r>
            <a:r>
              <a:rPr lang="en-US" sz="1200" dirty="0" smtClean="0"/>
              <a:t>on </a:t>
            </a:r>
            <a:r>
              <a:rPr lang="en-US" sz="1200" dirty="0"/>
              <a:t>the CR coversheet to provide additional information for where you would like a new clause to be placed in the spec, if you have a </a:t>
            </a:r>
            <a:r>
              <a:rPr lang="en-US" sz="1200" dirty="0" smtClean="0"/>
              <a:t>preference.</a:t>
            </a:r>
          </a:p>
          <a:p>
            <a:pPr marL="342882" lvl="1" indent="-342882">
              <a:spcBef>
                <a:spcPts val="0"/>
              </a:spcBef>
              <a:spcAft>
                <a:spcPts val="600"/>
              </a:spcAft>
              <a:buBlip>
                <a:blip r:embed="rId2"/>
              </a:buBlip>
            </a:pPr>
            <a:r>
              <a:rPr lang="en-US" altLang="zh-CN" sz="1400" dirty="0" smtClean="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a:t>
            </a:r>
            <a:r>
              <a:rPr lang="en-US" altLang="zh-CN" sz="1200" dirty="0" smtClean="0">
                <a:cs typeface="+mn-cs"/>
              </a:rPr>
              <a:t>styles</a:t>
            </a:r>
            <a:endParaRPr lang="en-US" altLang="zh-CN" sz="1600" dirty="0"/>
          </a:p>
          <a:p>
            <a:pPr marL="342882" lvl="1" indent="-342882">
              <a:spcBef>
                <a:spcPts val="0"/>
              </a:spcBef>
              <a:spcAft>
                <a:spcPts val="600"/>
              </a:spcAft>
              <a:buBlip>
                <a:blip r:embed="rId2"/>
              </a:buBlip>
            </a:pP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The </a:t>
            </a:r>
            <a:r>
              <a:rPr lang="en-US" altLang="zh-CN" sz="1400" dirty="0">
                <a:cs typeface="+mn-cs"/>
              </a:rPr>
              <a:t>WF template is provided in the </a:t>
            </a:r>
            <a:r>
              <a:rPr lang="en-US" altLang="zh-CN" sz="1400" dirty="0" smtClean="0">
                <a:cs typeface="+mn-cs"/>
              </a:rPr>
              <a:t>server</a:t>
            </a:r>
            <a:r>
              <a:rPr lang="en-US" altLang="zh-CN" sz="1400" dirty="0">
                <a:cs typeface="+mn-cs"/>
              </a:rPr>
              <a:t> </a:t>
            </a:r>
            <a:r>
              <a:rPr lang="en-US" altLang="zh-CN" sz="1400" dirty="0">
                <a:cs typeface="+mn-cs"/>
                <a:hlinkClick r:id="rId4"/>
              </a:rPr>
              <a:t>https://</a:t>
            </a:r>
            <a:r>
              <a:rPr lang="en-US" altLang="zh-CN" sz="1400" dirty="0" smtClean="0">
                <a:cs typeface="+mn-cs"/>
                <a:hlinkClick r:id="rId4"/>
              </a:rPr>
              <a:t>www.3gpp.org/ftp/tsg_ran/WG4_Radio/TSGR4_105/Templates</a:t>
            </a:r>
            <a:endParaRPr lang="en-US" altLang="zh-CN" sz="1400" dirty="0" smtClean="0">
              <a:cs typeface="+mn-cs"/>
            </a:endParaRPr>
          </a:p>
          <a:p>
            <a:pPr lvl="1">
              <a:spcBef>
                <a:spcPts val="0"/>
              </a:spcBef>
              <a:spcAft>
                <a:spcPts val="600"/>
              </a:spcAft>
            </a:pPr>
            <a:r>
              <a:rPr lang="en-US" altLang="zh-CN" sz="1200" dirty="0" smtClean="0">
                <a:cs typeface="+mn-cs"/>
              </a:rPr>
              <a:t>The </a:t>
            </a:r>
            <a:r>
              <a:rPr lang="en-US" altLang="zh-CN" sz="1200" dirty="0">
                <a:cs typeface="+mn-cs"/>
              </a:rPr>
              <a:t>clean version of final </a:t>
            </a:r>
            <a:r>
              <a:rPr lang="en-US" altLang="zh-CN" sz="1200" dirty="0" smtClean="0">
                <a:cs typeface="+mn-cs"/>
              </a:rPr>
              <a:t>formal </a:t>
            </a:r>
            <a:r>
              <a:rPr lang="en-US" altLang="zh-CN" sz="1200" dirty="0">
                <a:cs typeface="+mn-cs"/>
              </a:rPr>
              <a:t>WF </a:t>
            </a:r>
            <a:r>
              <a:rPr lang="en-US" altLang="zh-CN" sz="1200" dirty="0" err="1">
                <a:cs typeface="+mn-cs"/>
              </a:rPr>
              <a:t>Tdoc</a:t>
            </a:r>
            <a:r>
              <a:rPr lang="en-US" altLang="zh-CN" sz="1200" dirty="0">
                <a:cs typeface="+mn-cs"/>
              </a:rPr>
              <a:t> </a:t>
            </a:r>
            <a:r>
              <a:rPr lang="en-US" altLang="zh-CN" sz="1200" dirty="0" smtClean="0">
                <a:cs typeface="+mn-cs"/>
              </a:rPr>
              <a:t>is expected.</a:t>
            </a:r>
          </a:p>
          <a:p>
            <a:pPr lvl="1">
              <a:spcBef>
                <a:spcPts val="0"/>
              </a:spcBef>
              <a:spcAft>
                <a:spcPts val="600"/>
              </a:spcAft>
            </a:pPr>
            <a:r>
              <a:rPr lang="en-US" altLang="zh-CN" sz="1200" dirty="0" smtClean="0">
                <a:cs typeface="+mn-cs"/>
              </a:rPr>
              <a:t>No green highlighted is expected</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template</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2.xml><?xml version="1.0" encoding="utf-8"?>
<ds:datastoreItem xmlns:ds="http://schemas.openxmlformats.org/officeDocument/2006/customXml" ds:itemID="{75C68143-B530-4487-9EA7-5BCC5970B48F}">
  <ds:schemaRefs>
    <ds:schemaRef ds:uri="http://purl.org/dc/terms/"/>
    <ds:schemaRef ds:uri="http://purl.org/dc/elements/1.1/"/>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23d77754-4ccc-4c57-9291-cab09e81894a"/>
    <ds:schemaRef ds:uri="http://purl.org/dc/dcmitype/"/>
  </ds:schemaRefs>
</ds:datastoreItem>
</file>

<file path=customXml/itemProps3.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350735</TotalTime>
  <Words>3674</Words>
  <Application>Microsoft Office PowerPoint</Application>
  <PresentationFormat>宽屏</PresentationFormat>
  <Paragraphs>359</Paragraphs>
  <Slides>19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黑体</vt:lpstr>
      <vt:lpstr>宋体</vt:lpstr>
      <vt:lpstr>微软雅黑</vt:lpstr>
      <vt:lpstr>Arial</vt:lpstr>
      <vt:lpstr>Arial Black</vt:lpstr>
      <vt:lpstr>Calibri</vt:lpstr>
      <vt:lpstr>Times New Roman</vt:lpstr>
      <vt:lpstr>3gpp</vt:lpstr>
      <vt:lpstr>RAN4#105 meeting Arrangements and Guidelines</vt:lpstr>
      <vt:lpstr>General Aspects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vt:lpstr>
      <vt:lpstr>CR/WF template</vt:lpstr>
      <vt:lpstr>Correctly preparation for TR and TS</vt:lpstr>
      <vt:lpstr>Correctly preparation for TR and TS (cont.)</vt:lpstr>
      <vt:lpstr>Guidance of TOHRU for GTW</vt:lpstr>
      <vt:lpstr>Register and check-in</vt:lpstr>
      <vt:lpstr>Post-meeting email process procedures/timelines  </vt:lpstr>
      <vt:lpstr>PowerPoint 演示文稿</vt:lpstr>
      <vt:lpstr>Other guidelines</vt:lpstr>
      <vt:lpstr>Other guidelines (cont.) </vt:lpstr>
      <vt:lpstr>Other guidelines (cont.) </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Huawei</cp:lastModifiedBy>
  <cp:revision>1390</cp:revision>
  <cp:lastPrinted>2016-09-15T08:31:35Z</cp:lastPrinted>
  <dcterms:created xsi:type="dcterms:W3CDTF">2009-11-27T05:15:11Z</dcterms:created>
  <dcterms:modified xsi:type="dcterms:W3CDTF">2022-11-04T09:59:30Z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(3)LNm16owELd59iiZtYDUTznodFfX4X6Sxz7EX3uaLCPnPCiijWKmmjmSEYDIdUNxf5Zkqv4c1
BZlcaAlC7cnk9OLCMKiNeTpfUYMnNbKDUoVWgK8WwIa7/25vTIbJwUWa1xSrCfylFLoz/DoX
Mu1LwY4PMrGyfyFQ9AL+lwmXJ9zxuR8wfqvxthb03iSTVwt7RQiOPrKKa+cWtfbqqXBafImC
27W0A9qs1LDA1czMme</vt:lpwstr>
  </property>
  <property fmtid="{D5CDD505-2E9C-101B-9397-08002B2CF9AE}" pid="11" name="_2015_ms_pID_7253431">
    <vt:lpwstr>mU5o5wsR7ZuOyNnP/35xI3564SVlRpl9DaS8oMv1xnR3TnG7KBAT6l
ZtlaAqpQl0X59ISDWjugVKd4Ig692i9rfyZchl4WqckBX6xazJXcFE6uQU2HDgZvgO8VKcFc
3fGHouOR18Mq30Rrtt3g0R2gpxPfmUckzR/0wTr4zBBSnYvtIQiG2YzDojHiNmblzX3Myyys
I+Uxr3FS2MDlPOKHUgPve7xVevNDQCoqxkPv</vt:lpwstr>
  </property>
  <property fmtid="{D5CDD505-2E9C-101B-9397-08002B2CF9AE}" pid="12" name="_2015_ms_pID_7253432">
    <vt:lpwstr>jw==</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1666757002</vt:lpwstr>
  </property>
</Properties>
</file>