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4"/>
  </p:notesMasterIdLst>
  <p:handoutMasterIdLst>
    <p:handoutMasterId r:id="rId25"/>
  </p:handoutMasterIdLst>
  <p:sldIdLst>
    <p:sldId id="934" r:id="rId5"/>
    <p:sldId id="928" r:id="rId6"/>
    <p:sldId id="970" r:id="rId7"/>
    <p:sldId id="979" r:id="rId8"/>
    <p:sldId id="995" r:id="rId9"/>
    <p:sldId id="973" r:id="rId10"/>
    <p:sldId id="988" r:id="rId11"/>
    <p:sldId id="991" r:id="rId12"/>
    <p:sldId id="986" r:id="rId13"/>
    <p:sldId id="984" r:id="rId14"/>
    <p:sldId id="990" r:id="rId15"/>
    <p:sldId id="994" r:id="rId16"/>
    <p:sldId id="993" r:id="rId17"/>
    <p:sldId id="981" r:id="rId18"/>
    <p:sldId id="992" r:id="rId19"/>
    <p:sldId id="974" r:id="rId20"/>
    <p:sldId id="975" r:id="rId21"/>
    <p:sldId id="976" r:id="rId22"/>
    <p:sldId id="977" r:id="rId23"/>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0000FF"/>
    <a:srgbClr val="CC00CC"/>
    <a:srgbClr val="FFCC00"/>
    <a:srgbClr val="72AF2F"/>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94" autoAdjust="0"/>
    <p:restoredTop sz="95801" autoAdjust="0"/>
  </p:normalViewPr>
  <p:slideViewPr>
    <p:cSldViewPr snapToGrid="0">
      <p:cViewPr varScale="1">
        <p:scale>
          <a:sx n="96" d="100"/>
          <a:sy n="96" d="100"/>
        </p:scale>
        <p:origin x="81" y="24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xmlns=""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xmlns=""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tsg_ran/WG4_Radio/TSGR4_104bis-e/Templates"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tsg_ran/WG4_Radio/TSGR4_104bis-e/Invitation"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30B7C3F-3D32-4F2D-8FDD-60718C51D42B}"/>
              </a:ext>
            </a:extLst>
          </p:cNvPr>
          <p:cNvSpPr>
            <a:spLocks noGrp="1"/>
          </p:cNvSpPr>
          <p:nvPr>
            <p:ph type="ctrTitle"/>
          </p:nvPr>
        </p:nvSpPr>
        <p:spPr/>
        <p:txBody>
          <a:bodyPr/>
          <a:lstStyle/>
          <a:p>
            <a:r>
              <a:rPr lang="en-US" b="1" dirty="0" smtClean="0">
                <a:latin typeface="微软雅黑" panose="020B0503020204020204" pitchFamily="34" charset="-122"/>
                <a:ea typeface="微软雅黑" panose="020B0503020204020204" pitchFamily="34" charset="-122"/>
              </a:rPr>
              <a:t>RAN4#104</a:t>
            </a:r>
            <a:r>
              <a:rPr lang="en-US" altLang="zh-CN" b="1" dirty="0" smtClean="0">
                <a:latin typeface="微软雅黑" panose="020B0503020204020204" pitchFamily="34" charset="-122"/>
                <a:ea typeface="微软雅黑" panose="020B0503020204020204" pitchFamily="34" charset="-122"/>
              </a:rPr>
              <a:t>bis</a:t>
            </a:r>
            <a:r>
              <a:rPr lang="en-US" b="1" dirty="0" smtClean="0">
                <a:latin typeface="微软雅黑" panose="020B0503020204020204" pitchFamily="34" charset="-122"/>
                <a:ea typeface="微软雅黑" panose="020B0503020204020204" pitchFamily="34" charset="-122"/>
              </a:rPr>
              <a:t>-e </a:t>
            </a:r>
            <a:r>
              <a:rPr lang="en-US" b="1" dirty="0">
                <a:latin typeface="微软雅黑" panose="020B0503020204020204" pitchFamily="34" charset="-122"/>
                <a:ea typeface="微软雅黑" panose="020B0503020204020204" pitchFamily="34" charset="-122"/>
              </a:rPr>
              <a:t>E-meeting Arrangements and Guidelines</a:t>
            </a:r>
          </a:p>
        </p:txBody>
      </p:sp>
      <p:sp>
        <p:nvSpPr>
          <p:cNvPr id="5" name="Subtitle 4">
            <a:extLst>
              <a:ext uri="{FF2B5EF4-FFF2-40B4-BE49-F238E27FC236}">
                <a16:creationId xmlns:a16="http://schemas.microsoft.com/office/drawing/2014/main" xmlns="" id="{EBB0B9E5-9838-4AA8-B169-89A3469C2EB4}"/>
              </a:ext>
            </a:extLst>
          </p:cNvPr>
          <p:cNvSpPr>
            <a:spLocks noGrp="1"/>
          </p:cNvSpPr>
          <p:nvPr>
            <p:ph type="subTitle" idx="1"/>
          </p:nvPr>
        </p:nvSpPr>
        <p:spPr>
          <a:xfrm>
            <a:off x="1828800" y="4629683"/>
            <a:ext cx="853440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a:t>
            </a:r>
            <a:r>
              <a:rPr lang="en-US" dirty="0" smtClean="0">
                <a:latin typeface="+mj-ea"/>
                <a:ea typeface="+mj-ea"/>
              </a:rPr>
              <a:t>Chair: </a:t>
            </a:r>
            <a:r>
              <a:rPr lang="en-US" dirty="0">
                <a:latin typeface="+mj-ea"/>
                <a:ea typeface="+mj-ea"/>
              </a:rPr>
              <a:t>Haijie Qiu</a:t>
            </a:r>
            <a:r>
              <a:rPr lang="en-US" dirty="0" smtClean="0">
                <a:latin typeface="+mj-ea"/>
                <a:ea typeface="+mj-ea"/>
              </a:rPr>
              <a:t>, Session chair: Meng Zhang </a:t>
            </a:r>
            <a:endParaRPr lang="en-US" dirty="0">
              <a:latin typeface="+mj-ea"/>
              <a:ea typeface="+mj-ea"/>
            </a:endParaRPr>
          </a:p>
        </p:txBody>
      </p:sp>
      <p:sp>
        <p:nvSpPr>
          <p:cNvPr id="2" name="TextBox 1">
            <a:extLst>
              <a:ext uri="{FF2B5EF4-FFF2-40B4-BE49-F238E27FC236}">
                <a16:creationId xmlns:a16="http://schemas.microsoft.com/office/drawing/2014/main" xmlns="" id="{E4CE5DCD-72B3-468A-A585-E6721DD18679}"/>
              </a:ext>
            </a:extLst>
          </p:cNvPr>
          <p:cNvSpPr txBox="1"/>
          <p:nvPr/>
        </p:nvSpPr>
        <p:spPr>
          <a:xfrm>
            <a:off x="236841" y="274551"/>
            <a:ext cx="5027367"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a:t>
            </a:r>
            <a:r>
              <a:rPr lang="en-US" sz="1400" b="1" dirty="0" smtClean="0">
                <a:latin typeface="微软雅黑" panose="020B0503020204020204" pitchFamily="34" charset="-122"/>
                <a:ea typeface="微软雅黑" panose="020B0503020204020204" pitchFamily="34" charset="-122"/>
              </a:rPr>
              <a:t>104bis-e</a:t>
            </a:r>
            <a:r>
              <a:rPr lang="en-US" sz="1400" b="1" dirty="0">
                <a:latin typeface="微软雅黑" panose="020B0503020204020204" pitchFamily="34" charset="-122"/>
                <a:ea typeface="微软雅黑" panose="020B0503020204020204" pitchFamily="34" charset="-122"/>
              </a:rPr>
              <a:t>	</a:t>
            </a:r>
            <a:endParaRPr lang="en-US" sz="1400"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Electronic Meeting, </a:t>
            </a:r>
            <a:r>
              <a:rPr lang="en-US" sz="1400" b="1" dirty="0" smtClean="0">
                <a:latin typeface="微软雅黑" panose="020B0503020204020204" pitchFamily="34" charset="-122"/>
                <a:ea typeface="微软雅黑" panose="020B0503020204020204" pitchFamily="34" charset="-122"/>
              </a:rPr>
              <a:t>October 10</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 August 19</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 </a:t>
            </a:r>
            <a:r>
              <a:rPr lang="en-US" sz="1400" b="1" dirty="0">
                <a:latin typeface="微软雅黑" panose="020B0503020204020204" pitchFamily="34" charset="-122"/>
                <a:ea typeface="微软雅黑" panose="020B0503020204020204" pitchFamily="34" charset="-122"/>
              </a:rPr>
              <a:t>2022</a:t>
            </a:r>
          </a:p>
          <a:p>
            <a:r>
              <a:rPr lang="en-US" sz="1400" b="1" dirty="0">
                <a:latin typeface="微软雅黑" panose="020B0503020204020204" pitchFamily="34" charset="-122"/>
                <a:ea typeface="微软雅黑" panose="020B0503020204020204" pitchFamily="34" charset="-122"/>
              </a:rPr>
              <a:t>Agenda Item: </a:t>
            </a:r>
            <a:r>
              <a:rPr lang="en-US" sz="1400" b="1" dirty="0" smtClean="0">
                <a:latin typeface="微软雅黑" panose="020B0503020204020204" pitchFamily="34" charset="-122"/>
                <a:ea typeface="微软雅黑" panose="020B0503020204020204" pitchFamily="34" charset="-122"/>
              </a:rPr>
              <a:t>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a16="http://schemas.microsoft.com/office/drawing/2014/main" xmlns=""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a:latin typeface="+mj-ea"/>
                <a:ea typeface="+mj-ea"/>
              </a:rPr>
              <a:t>R4-2215302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24881747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For Rel-17 maintenance, please submit formal </a:t>
            </a:r>
            <a:r>
              <a:rPr lang="en-US" altLang="zh-CN" sz="1400" dirty="0" smtClean="0">
                <a:cs typeface="+mn-cs"/>
              </a:rPr>
              <a:t>CRs and follow the guidance on Slide #5 in </a:t>
            </a:r>
            <a:r>
              <a:rPr lang="en-US" altLang="zh-CN" sz="1400" dirty="0" smtClean="0"/>
              <a:t>R4-2114691, which are copied below </a:t>
            </a:r>
            <a:endParaRPr lang="en-US" altLang="zh-CN" sz="1400" dirty="0" smtClean="0">
              <a:cs typeface="+mn-cs"/>
            </a:endParaRPr>
          </a:p>
          <a:p>
            <a:pPr lvl="1">
              <a:lnSpc>
                <a:spcPct val="110000"/>
              </a:lnSpc>
              <a:spcBef>
                <a:spcPts val="0"/>
              </a:spcBef>
              <a:spcAft>
                <a:spcPts val="600"/>
              </a:spcAft>
            </a:pPr>
            <a:r>
              <a:rPr lang="en-US" altLang="zh-CN" sz="1200" i="1" dirty="0" smtClean="0"/>
              <a:t>Maximum </a:t>
            </a:r>
            <a:r>
              <a:rPr lang="en-US" altLang="zh-CN" sz="1200" i="1" dirty="0"/>
              <a:t>one discussion paper </a:t>
            </a:r>
            <a:r>
              <a:rPr lang="it-IT" altLang="zh-CN" sz="1200" i="1" dirty="0"/>
              <a:t>per AI per company/organization</a:t>
            </a:r>
          </a:p>
          <a:p>
            <a:pPr lvl="1">
              <a:lnSpc>
                <a:spcPct val="110000"/>
              </a:lnSpc>
              <a:spcBef>
                <a:spcPts val="0"/>
              </a:spcBef>
              <a:spcAft>
                <a:spcPts val="600"/>
              </a:spcAft>
            </a:pPr>
            <a:r>
              <a:rPr lang="en-US" altLang="zh-CN" sz="1200" i="1" dirty="0"/>
              <a:t>No limit on the number of non-editorial CRs as along as the CRs are to make essential corrections. Additional restrictions for selected AIs may be applied subject to RAN4 Chair decision</a:t>
            </a:r>
            <a:r>
              <a:rPr lang="en-US" altLang="zh-CN" sz="1200" dirty="0" smtClean="0"/>
              <a:t>.</a:t>
            </a:r>
            <a:endParaRPr lang="en-US" sz="1400" dirty="0">
              <a:cs typeface="+mn-cs"/>
            </a:endParaRPr>
          </a:p>
          <a:p>
            <a:pPr marL="342882" lvl="1" indent="-342882">
              <a:spcBef>
                <a:spcPts val="0"/>
              </a:spcBef>
              <a:spcAft>
                <a:spcPts val="600"/>
              </a:spcAft>
              <a:buBlip>
                <a:blip r:embed="rId2"/>
              </a:buBlip>
            </a:pPr>
            <a:r>
              <a:rPr lang="en-US" sz="1400" dirty="0" smtClean="0">
                <a:cs typeface="+mn-cs"/>
              </a:rPr>
              <a:t>For performance part of </a:t>
            </a:r>
            <a:r>
              <a:rPr lang="en-US" altLang="zh-CN" sz="1400" dirty="0" smtClean="0"/>
              <a:t>Rel-17 </a:t>
            </a:r>
            <a:r>
              <a:rPr lang="en-US" altLang="zh-CN" sz="1400" dirty="0"/>
              <a:t>on-going </a:t>
            </a:r>
            <a:r>
              <a:rPr lang="en-US" altLang="zh-CN" sz="1400" dirty="0" smtClean="0"/>
              <a:t>WIs</a:t>
            </a:r>
            <a:r>
              <a:rPr lang="en-US" sz="1400" dirty="0" smtClean="0">
                <a:cs typeface="+mn-cs"/>
              </a:rPr>
              <a:t>, the big </a:t>
            </a:r>
            <a:r>
              <a:rPr lang="en-US" sz="1400" dirty="0">
                <a:cs typeface="+mn-cs"/>
              </a:rPr>
              <a:t>CR </a:t>
            </a:r>
            <a:r>
              <a:rPr lang="en-US" sz="1400" dirty="0" smtClean="0">
                <a:cs typeface="+mn-cs"/>
              </a:rPr>
              <a:t>approach is applicable </a:t>
            </a:r>
            <a:r>
              <a:rPr lang="en-US" sz="1400" dirty="0">
                <a:cs typeface="+mn-cs"/>
              </a:rPr>
              <a:t>for all the </a:t>
            </a:r>
            <a:r>
              <a:rPr lang="en-US" sz="1400" dirty="0" err="1" smtClean="0">
                <a:cs typeface="+mn-cs"/>
              </a:rPr>
              <a:t>WIs.</a:t>
            </a:r>
            <a:r>
              <a:rPr lang="en-US" sz="1400" dirty="0" smtClean="0">
                <a:cs typeface="+mn-cs"/>
              </a:rPr>
              <a:t> </a:t>
            </a:r>
            <a:r>
              <a:rPr lang="en-US" sz="1400" dirty="0">
                <a:cs typeface="+mn-cs"/>
              </a:rPr>
              <a:t>C</a:t>
            </a:r>
            <a:r>
              <a:rPr lang="en-US" sz="1400" dirty="0" smtClean="0">
                <a:cs typeface="+mn-cs"/>
              </a:rPr>
              <a:t>ompanies </a:t>
            </a:r>
            <a:r>
              <a:rPr lang="en-US" sz="1400" dirty="0">
                <a:cs typeface="+mn-cs"/>
              </a:rPr>
              <a:t>shall follow CR work split and formal big CRs shall be submitted by sourcing companies only.</a:t>
            </a:r>
          </a:p>
          <a:p>
            <a:pPr lvl="1">
              <a:spcBef>
                <a:spcPts val="0"/>
              </a:spcBef>
              <a:spcAft>
                <a:spcPts val="600"/>
              </a:spcAft>
            </a:pPr>
            <a:r>
              <a:rPr lang="en-US" altLang="zh-CN" sz="1200" dirty="0" smtClean="0"/>
              <a:t>CR </a:t>
            </a:r>
            <a:r>
              <a:rPr lang="en-US" altLang="zh-CN" sz="1200" dirty="0"/>
              <a:t>handling for performance part (RF conformance, RRM test and demodulation performance) for all WIs</a:t>
            </a:r>
          </a:p>
          <a:p>
            <a:pPr lvl="2">
              <a:spcBef>
                <a:spcPts val="0"/>
              </a:spcBef>
              <a:spcAft>
                <a:spcPts val="600"/>
              </a:spcAft>
            </a:pPr>
            <a:r>
              <a:rPr lang="en-US" altLang="zh-CN" sz="1200" dirty="0" smtClean="0"/>
              <a:t>Please provide draft </a:t>
            </a:r>
            <a:r>
              <a:rPr lang="en-US" altLang="zh-CN" sz="1200" dirty="0"/>
              <a:t>CRs </a:t>
            </a:r>
            <a:r>
              <a:rPr lang="en-US" altLang="zh-CN" sz="1200" dirty="0" smtClean="0"/>
              <a:t>for all the on-going Rel-17 </a:t>
            </a:r>
            <a:r>
              <a:rPr lang="en-US" altLang="zh-CN" sz="1200" dirty="0" err="1"/>
              <a:t>WIs</a:t>
            </a:r>
            <a:r>
              <a:rPr lang="en-US" altLang="zh-CN" sz="1200" dirty="0" err="1" smtClean="0"/>
              <a:t>.</a:t>
            </a:r>
            <a:r>
              <a:rPr lang="en-US" altLang="zh-CN" sz="1200" strike="sngStrike" dirty="0" smtClean="0"/>
              <a:t> </a:t>
            </a:r>
            <a:endParaRPr lang="en-US" altLang="zh-CN" sz="1200" strike="sngStrike" dirty="0"/>
          </a:p>
          <a:p>
            <a:pPr lvl="2">
              <a:spcBef>
                <a:spcPts val="0"/>
              </a:spcBef>
              <a:spcAft>
                <a:spcPts val="600"/>
              </a:spcAft>
            </a:pPr>
            <a:r>
              <a:rPr lang="en-US" altLang="zh-CN" sz="1200" dirty="0"/>
              <a:t>It is encouraged that companies discuss and agreed on the work splitting first if still needed.</a:t>
            </a:r>
          </a:p>
          <a:p>
            <a:pPr marL="342882" lvl="1" indent="-342882">
              <a:spcBef>
                <a:spcPts val="0"/>
              </a:spcBef>
              <a:spcAft>
                <a:spcPts val="600"/>
              </a:spcAft>
              <a:buBlip>
                <a:blip r:embed="rId2"/>
              </a:buBlip>
            </a:pPr>
            <a:r>
              <a:rPr lang="en-US" altLang="zh-CN" sz="1400" dirty="0" smtClean="0"/>
              <a:t>In the </a:t>
            </a:r>
            <a:r>
              <a:rPr lang="en-US" altLang="zh-CN" sz="1400" dirty="0" err="1" smtClean="0"/>
              <a:t>bis</a:t>
            </a:r>
            <a:r>
              <a:rPr lang="en-US" altLang="zh-CN" sz="1400" dirty="0" smtClean="0"/>
              <a:t> meeting, the formal CR is allowed. And in the follow-up ordinary meeting, if the further change(s) in the same clause were needed, the new CR should be based on the latest version of specifications and the agreed CRs in the previous </a:t>
            </a:r>
            <a:r>
              <a:rPr lang="en-US" altLang="zh-CN" sz="1400" dirty="0" err="1" smtClean="0"/>
              <a:t>bis</a:t>
            </a:r>
            <a:r>
              <a:rPr lang="en-US" altLang="zh-CN" sz="1400" dirty="0" smtClean="0"/>
              <a:t> meeting should be captured with change marks in the new CR. </a:t>
            </a:r>
            <a:endParaRPr lang="en-US" altLang="zh-CN" sz="1400" dirty="0"/>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Delegates </a:t>
            </a:r>
            <a:r>
              <a:rPr lang="en-US" altLang="zh-CN" sz="1400" dirty="0"/>
              <a:t>are strongly encouraged to participate in review on Big CRs during post-meeting email </a:t>
            </a:r>
            <a:r>
              <a:rPr lang="en-US" altLang="zh-CN" sz="1400" dirty="0" smtClean="0"/>
              <a:t>process </a:t>
            </a:r>
            <a:r>
              <a:rPr lang="en-US" altLang="zh-CN" sz="1400" dirty="0"/>
              <a:t>procedures</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314916" cy="1143001"/>
          </a:xfrm>
        </p:spPr>
        <p:txBody>
          <a:bodyPr/>
          <a:lstStyle/>
          <a:p>
            <a:r>
              <a:rPr lang="en-US" altLang="zh-CN" b="1" dirty="0"/>
              <a:t>Rel-17 CR handling </a:t>
            </a:r>
            <a:r>
              <a:rPr lang="en-US" altLang="zh-CN" b="1" dirty="0" smtClean="0"/>
              <a:t>for non-spectrum </a:t>
            </a:r>
            <a:r>
              <a:rPr lang="en-US" altLang="zh-CN" b="1" dirty="0"/>
              <a:t>related WI</a:t>
            </a:r>
            <a:endParaRPr lang="ru-RU" dirty="0"/>
          </a:p>
        </p:txBody>
      </p:sp>
    </p:spTree>
    <p:extLst>
      <p:ext uri="{BB962C8B-B14F-4D97-AF65-F5344CB8AC3E}">
        <p14:creationId xmlns:p14="http://schemas.microsoft.com/office/powerpoint/2010/main" val="26240252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For Rel-18 WIs, the big </a:t>
            </a:r>
            <a:r>
              <a:rPr lang="en-US" sz="1400" dirty="0">
                <a:cs typeface="+mn-cs"/>
              </a:rPr>
              <a:t>CR </a:t>
            </a:r>
            <a:r>
              <a:rPr lang="en-US" sz="1400" dirty="0" smtClean="0">
                <a:cs typeface="+mn-cs"/>
              </a:rPr>
              <a:t>approach is applicable. </a:t>
            </a:r>
            <a:r>
              <a:rPr lang="en-US" sz="1400" dirty="0">
                <a:cs typeface="+mn-cs"/>
              </a:rPr>
              <a:t>C</a:t>
            </a:r>
            <a:r>
              <a:rPr lang="en-US" sz="1400" dirty="0" smtClean="0">
                <a:cs typeface="+mn-cs"/>
              </a:rPr>
              <a:t>ompanies </a:t>
            </a:r>
            <a:r>
              <a:rPr lang="en-US" sz="1400" dirty="0">
                <a:cs typeface="+mn-cs"/>
              </a:rPr>
              <a:t>shall follow CR work split and formal big CRs shall be submitted by sourcing companies only.</a:t>
            </a:r>
          </a:p>
          <a:p>
            <a:pPr lvl="1">
              <a:spcBef>
                <a:spcPts val="0"/>
              </a:spcBef>
              <a:spcAft>
                <a:spcPts val="600"/>
              </a:spcAft>
            </a:pPr>
            <a:r>
              <a:rPr lang="en-US" sz="1200" dirty="0"/>
              <a:t>CR handling for RF and RRM core part</a:t>
            </a:r>
          </a:p>
          <a:p>
            <a:pPr lvl="2">
              <a:spcBef>
                <a:spcPts val="0"/>
              </a:spcBef>
              <a:spcAft>
                <a:spcPts val="600"/>
              </a:spcAft>
            </a:pPr>
            <a:r>
              <a:rPr lang="en-US" altLang="zh-CN" sz="1200" dirty="0" smtClean="0"/>
              <a:t>It </a:t>
            </a:r>
            <a:r>
              <a:rPr lang="en-US" altLang="zh-CN" sz="1200" dirty="0"/>
              <a:t>is encouraged that companies discuss and agreed on the work </a:t>
            </a:r>
            <a:r>
              <a:rPr lang="en-US" altLang="zh-CN" sz="1200" dirty="0" smtClean="0"/>
              <a:t>splitting first.</a:t>
            </a:r>
          </a:p>
          <a:p>
            <a:pPr lvl="2">
              <a:spcBef>
                <a:spcPts val="0"/>
              </a:spcBef>
              <a:spcAft>
                <a:spcPts val="600"/>
              </a:spcAft>
            </a:pPr>
            <a:r>
              <a:rPr lang="en-US" altLang="zh-CN" sz="1200" dirty="0" smtClean="0"/>
              <a:t>In principle, no draft CR </a:t>
            </a:r>
            <a:r>
              <a:rPr lang="en-US" altLang="zh-CN" sz="1200" dirty="0"/>
              <a:t>and draft </a:t>
            </a:r>
            <a:r>
              <a:rPr lang="en-US" altLang="zh-CN" sz="1200" dirty="0" smtClean="0"/>
              <a:t>TP/TP </a:t>
            </a:r>
            <a:r>
              <a:rPr lang="en-US" altLang="zh-CN" sz="1200" dirty="0"/>
              <a:t>are </a:t>
            </a:r>
            <a:r>
              <a:rPr lang="en-US" altLang="zh-CN" sz="1200" dirty="0" smtClean="0"/>
              <a:t>allowed except for Rel-18 WIs which will be closed in this quarter.</a:t>
            </a:r>
            <a:endParaRPr lang="en-US" altLang="zh-CN" sz="1200" dirty="0">
              <a:cs typeface="+mn-cs"/>
            </a:endParaRPr>
          </a:p>
          <a:p>
            <a:pPr lvl="1">
              <a:spcBef>
                <a:spcPts val="0"/>
              </a:spcBef>
              <a:spcAft>
                <a:spcPts val="600"/>
              </a:spcAft>
            </a:pPr>
            <a:r>
              <a:rPr lang="en-US" altLang="zh-CN" sz="1200" dirty="0"/>
              <a:t>CR handling for performance part (RF conformance, RRM test and demodulation performance) for all WIs</a:t>
            </a:r>
          </a:p>
          <a:p>
            <a:pPr lvl="2">
              <a:spcBef>
                <a:spcPts val="0"/>
              </a:spcBef>
              <a:spcAft>
                <a:spcPts val="600"/>
              </a:spcAft>
            </a:pPr>
            <a:r>
              <a:rPr lang="en-US" altLang="zh-CN" sz="1200" dirty="0" smtClean="0"/>
              <a:t>It </a:t>
            </a:r>
            <a:r>
              <a:rPr lang="en-US" altLang="zh-CN" sz="1200" dirty="0"/>
              <a:t>is encouraged that companies discuss and agreed on the work splitting </a:t>
            </a:r>
            <a:r>
              <a:rPr lang="en-US" altLang="zh-CN" sz="1200" dirty="0" smtClean="0"/>
              <a:t>first.</a:t>
            </a:r>
          </a:p>
          <a:p>
            <a:pPr lvl="2">
              <a:spcBef>
                <a:spcPts val="0"/>
              </a:spcBef>
              <a:spcAft>
                <a:spcPts val="600"/>
              </a:spcAft>
            </a:pPr>
            <a:r>
              <a:rPr lang="en-US" altLang="zh-CN" sz="1200" dirty="0"/>
              <a:t>In principle, no draft CR and draft TP/TP are allowed except for Rel-18 WIs which will be closed in this quarter</a:t>
            </a:r>
            <a:r>
              <a:rPr lang="en-US" altLang="zh-CN" sz="1200" dirty="0" smtClean="0"/>
              <a:t>.</a:t>
            </a:r>
            <a:endParaRPr lang="en-US" altLang="zh-CN" sz="1200" dirty="0"/>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cs typeface="+mn-cs"/>
              </a:rPr>
              <a:t>For all non-spectrum SI/WIs, SI/WI rapporteur shall provide RAN4 work plan for each of RF/RRM/</a:t>
            </a:r>
            <a:r>
              <a:rPr lang="en-US" altLang="zh-CN" sz="1400" dirty="0" err="1">
                <a:cs typeface="+mn-cs"/>
              </a:rPr>
              <a:t>Demod</a:t>
            </a:r>
            <a:r>
              <a:rPr lang="en-US" altLang="zh-CN" sz="1400" dirty="0">
                <a:cs typeface="+mn-cs"/>
              </a:rPr>
              <a:t> sessions prior to the start of the actual work.  </a:t>
            </a:r>
          </a:p>
          <a:p>
            <a:pPr lvl="1">
              <a:spcBef>
                <a:spcPts val="0"/>
              </a:spcBef>
              <a:spcAft>
                <a:spcPts val="600"/>
              </a:spcAft>
            </a:pPr>
            <a:r>
              <a:rPr lang="en-US" altLang="zh-CN" sz="1200" dirty="0" smtClean="0"/>
              <a:t>The details can be found in </a:t>
            </a:r>
            <a:r>
              <a:rPr lang="en-US" altLang="zh-CN" sz="1200" dirty="0"/>
              <a:t>RAN4 Meeting Efficiency Improvements (R4-2114691</a:t>
            </a:r>
            <a:r>
              <a:rPr lang="en-US" altLang="zh-CN" sz="1200" dirty="0" smtClean="0"/>
              <a:t>).</a:t>
            </a:r>
            <a:endParaRPr lang="en-US" altLang="zh-CN" sz="1200" dirty="0"/>
          </a:p>
          <a:p>
            <a:pPr marL="0" lvl="1" indent="0">
              <a:spcBef>
                <a:spcPts val="0"/>
              </a:spcBef>
              <a:spcAft>
                <a:spcPts val="600"/>
              </a:spcAft>
              <a:buNone/>
            </a:pPr>
            <a:endParaRPr lang="en-US" altLang="zh-CN" sz="1400" dirty="0" smtClean="0"/>
          </a:p>
          <a:p>
            <a:pPr marL="342882" lvl="1" indent="-342882">
              <a:spcBef>
                <a:spcPts val="0"/>
              </a:spcBef>
              <a:spcAft>
                <a:spcPts val="600"/>
              </a:spcAft>
              <a:buBlip>
                <a:blip r:embed="rId2"/>
              </a:buBlip>
            </a:pPr>
            <a:r>
              <a:rPr lang="en-US" altLang="zh-CN" sz="1400" dirty="0" smtClean="0"/>
              <a:t>For Rel-18 WIs, the limit of submitted </a:t>
            </a:r>
            <a:r>
              <a:rPr lang="en-US" altLang="zh-CN" sz="1400" dirty="0" err="1" smtClean="0"/>
              <a:t>tdoc</a:t>
            </a:r>
            <a:r>
              <a:rPr lang="en-US" altLang="zh-CN" sz="1400" dirty="0" smtClean="0"/>
              <a:t> follows the principle in </a:t>
            </a:r>
            <a:r>
              <a:rPr lang="en-US" altLang="zh-CN" sz="1400" dirty="0"/>
              <a:t>RAN4 Meeting Efficiency Improvements (R4-2114691) </a:t>
            </a:r>
          </a:p>
          <a:p>
            <a:pPr lvl="1">
              <a:spcBef>
                <a:spcPts val="0"/>
              </a:spcBef>
              <a:spcAft>
                <a:spcPts val="600"/>
              </a:spcAft>
            </a:pPr>
            <a:r>
              <a:rPr lang="en-US" altLang="zh-CN" sz="1200" dirty="0"/>
              <a:t>Maximum one discussion paper per </a:t>
            </a:r>
            <a:r>
              <a:rPr lang="en-US" altLang="zh-CN" sz="1200" dirty="0" smtClean="0"/>
              <a:t>lowest level agenda </a:t>
            </a:r>
            <a:r>
              <a:rPr lang="en-US" altLang="zh-CN" sz="1200" dirty="0"/>
              <a:t>item (AI) per company/organization. </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3" y="130320"/>
            <a:ext cx="9656748" cy="1143001"/>
          </a:xfrm>
        </p:spPr>
        <p:txBody>
          <a:bodyPr/>
          <a:lstStyle/>
          <a:p>
            <a:r>
              <a:rPr lang="en-US" altLang="zh-CN" b="1" dirty="0" smtClean="0"/>
              <a:t>Rel-18 </a:t>
            </a:r>
            <a:r>
              <a:rPr lang="en-US" altLang="zh-CN" b="1" dirty="0" err="1" smtClean="0"/>
              <a:t>tdoc</a:t>
            </a:r>
            <a:r>
              <a:rPr lang="en-US" altLang="zh-CN" b="1" dirty="0" smtClean="0"/>
              <a:t> handling for non-spectrum </a:t>
            </a:r>
            <a:r>
              <a:rPr lang="en-US" altLang="zh-CN" b="1" dirty="0"/>
              <a:t>related WI</a:t>
            </a:r>
            <a:endParaRPr lang="ru-RU" dirty="0"/>
          </a:p>
        </p:txBody>
      </p:sp>
    </p:spTree>
    <p:extLst>
      <p:ext uri="{BB962C8B-B14F-4D97-AF65-F5344CB8AC3E}">
        <p14:creationId xmlns:p14="http://schemas.microsoft.com/office/powerpoint/2010/main" val="38234841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The latest CR-Form template</a:t>
            </a:r>
            <a:r>
              <a:rPr lang="en-US" sz="1400" dirty="0">
                <a:cs typeface="+mn-cs"/>
              </a:rPr>
              <a:t> </a:t>
            </a:r>
            <a:r>
              <a:rPr lang="en-US" sz="1400" dirty="0" smtClean="0">
                <a:cs typeface="+mn-cs"/>
              </a:rPr>
              <a:t>can be found at</a:t>
            </a:r>
          </a:p>
          <a:p>
            <a:pPr lvl="1">
              <a:spcBef>
                <a:spcPts val="0"/>
              </a:spcBef>
              <a:spcAft>
                <a:spcPts val="600"/>
              </a:spcAft>
            </a:pPr>
            <a:r>
              <a:rPr lang="en-US" sz="1200" dirty="0" smtClean="0">
                <a:hlinkClick r:id="rId3"/>
              </a:rPr>
              <a:t>https</a:t>
            </a:r>
            <a:r>
              <a:rPr lang="en-US" sz="1200" dirty="0">
                <a:hlinkClick r:id="rId3"/>
              </a:rPr>
              <a:t>://</a:t>
            </a:r>
            <a:r>
              <a:rPr lang="en-US" sz="1200" dirty="0" smtClean="0">
                <a:hlinkClick r:id="rId3"/>
              </a:rPr>
              <a:t>www.3gpp.org/ftp/tsg_ran/WG4_Radio/TSGR4_104bis-e/Templates</a:t>
            </a:r>
            <a:endParaRPr lang="en-US" sz="1200" dirty="0" smtClean="0"/>
          </a:p>
          <a:p>
            <a:pPr lvl="1">
              <a:spcBef>
                <a:spcPts val="0"/>
              </a:spcBef>
              <a:spcAft>
                <a:spcPts val="600"/>
              </a:spcAft>
            </a:pPr>
            <a:r>
              <a:rPr lang="en-US" sz="1200" dirty="0" smtClean="0">
                <a:cs typeface="+mn-cs"/>
              </a:rPr>
              <a:t>By </a:t>
            </a:r>
            <a:r>
              <a:rPr lang="en-US" sz="1200" dirty="0">
                <a:cs typeface="+mn-cs"/>
              </a:rPr>
              <a:t>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smtClean="0">
                <a:cs typeface="+mn-cs"/>
              </a:rPr>
              <a:t>3GU </a:t>
            </a:r>
            <a:r>
              <a:rPr lang="en-US" sz="1400" dirty="0">
                <a:cs typeface="+mn-cs"/>
              </a:rPr>
              <a:t>tool</a:t>
            </a:r>
          </a:p>
          <a:p>
            <a:pPr lvl="1">
              <a:spcBef>
                <a:spcPts val="0"/>
              </a:spcBef>
              <a:spcAft>
                <a:spcPts val="600"/>
              </a:spcAft>
            </a:pPr>
            <a:r>
              <a:rPr lang="en-US" sz="1200" dirty="0" smtClean="0">
                <a:cs typeface="+mn-cs"/>
              </a:rPr>
              <a:t>There </a:t>
            </a:r>
            <a:r>
              <a:rPr lang="en-US" sz="1200" dirty="0">
                <a:cs typeface="+mn-cs"/>
              </a:rPr>
              <a:t>is a tool in 3GU which allows you to use the 3GU automatic pre-filled coversheet, so no need to fill in by hand all the CR details every time:</a:t>
            </a:r>
          </a:p>
          <a:p>
            <a:pPr lvl="1">
              <a:spcBef>
                <a:spcPts val="0"/>
              </a:spcBef>
              <a:spcAft>
                <a:spcPts val="600"/>
              </a:spcAft>
            </a:pPr>
            <a:r>
              <a:rPr lang="en-US" sz="1200" dirty="0" smtClean="0">
                <a:cs typeface="+mn-cs"/>
              </a:rPr>
              <a:t>If </a:t>
            </a:r>
            <a:r>
              <a:rPr lang="en-US" sz="1200" dirty="0">
                <a:cs typeface="+mn-cs"/>
              </a:rPr>
              <a:t>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a:t>
            </a:r>
            <a:r>
              <a:rPr lang="en-US" sz="1200" dirty="0" smtClean="0">
                <a:cs typeface="+mn-cs"/>
              </a:rPr>
              <a:t>the "online</a:t>
            </a:r>
            <a:r>
              <a:rPr lang="en-US" altLang="zh-CN" sz="1200" dirty="0" smtClean="0"/>
              <a:t>"</a:t>
            </a:r>
            <a:r>
              <a:rPr lang="en-US" altLang="zh-CN" sz="1200" dirty="0" smtClean="0">
                <a:cs typeface="+mn-cs"/>
              </a:rPr>
              <a:t> </a:t>
            </a:r>
            <a:r>
              <a:rPr lang="en-US" sz="1200" dirty="0" smtClean="0">
                <a:cs typeface="+mn-cs"/>
              </a:rPr>
              <a:t>listing </a:t>
            </a:r>
            <a:r>
              <a:rPr lang="en-US" sz="1200" dirty="0">
                <a:cs typeface="+mn-cs"/>
              </a:rPr>
              <a:t>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smtClean="0"/>
              <a:t>"</a:t>
            </a:r>
            <a:r>
              <a:rPr lang="en-US" sz="1200" dirty="0" smtClean="0">
                <a:cs typeface="+mn-cs"/>
              </a:rPr>
              <a:t>Status</a:t>
            </a:r>
            <a:r>
              <a:rPr lang="en-US" sz="1200" dirty="0">
                <a:cs typeface="+mn-cs"/>
              </a:rPr>
              <a:t>: </a:t>
            </a:r>
            <a:r>
              <a:rPr lang="en-US" sz="1200" dirty="0" smtClean="0">
                <a:cs typeface="+mn-cs"/>
              </a:rPr>
              <a:t>reserved</a:t>
            </a:r>
            <a:r>
              <a:rPr lang="en-US" altLang="zh-CN" sz="1200" dirty="0" smtClean="0"/>
              <a:t>"</a:t>
            </a:r>
            <a:r>
              <a:rPr lang="en-US" sz="1200" dirty="0" smtClean="0">
                <a:cs typeface="+mn-cs"/>
              </a:rPr>
              <a:t> </a:t>
            </a:r>
            <a:r>
              <a:rPr lang="en-US" sz="1200" dirty="0">
                <a:cs typeface="+mn-cs"/>
              </a:rPr>
              <a:t>field which says </a:t>
            </a:r>
            <a:r>
              <a:rPr lang="en-US" altLang="zh-CN" sz="1200" dirty="0"/>
              <a:t>"</a:t>
            </a:r>
            <a:r>
              <a:rPr lang="en-US" sz="1200" dirty="0" smtClean="0">
                <a:cs typeface="+mn-cs"/>
              </a:rPr>
              <a:t>(</a:t>
            </a:r>
            <a:r>
              <a:rPr lang="en-US" sz="1200" dirty="0">
                <a:cs typeface="+mn-cs"/>
              </a:rPr>
              <a:t>Download prefilled cover page</a:t>
            </a:r>
            <a:r>
              <a:rPr lang="en-US" sz="1200" dirty="0" smtClean="0">
                <a:cs typeface="+mn-cs"/>
              </a:rPr>
              <a:t>)</a:t>
            </a:r>
            <a:r>
              <a:rPr lang="en-US" altLang="zh-CN" sz="1200" dirty="0" smtClean="0"/>
              <a:t>"</a:t>
            </a:r>
            <a:r>
              <a:rPr lang="en-US" sz="1200" dirty="0" smtClean="0">
                <a:cs typeface="+mn-cs"/>
              </a:rPr>
              <a:t>.</a:t>
            </a:r>
            <a:endParaRPr lang="en-US" sz="1200" dirty="0">
              <a:cs typeface="+mn-cs"/>
            </a:endParaRPr>
          </a:p>
          <a:p>
            <a:pPr lvl="1">
              <a:spcBef>
                <a:spcPts val="0"/>
              </a:spcBef>
              <a:spcAft>
                <a:spcPts val="600"/>
              </a:spcAft>
            </a:pPr>
            <a:r>
              <a:rPr lang="en-US" sz="1200" dirty="0" smtClean="0">
                <a:cs typeface="+mn-cs"/>
              </a:rPr>
              <a:t>Using </a:t>
            </a:r>
            <a:r>
              <a:rPr lang="en-US" sz="1200" dirty="0">
                <a:cs typeface="+mn-cs"/>
              </a:rPr>
              <a:t>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a:t>
            </a:r>
            <a:r>
              <a:rPr lang="en-US" sz="1200" dirty="0" smtClean="0"/>
              <a:t>used "</a:t>
            </a:r>
            <a:r>
              <a:rPr lang="en-US" sz="1200" b="1" dirty="0" smtClean="0"/>
              <a:t>other comments</a:t>
            </a:r>
            <a:r>
              <a:rPr lang="en-US" altLang="zh-CN" sz="1200" dirty="0" smtClean="0"/>
              <a:t>" </a:t>
            </a:r>
            <a:r>
              <a:rPr lang="en-US" sz="1200" dirty="0" smtClean="0"/>
              <a:t>on </a:t>
            </a:r>
            <a:r>
              <a:rPr lang="en-US" sz="1200" dirty="0"/>
              <a:t>the CR coversheet to provide additional information for where you would like a new clause to be placed in the spec, if you have a </a:t>
            </a:r>
            <a:r>
              <a:rPr lang="en-US" sz="1200" dirty="0" smtClean="0"/>
              <a:t>preference.</a:t>
            </a:r>
          </a:p>
          <a:p>
            <a:pPr marL="342882" lvl="1" indent="-342882">
              <a:spcBef>
                <a:spcPts val="0"/>
              </a:spcBef>
              <a:spcAft>
                <a:spcPts val="600"/>
              </a:spcAft>
              <a:buBlip>
                <a:blip r:embed="rId2"/>
              </a:buBlip>
            </a:pPr>
            <a:r>
              <a:rPr lang="en-US" altLang="zh-CN" sz="1400" dirty="0" smtClean="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a:t>
            </a:r>
            <a:r>
              <a:rPr lang="en-US" altLang="zh-CN" sz="1200" dirty="0" smtClean="0">
                <a:cs typeface="+mn-cs"/>
              </a:rPr>
              <a:t>styles</a:t>
            </a:r>
            <a:endParaRPr lang="en-US" altLang="zh-CN" sz="1600" dirty="0"/>
          </a:p>
          <a:p>
            <a:pPr marL="342882" lvl="1" indent="-342882">
              <a:spcBef>
                <a:spcPts val="0"/>
              </a:spcBef>
              <a:spcAft>
                <a:spcPts val="600"/>
              </a:spcAft>
              <a:buBlip>
                <a:blip r:embed="rId2"/>
              </a:buBlip>
            </a:pPr>
            <a:r>
              <a:rPr lang="en-US" altLang="zh-CN" sz="1400" dirty="0">
                <a:cs typeface="+mn-cs"/>
              </a:rPr>
              <a:t>The WF template is provided in the </a:t>
            </a:r>
            <a:r>
              <a:rPr lang="en-US" altLang="zh-CN" sz="1400" dirty="0" smtClean="0">
                <a:cs typeface="+mn-cs"/>
              </a:rPr>
              <a:t>server</a:t>
            </a:r>
            <a:r>
              <a:rPr lang="en-US" altLang="zh-CN" sz="1400" dirty="0">
                <a:cs typeface="+mn-cs"/>
              </a:rPr>
              <a:t> </a:t>
            </a:r>
            <a:r>
              <a:rPr lang="en-US" altLang="zh-CN" sz="1400" dirty="0">
                <a:cs typeface="+mn-cs"/>
                <a:hlinkClick r:id="rId3"/>
              </a:rPr>
              <a:t>https://</a:t>
            </a:r>
            <a:r>
              <a:rPr lang="en-US" altLang="zh-CN" sz="1400" dirty="0" smtClean="0">
                <a:cs typeface="+mn-cs"/>
                <a:hlinkClick r:id="rId3"/>
              </a:rPr>
              <a:t>www.3gpp.org/ftp/tsg_ran/WG4_Radio/TSGR4_104bis-e/Templates</a:t>
            </a:r>
            <a:endParaRPr lang="en-US" altLang="zh-CN" sz="1400" dirty="0" smtClean="0">
              <a:cs typeface="+mn-cs"/>
            </a:endParaRPr>
          </a:p>
          <a:p>
            <a:pPr lvl="1">
              <a:spcBef>
                <a:spcPts val="0"/>
              </a:spcBef>
              <a:spcAft>
                <a:spcPts val="600"/>
              </a:spcAft>
            </a:pPr>
            <a:r>
              <a:rPr lang="en-US" altLang="zh-CN" sz="1200" dirty="0" smtClean="0">
                <a:cs typeface="+mn-cs"/>
              </a:rPr>
              <a:t>The </a:t>
            </a:r>
            <a:r>
              <a:rPr lang="en-US" altLang="zh-CN" sz="1200" dirty="0">
                <a:cs typeface="+mn-cs"/>
              </a:rPr>
              <a:t>clean version of final </a:t>
            </a:r>
            <a:r>
              <a:rPr lang="en-US" altLang="zh-CN" sz="1200" dirty="0" smtClean="0">
                <a:cs typeface="+mn-cs"/>
              </a:rPr>
              <a:t>formal </a:t>
            </a:r>
            <a:r>
              <a:rPr lang="en-US" altLang="zh-CN" sz="1200" dirty="0">
                <a:cs typeface="+mn-cs"/>
              </a:rPr>
              <a:t>WF </a:t>
            </a:r>
            <a:r>
              <a:rPr lang="en-US" altLang="zh-CN" sz="1200" dirty="0" err="1">
                <a:cs typeface="+mn-cs"/>
              </a:rPr>
              <a:t>Tdoc</a:t>
            </a:r>
            <a:r>
              <a:rPr lang="en-US" altLang="zh-CN" sz="1200" dirty="0">
                <a:cs typeface="+mn-cs"/>
              </a:rPr>
              <a:t> </a:t>
            </a:r>
            <a:r>
              <a:rPr lang="en-US" altLang="zh-CN" sz="1200" dirty="0" smtClean="0">
                <a:cs typeface="+mn-cs"/>
              </a:rPr>
              <a:t>is expected.</a:t>
            </a:r>
          </a:p>
          <a:p>
            <a:pPr lvl="1">
              <a:spcBef>
                <a:spcPts val="0"/>
              </a:spcBef>
              <a:spcAft>
                <a:spcPts val="600"/>
              </a:spcAft>
            </a:pPr>
            <a:r>
              <a:rPr lang="en-US" altLang="zh-CN" sz="1200" dirty="0" smtClean="0">
                <a:cs typeface="+mn-cs"/>
              </a:rPr>
              <a:t>No green highlighted is expected</a:t>
            </a:r>
          </a:p>
          <a:p>
            <a:pPr marL="342882" lvl="1" indent="-342882">
              <a:spcBef>
                <a:spcPts val="0"/>
              </a:spcBef>
              <a:spcAft>
                <a:spcPts val="600"/>
              </a:spcAft>
              <a:buBlip>
                <a:blip r:embed="rId2"/>
              </a:buBlip>
            </a:pPr>
            <a:r>
              <a:rPr lang="en-US" altLang="zh-CN" sz="1400" dirty="0" smtClean="0">
                <a:cs typeface="+mn-cs"/>
              </a:rPr>
              <a:t>The email summary template can be found at </a:t>
            </a:r>
            <a:r>
              <a:rPr lang="en-US" altLang="zh-CN" sz="1400" dirty="0">
                <a:hlinkClick r:id="rId3"/>
              </a:rPr>
              <a:t>https://</a:t>
            </a:r>
            <a:r>
              <a:rPr lang="en-US" altLang="zh-CN" sz="1400" dirty="0" smtClean="0">
                <a:hlinkClick r:id="rId3"/>
              </a:rPr>
              <a:t>www.3gpp.org/ftp/tsg_ran/WG4_Radio/TSGR4_104bis-e/Templates</a:t>
            </a:r>
            <a:endParaRPr lang="en-US" altLang="zh-CN" sz="1400" dirty="0" smtClean="0"/>
          </a:p>
          <a:p>
            <a:pPr marL="0" lvl="1" indent="0">
              <a:spcBef>
                <a:spcPts val="0"/>
              </a:spcBef>
              <a:spcAft>
                <a:spcPts val="600"/>
              </a:spcAft>
              <a:buNone/>
            </a:pPr>
            <a:endParaRPr lang="en-US" altLang="zh-CN" sz="1400" dirty="0">
              <a:cs typeface="+mn-cs"/>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altLang="zh-CN" b="1" dirty="0" smtClean="0"/>
              <a:t>CR/WF/email summary template</a:t>
            </a:r>
            <a:endParaRPr lang="ru-RU" dirty="0"/>
          </a:p>
        </p:txBody>
      </p:sp>
    </p:spTree>
    <p:extLst>
      <p:ext uri="{BB962C8B-B14F-4D97-AF65-F5344CB8AC3E}">
        <p14:creationId xmlns:p14="http://schemas.microsoft.com/office/powerpoint/2010/main" val="13836125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6539922" cy="5095171"/>
          </a:xfrm>
        </p:spPr>
        <p:txBody>
          <a:bodyPr/>
          <a:lstStyle/>
          <a:p>
            <a:pPr marL="342882" lvl="1" indent="-342882">
              <a:lnSpc>
                <a:spcPct val="150000"/>
              </a:lnSpc>
              <a:spcBef>
                <a:spcPts val="0"/>
              </a:spcBef>
              <a:spcAft>
                <a:spcPts val="600"/>
              </a:spcAft>
              <a:buBlip>
                <a:blip r:embed="rId2"/>
              </a:buBlip>
            </a:pPr>
            <a:r>
              <a:rPr lang="en-US" altLang="zh-CN" sz="1400" dirty="0"/>
              <a:t>TOHRU (Trace Online Hand Raising Utility) will be used for GTW</a:t>
            </a:r>
          </a:p>
          <a:p>
            <a:pPr lvl="1">
              <a:lnSpc>
                <a:spcPct val="150000"/>
              </a:lnSpc>
              <a:spcBef>
                <a:spcPts val="0"/>
              </a:spcBef>
              <a:spcAft>
                <a:spcPts val="0"/>
              </a:spcAft>
            </a:pPr>
            <a:r>
              <a:rPr lang="en-US" altLang="zh-CN" sz="1200" dirty="0"/>
              <a:t>3GPP TOHRU will be used in this </a:t>
            </a:r>
            <a:r>
              <a:rPr lang="en-US" altLang="zh-CN" sz="1200" dirty="0" smtClean="0"/>
              <a:t>meeting</a:t>
            </a:r>
            <a:endParaRPr lang="en-US" altLang="zh-CN" sz="1200" dirty="0"/>
          </a:p>
          <a:p>
            <a:pPr lvl="1">
              <a:lnSpc>
                <a:spcPct val="150000"/>
              </a:lnSpc>
              <a:spcBef>
                <a:spcPts val="0"/>
              </a:spcBef>
              <a:spcAft>
                <a:spcPts val="0"/>
              </a:spcAft>
            </a:pPr>
            <a:r>
              <a:rPr lang="en-US" altLang="zh-CN" sz="1200" dirty="0"/>
              <a:t>Hyperlink: </a:t>
            </a:r>
            <a:r>
              <a:rPr lang="zh-CN" altLang="zh-CN" sz="1200" dirty="0"/>
              <a:t> </a:t>
            </a:r>
            <a:r>
              <a:rPr lang="en-GB" altLang="zh-CN" sz="1200" u="sng" dirty="0">
                <a:hlinkClick r:id="rId3"/>
              </a:rPr>
              <a:t>https://tohru.3gpp.org</a:t>
            </a:r>
            <a:r>
              <a:rPr lang="en-GB" altLang="zh-CN" sz="1200" u="sng" dirty="0" smtClean="0">
                <a:hlinkClick r:id="rId3"/>
              </a:rPr>
              <a:t>/</a:t>
            </a:r>
            <a:endParaRPr lang="en-GB" altLang="zh-CN" sz="1200" u="sng" dirty="0" smtClean="0"/>
          </a:p>
          <a:p>
            <a:pPr lvl="1">
              <a:lnSpc>
                <a:spcPct val="150000"/>
              </a:lnSpc>
              <a:spcBef>
                <a:spcPts val="0"/>
              </a:spcBef>
              <a:spcAft>
                <a:spcPts val="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lnSpc>
                <a:spcPct val="150000"/>
              </a:lnSpc>
              <a:spcBef>
                <a:spcPts val="0"/>
              </a:spcBef>
              <a:spcAft>
                <a:spcPts val="0"/>
              </a:spcAft>
            </a:pPr>
            <a:r>
              <a:rPr lang="en-GB" altLang="zh-CN" sz="1200" dirty="0" smtClean="0"/>
              <a:t>Meeting name (TOHRU </a:t>
            </a:r>
            <a:r>
              <a:rPr lang="en-GB" altLang="zh-CN" sz="1200" dirty="0"/>
              <a:t>Meeting IDs):</a:t>
            </a:r>
          </a:p>
          <a:p>
            <a:pPr lvl="2">
              <a:lnSpc>
                <a:spcPct val="150000"/>
              </a:lnSpc>
              <a:spcBef>
                <a:spcPts val="0"/>
              </a:spcBef>
              <a:spcAft>
                <a:spcPts val="0"/>
              </a:spcAft>
            </a:pPr>
            <a:r>
              <a:rPr lang="en-US" altLang="zh-CN" sz="1200" dirty="0"/>
              <a:t>Main session: RAN4_Main</a:t>
            </a:r>
          </a:p>
          <a:p>
            <a:pPr lvl="2">
              <a:lnSpc>
                <a:spcPct val="150000"/>
              </a:lnSpc>
              <a:spcBef>
                <a:spcPts val="0"/>
              </a:spcBef>
              <a:spcAft>
                <a:spcPts val="0"/>
              </a:spcAft>
            </a:pPr>
            <a:r>
              <a:rPr lang="en-US" altLang="zh-CN" sz="1200" dirty="0"/>
              <a:t>RRM session: RAN4_RRM</a:t>
            </a:r>
          </a:p>
          <a:p>
            <a:pPr lvl="2">
              <a:lnSpc>
                <a:spcPct val="150000"/>
              </a:lnSpc>
              <a:spcBef>
                <a:spcPts val="0"/>
              </a:spcBef>
              <a:spcAft>
                <a:spcPts val="0"/>
              </a:spcAft>
            </a:pPr>
            <a:r>
              <a:rPr lang="en-US" altLang="zh-CN" sz="1200" dirty="0" err="1"/>
              <a:t>BSRF_Demod_testing</a:t>
            </a:r>
            <a:r>
              <a:rPr lang="en-US" altLang="zh-CN" sz="1200" dirty="0"/>
              <a:t> session: RAN4_BSRF</a:t>
            </a:r>
          </a:p>
          <a:p>
            <a:pPr lvl="1">
              <a:lnSpc>
                <a:spcPct val="150000"/>
              </a:lnSpc>
              <a:spcBef>
                <a:spcPts val="0"/>
              </a:spcBef>
              <a:spcAft>
                <a:spcPts val="0"/>
              </a:spcAft>
            </a:pPr>
            <a:r>
              <a:rPr lang="en-US" altLang="zh-CN" sz="1200" dirty="0"/>
              <a:t>Enter your name </a:t>
            </a:r>
          </a:p>
          <a:p>
            <a:pPr lvl="2">
              <a:lnSpc>
                <a:spcPct val="150000"/>
              </a:lnSpc>
              <a:spcBef>
                <a:spcPts val="0"/>
              </a:spcBef>
              <a:spcAft>
                <a:spcPts val="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a:t>Mustermann</a:t>
            </a:r>
            <a:endParaRPr lang="en-GB" altLang="zh-CN" sz="1200" dirty="0"/>
          </a:p>
          <a:p>
            <a:pPr lvl="1">
              <a:lnSpc>
                <a:spcPct val="150000"/>
              </a:lnSpc>
              <a:spcBef>
                <a:spcPts val="0"/>
              </a:spcBef>
              <a:spcAft>
                <a:spcPts val="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lnSpc>
                <a:spcPct val="150000"/>
              </a:lnSpc>
              <a:spcBef>
                <a:spcPts val="0"/>
              </a:spcBef>
              <a:spcAft>
                <a:spcPts val="0"/>
              </a:spcAft>
            </a:pPr>
            <a:r>
              <a:rPr lang="en-US" altLang="zh-CN" sz="1200" dirty="0"/>
              <a:t>The other buttons are similar as the previous external TOHRU </a:t>
            </a:r>
            <a:r>
              <a:rPr lang="en-US" altLang="zh-CN" sz="1200" dirty="0" smtClean="0"/>
              <a:t>tool</a:t>
            </a:r>
          </a:p>
          <a:p>
            <a:pPr marL="342882" lvl="1" indent="-342882">
              <a:lnSpc>
                <a:spcPct val="150000"/>
              </a:lnSpc>
              <a:spcBef>
                <a:spcPts val="0"/>
              </a:spcBef>
              <a:spcAft>
                <a:spcPts val="600"/>
              </a:spcAft>
              <a:buBlip>
                <a:blip r:embed="rId2"/>
              </a:buBlip>
            </a:pPr>
            <a:r>
              <a:rPr lang="en-US" altLang="zh-CN" sz="1400" dirty="0"/>
              <a:t>Please find </a:t>
            </a:r>
            <a:r>
              <a:rPr lang="en-US" altLang="zh-CN" sz="1400" dirty="0" smtClean="0"/>
              <a:t>references </a:t>
            </a:r>
            <a:r>
              <a:rPr lang="en-US" altLang="zh-CN" sz="1400" dirty="0"/>
              <a:t>at </a:t>
            </a:r>
            <a:endParaRPr lang="en-US" altLang="zh-CN" sz="1400" dirty="0" smtClean="0"/>
          </a:p>
          <a:p>
            <a:pPr lvl="1">
              <a:lnSpc>
                <a:spcPct val="150000"/>
              </a:lnSpc>
              <a:spcBef>
                <a:spcPts val="0"/>
              </a:spcBef>
              <a:spcAft>
                <a:spcPts val="0"/>
              </a:spcAft>
            </a:pPr>
            <a:r>
              <a:rPr lang="en-US" altLang="zh-CN" sz="1200" dirty="0"/>
              <a:t>https://</a:t>
            </a:r>
            <a:r>
              <a:rPr lang="en-US" altLang="zh-CN" sz="1200" dirty="0" smtClean="0"/>
              <a:t>www.3gpp.org/ftp/tsg_ran/WG4_Radio/TSGR4_104-bis-e/Invitation</a:t>
            </a:r>
            <a:endParaRPr lang="en-US" altLang="zh-CN" sz="1200" dirty="0"/>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4"/>
          <a:stretch>
            <a:fillRect/>
          </a:stretch>
        </p:blipFill>
        <p:spPr>
          <a:xfrm>
            <a:off x="7452014" y="3201604"/>
            <a:ext cx="3216190" cy="3549576"/>
          </a:xfrm>
          <a:prstGeom prst="rect">
            <a:avLst/>
          </a:prstGeom>
        </p:spPr>
      </p:pic>
      <p:pic>
        <p:nvPicPr>
          <p:cNvPr id="11" name="图片 10"/>
          <p:cNvPicPr>
            <a:picLocks noChangeAspect="1"/>
          </p:cNvPicPr>
          <p:nvPr/>
        </p:nvPicPr>
        <p:blipFill>
          <a:blip r:embed="rId5"/>
          <a:stretch>
            <a:fillRect/>
          </a:stretch>
        </p:blipFill>
        <p:spPr>
          <a:xfrm>
            <a:off x="7452014"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6722" cy="5095171"/>
          </a:xfrm>
        </p:spPr>
        <p:txBody>
          <a:bodyPr/>
          <a:lstStyle/>
          <a:p>
            <a:pPr marL="342882" lvl="1" indent="-342882">
              <a:spcBef>
                <a:spcPts val="0"/>
              </a:spcBef>
              <a:spcAft>
                <a:spcPts val="600"/>
              </a:spcAft>
              <a:buBlip>
                <a:blip r:embed="rId2"/>
              </a:buBlip>
            </a:pPr>
            <a:r>
              <a:rPr lang="en-US" altLang="zh-CN" sz="1400" dirty="0"/>
              <a:t>Changes to the working procedures</a:t>
            </a:r>
          </a:p>
          <a:p>
            <a:pPr lvl="1">
              <a:spcBef>
                <a:spcPts val="0"/>
              </a:spcBef>
              <a:spcAft>
                <a:spcPts val="600"/>
              </a:spcAft>
            </a:pPr>
            <a:r>
              <a:rPr lang="en-GB" altLang="zh-CN" sz="1200" dirty="0"/>
              <a:t>Attendance at ordinary e-meetings now counts towards accrual and maintenance of voting </a:t>
            </a:r>
            <a:r>
              <a:rPr lang="en-GB" altLang="zh-CN" sz="1200" dirty="0" smtClean="0"/>
              <a:t>rights</a:t>
            </a:r>
          </a:p>
          <a:p>
            <a:pPr lvl="1">
              <a:spcBef>
                <a:spcPts val="0"/>
              </a:spcBef>
              <a:spcAft>
                <a:spcPts val="600"/>
              </a:spcAft>
            </a:pPr>
            <a:r>
              <a:rPr lang="en-GB" altLang="zh-CN" sz="1200" dirty="0" smtClean="0"/>
              <a:t>The new rules apply for future meetings starting from meetings after TSG#95-e. Past e-meetings do not count towards voting rights</a:t>
            </a:r>
          </a:p>
          <a:p>
            <a:pPr lvl="1">
              <a:spcBef>
                <a:spcPts val="0"/>
              </a:spcBef>
              <a:spcAft>
                <a:spcPts val="600"/>
              </a:spcAft>
            </a:pPr>
            <a:r>
              <a:rPr lang="en-GB" altLang="zh-CN" sz="1200" dirty="0" smtClean="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smtClean="0"/>
              <a:t>Please not that the delegates need to check in themselves between the start and the end of the meeting.</a:t>
            </a:r>
          </a:p>
          <a:p>
            <a:pPr marL="342882" lvl="1" indent="-342882">
              <a:spcBef>
                <a:spcPts val="0"/>
              </a:spcBef>
              <a:spcAft>
                <a:spcPts val="600"/>
              </a:spcAft>
              <a:buBlip>
                <a:blip r:embed="rId2"/>
              </a:buBlip>
            </a:pPr>
            <a:r>
              <a:rPr lang="en-GB" altLang="zh-CN" sz="1400" dirty="0"/>
              <a:t>Please </a:t>
            </a:r>
            <a:r>
              <a:rPr lang="en-GB" altLang="zh-CN" sz="1400" dirty="0" smtClean="0"/>
              <a:t>follow the guidance below to check in</a:t>
            </a:r>
          </a:p>
          <a:p>
            <a:pPr lvl="1">
              <a:spcBef>
                <a:spcPts val="0"/>
              </a:spcBef>
              <a:spcAft>
                <a:spcPts val="600"/>
              </a:spcAft>
            </a:pPr>
            <a:r>
              <a:rPr lang="en-US" altLang="zh-CN" sz="1200" dirty="0"/>
              <a:t>Option 1: Through registration email, </a:t>
            </a:r>
            <a:r>
              <a:rPr lang="en-US" altLang="zh-CN" sz="1200" dirty="0" smtClean="0"/>
              <a:t>click the direct link (only if you registered after the deadline of registration for this meeting)</a:t>
            </a:r>
          </a:p>
          <a:p>
            <a:pPr lvl="1">
              <a:spcBef>
                <a:spcPts val="0"/>
              </a:spcBef>
              <a:spcAft>
                <a:spcPts val="600"/>
              </a:spcAft>
            </a:pPr>
            <a:r>
              <a:rPr lang="en-US" altLang="zh-CN" sz="1200" dirty="0" smtClean="0"/>
              <a:t>Option </a:t>
            </a:r>
            <a:r>
              <a:rPr lang="en-US" altLang="zh-CN" sz="1200" dirty="0"/>
              <a:t>2: Through registration email, copy/paste token into the registration link </a:t>
            </a:r>
            <a:r>
              <a:rPr lang="en-US" altLang="zh-CN" sz="1200" dirty="0" smtClean="0"/>
              <a:t>(</a:t>
            </a:r>
            <a:r>
              <a:rPr lang="en-US" altLang="zh-CN" sz="1200" dirty="0"/>
              <a:t>if you registered after the deadline of registration for this meeting</a:t>
            </a:r>
            <a:r>
              <a:rPr lang="en-US" altLang="zh-CN" sz="1200" dirty="0" smtClean="0"/>
              <a:t>)</a:t>
            </a:r>
          </a:p>
          <a:p>
            <a:pPr lvl="1">
              <a:spcBef>
                <a:spcPts val="0"/>
              </a:spcBef>
              <a:spcAft>
                <a:spcPts val="600"/>
              </a:spcAft>
            </a:pPr>
            <a:r>
              <a:rPr lang="en-US" altLang="zh-CN" sz="1200" dirty="0"/>
              <a:t>Option 2-Bis: Through registration email, copy/paste token into the registration link (if you registered before the deadline of registration for this meeting</a:t>
            </a:r>
            <a:r>
              <a:rPr lang="en-US" altLang="zh-CN" sz="1200" dirty="0" smtClean="0"/>
              <a:t>)</a:t>
            </a:r>
          </a:p>
          <a:p>
            <a:pPr lvl="1">
              <a:spcBef>
                <a:spcPts val="0"/>
              </a:spcBef>
              <a:spcAft>
                <a:spcPts val="600"/>
              </a:spcAft>
            </a:pPr>
            <a:r>
              <a:rPr lang="en-US" altLang="zh-CN" sz="1200" dirty="0"/>
              <a:t>Option 3: Through the 3GU portal (You need to be logged in</a:t>
            </a:r>
            <a:r>
              <a:rPr lang="en-US" altLang="zh-CN" sz="1200" dirty="0" smtClean="0"/>
              <a:t>)</a:t>
            </a:r>
          </a:p>
          <a:p>
            <a:pPr lvl="2">
              <a:spcBef>
                <a:spcPts val="0"/>
              </a:spcBef>
              <a:spcAft>
                <a:spcPts val="600"/>
              </a:spcAft>
            </a:pPr>
            <a:r>
              <a:rPr lang="en-US" altLang="zh-CN" sz="1200" dirty="0">
                <a:latin typeface="+mj-ea"/>
                <a:ea typeface="+mj-ea"/>
              </a:rPr>
              <a:t>Click on the meeting you wish to check-in </a:t>
            </a:r>
            <a:r>
              <a:rPr lang="en-US" altLang="zh-CN" sz="1200" dirty="0" smtClean="0">
                <a:latin typeface="+mj-ea"/>
                <a:ea typeface="+mj-ea"/>
              </a:rPr>
              <a:t>to</a:t>
            </a:r>
          </a:p>
          <a:p>
            <a:pPr lvl="2">
              <a:spcBef>
                <a:spcPts val="0"/>
              </a:spcBef>
              <a:spcAft>
                <a:spcPts val="600"/>
              </a:spcAft>
            </a:pPr>
            <a:r>
              <a:rPr lang="en-GB" altLang="zh-CN" sz="1200" dirty="0">
                <a:latin typeface="+mj-ea"/>
                <a:ea typeface="+mj-ea"/>
              </a:rPr>
              <a:t>then, click on “Presence Token” link</a:t>
            </a:r>
            <a:endParaRPr lang="en-US" altLang="zh-CN" sz="1200" dirty="0">
              <a:latin typeface="+mj-ea"/>
              <a:ea typeface="+mj-ea"/>
            </a:endParaRPr>
          </a:p>
          <a:p>
            <a:pPr lvl="1">
              <a:spcBef>
                <a:spcPts val="0"/>
              </a:spcBef>
              <a:spcAft>
                <a:spcPts val="600"/>
              </a:spcAft>
            </a:pPr>
            <a:r>
              <a:rPr lang="en-US" altLang="zh-CN" sz="1200" dirty="0" smtClean="0"/>
              <a:t>Note:</a:t>
            </a:r>
          </a:p>
          <a:p>
            <a:pPr lvl="2">
              <a:spcBef>
                <a:spcPts val="0"/>
              </a:spcBef>
              <a:spcAft>
                <a:spcPts val="600"/>
              </a:spcAft>
            </a:pPr>
            <a:r>
              <a:rPr lang="en-US" altLang="zh-CN" sz="1200" dirty="0" smtClean="0"/>
              <a:t>All </a:t>
            </a:r>
            <a:r>
              <a:rPr lang="en-US" altLang="zh-CN" sz="1200" dirty="0"/>
              <a:t>three options work for both electronic and face to face meetings</a:t>
            </a:r>
          </a:p>
          <a:p>
            <a:pPr lvl="2">
              <a:spcBef>
                <a:spcPts val="0"/>
              </a:spcBef>
              <a:spcAft>
                <a:spcPts val="600"/>
              </a:spcAft>
            </a:pPr>
            <a:r>
              <a:rPr lang="en-US" altLang="zh-CN" sz="1200" dirty="0"/>
              <a:t>Note: although the date of registration to a given meeting is not the cut-off date when the new rules start to apply, it is still expected for delegates to register before the deadline of registration to be eligible to take part in the GTW conference calls</a:t>
            </a:r>
            <a:r>
              <a:rPr lang="en-US" altLang="zh-CN" sz="1200" dirty="0" smtClean="0"/>
              <a:t>.</a:t>
            </a:r>
            <a:endParaRPr lang="en-GB" altLang="zh-CN" sz="1200" dirty="0" smtClean="0"/>
          </a:p>
          <a:p>
            <a:pPr lvl="1">
              <a:spcBef>
                <a:spcPts val="0"/>
              </a:spcBef>
              <a:spcAft>
                <a:spcPts val="600"/>
              </a:spcAft>
            </a:pP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Delegates are strongly encouraged to provide comments asap. Silence within a reasonable timeframe means no objection. </a:t>
            </a:r>
          </a:p>
          <a:p>
            <a:pPr lvl="1">
              <a:spcBef>
                <a:spcPts val="0"/>
              </a:spcBef>
              <a:spcAft>
                <a:spcPts val="600"/>
              </a:spcAft>
            </a:pPr>
            <a:r>
              <a:rPr lang="en-US" sz="1200" dirty="0"/>
              <a:t>It is strongly encouraged that each company/delegate consolidate their comments/views and send them out in one email for each email thread.</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It is encouraged NOT to send the email just to indicate the comment is uploaded. But the moderator needs indicate the upload of summary by the deadline, and authors of WF/LS/CRs in 2nd round needs indicate the upload by the deadline.</a:t>
            </a:r>
          </a:p>
          <a:p>
            <a:pPr lvl="1">
              <a:spcBef>
                <a:spcPts val="0"/>
              </a:spcBef>
              <a:spcAft>
                <a:spcPts val="600"/>
              </a:spcAft>
            </a:pPr>
            <a:r>
              <a:rPr lang="en-US" altLang="zh-CN" sz="1200" dirty="0"/>
              <a:t>Technique comments/responses for summary and WF/LS/CRs in RAN4 email reflector are allowed.</a:t>
            </a: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462855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Please upload your drafts or formal </a:t>
            </a:r>
            <a:r>
              <a:rPr lang="en-US" sz="1200" dirty="0" err="1"/>
              <a:t>tdocs</a:t>
            </a:r>
            <a:r>
              <a:rPr lang="en-US" sz="1200" dirty="0"/>
              <a:t> to the online server. Avoid using email attachment (especially large attachments) for sharing drafts, which may cause email problems. In Draft folder, each email thread will have its own sub-folder</a:t>
            </a:r>
          </a:p>
          <a:p>
            <a:pPr lvl="2">
              <a:spcBef>
                <a:spcPts val="0"/>
              </a:spcBef>
              <a:spcAft>
                <a:spcPts val="600"/>
              </a:spcAft>
            </a:pPr>
            <a:r>
              <a:rPr lang="en-US" sz="1200" dirty="0"/>
              <a:t>Note if delegates experience persistent problems or issues when uploading the drafts, they can email it to Carolyn.</a:t>
            </a:r>
          </a:p>
          <a:p>
            <a:pPr lvl="1">
              <a:spcBef>
                <a:spcPts val="0"/>
              </a:spcBef>
              <a:spcAft>
                <a:spcPts val="600"/>
              </a:spcAft>
            </a:pPr>
            <a:r>
              <a:rPr lang="en-US" sz="1200" dirty="0"/>
              <a:t>Length of file names shall be reduced, e.g.</a:t>
            </a:r>
          </a:p>
          <a:p>
            <a:pPr lvl="2">
              <a:spcBef>
                <a:spcPts val="0"/>
              </a:spcBef>
              <a:spcAft>
                <a:spcPts val="600"/>
              </a:spcAft>
            </a:pPr>
            <a:r>
              <a:rPr lang="en-US" sz="1200" dirty="0"/>
              <a:t>At the beginning of the first round, moderators share </a:t>
            </a:r>
            <a:r>
              <a:rPr lang="en-US" altLang="zh-CN" sz="1200" dirty="0" smtClean="0"/>
              <a:t>www.</a:t>
            </a:r>
            <a:r>
              <a:rPr lang="en-US" sz="1200" dirty="0" smtClean="0"/>
              <a:t>3</a:t>
            </a:r>
            <a:r>
              <a:rPr lang="en-US" altLang="zh-CN" sz="1200" dirty="0" smtClean="0"/>
              <a:t>gpp.org</a:t>
            </a:r>
            <a:r>
              <a:rPr lang="en-US" sz="1200" dirty="0" smtClean="0"/>
              <a:t>/ftp/tsg_ran/WG4_Radio/TSGR4_104</a:t>
            </a:r>
            <a:r>
              <a:rPr lang="en-US" altLang="zh-CN" sz="1200" dirty="0" smtClean="0"/>
              <a:t>-</a:t>
            </a:r>
            <a:r>
              <a:rPr lang="en-US" sz="1200" dirty="0" smtClean="0"/>
              <a:t>e/Inbox/Drafts/[104e</a:t>
            </a:r>
            <a:r>
              <a:rPr lang="en-US" sz="1200" dirty="0"/>
              <a:t>][</a:t>
            </a:r>
            <a:r>
              <a:rPr lang="en-US" sz="1200" dirty="0" smtClean="0"/>
              <a:t>101]</a:t>
            </a:r>
            <a:r>
              <a:rPr lang="en-US" altLang="zh-CN" sz="1200" dirty="0" smtClean="0"/>
              <a:t>XXX\Summary_101_1st </a:t>
            </a:r>
            <a:r>
              <a:rPr lang="en-US" altLang="zh-CN" sz="1200" dirty="0"/>
              <a:t>round_v01.docx</a:t>
            </a:r>
          </a:p>
          <a:p>
            <a:pPr lvl="2">
              <a:spcBef>
                <a:spcPts val="0"/>
              </a:spcBef>
              <a:spcAft>
                <a:spcPts val="600"/>
              </a:spcAft>
            </a:pPr>
            <a:r>
              <a:rPr lang="en-US" sz="1200" dirty="0"/>
              <a:t>After update by company A: Summary_101_1st round_v02_companyA</a:t>
            </a:r>
          </a:p>
          <a:p>
            <a:pPr lvl="2">
              <a:spcBef>
                <a:spcPts val="0"/>
              </a:spcBef>
              <a:spcAft>
                <a:spcPts val="600"/>
              </a:spcAft>
            </a:pPr>
            <a:r>
              <a:rPr lang="en-US" sz="1200" dirty="0"/>
              <a:t>After update by company B: Summary_101_1st round_v03_companyA_companyB</a:t>
            </a:r>
          </a:p>
          <a:p>
            <a:pPr lvl="2">
              <a:spcBef>
                <a:spcPts val="0"/>
              </a:spcBef>
              <a:spcAft>
                <a:spcPts val="600"/>
              </a:spcAft>
            </a:pPr>
            <a:r>
              <a:rPr lang="en-US" sz="1200" dirty="0"/>
              <a:t>After update by company C: Summary_101_1st round_v04_company</a:t>
            </a:r>
            <a:r>
              <a:rPr lang="en-US" altLang="zh-CN" sz="1200" dirty="0"/>
              <a:t>B</a:t>
            </a:r>
            <a:r>
              <a:rPr lang="en-US" sz="1200" dirty="0"/>
              <a:t>_companyC</a:t>
            </a:r>
          </a:p>
          <a:p>
            <a:pPr lvl="1">
              <a:spcBef>
                <a:spcPts val="0"/>
              </a:spcBef>
              <a:spcAft>
                <a:spcPts val="600"/>
              </a:spcAft>
            </a:pPr>
            <a:r>
              <a:rPr lang="en-US" sz="1200" dirty="0"/>
              <a:t>Please follow above naming nomenclature when providing your comments on </a:t>
            </a:r>
            <a:r>
              <a:rPr lang="en-US" sz="1200" dirty="0" err="1"/>
              <a:t>Tdoc</a:t>
            </a:r>
            <a:r>
              <a:rPr lang="en-US" sz="1200" dirty="0"/>
              <a:t> for summary,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 for being easily understood. One example is given below: Rev_R4-21xxxxx_1</a:t>
            </a:r>
            <a:r>
              <a:rPr lang="en-US" altLang="zh-CN" sz="1200" baseline="30000" dirty="0"/>
              <a:t>st</a:t>
            </a:r>
            <a:r>
              <a:rPr lang="en-US" altLang="zh-CN" sz="1200" dirty="0"/>
              <a:t> round_v0x_companyB_companyC </a:t>
            </a:r>
          </a:p>
          <a:p>
            <a:pPr lvl="1">
              <a:spcBef>
                <a:spcPts val="0"/>
              </a:spcBef>
              <a:spcAft>
                <a:spcPts val="600"/>
              </a:spcAft>
            </a:pPr>
            <a:endParaRPr lang="en-US" sz="1200" dirty="0">
              <a:solidFill>
                <a:srgbClr val="0000FF"/>
              </a:solidFill>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957129" y="4627818"/>
            <a:ext cx="9904576" cy="1415931"/>
          </a:xfrm>
          <a:prstGeom prst="rect">
            <a:avLst/>
          </a:prstGeom>
        </p:spPr>
      </p:pic>
    </p:spTree>
    <p:extLst>
      <p:ext uri="{BB962C8B-B14F-4D97-AF65-F5344CB8AC3E}">
        <p14:creationId xmlns:p14="http://schemas.microsoft.com/office/powerpoint/2010/main" val="11415733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smtClean="0"/>
              <a:t>Moderator is expected to drive the progress based on the consensus and continue organizing the discussions in the 2</a:t>
            </a:r>
            <a:r>
              <a:rPr lang="en-US" altLang="zh-CN" sz="1200" b="1" baseline="30000" dirty="0" smtClean="0"/>
              <a:t>nd</a:t>
            </a:r>
            <a:r>
              <a:rPr lang="en-US" altLang="zh-CN" sz="1200" b="1" dirty="0" smtClean="0"/>
              <a:t> round if there are concerns received from companies.</a:t>
            </a:r>
          </a:p>
          <a:p>
            <a:pPr lvl="1">
              <a:spcBef>
                <a:spcPts val="0"/>
              </a:spcBef>
              <a:spcAft>
                <a:spcPts val="600"/>
              </a:spcAft>
            </a:pPr>
            <a:r>
              <a:rPr lang="en-US" altLang="zh-CN" sz="1200" dirty="0" smtClean="0"/>
              <a:t>Feedback </a:t>
            </a:r>
            <a:r>
              <a:rPr lang="en-US" altLang="zh-CN" sz="1200" dirty="0"/>
              <a:t>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p>
          <a:p>
            <a:pPr lvl="1">
              <a:spcBef>
                <a:spcPts val="0"/>
              </a:spcBef>
              <a:spcAft>
                <a:spcPts val="600"/>
              </a:spcAft>
            </a:pPr>
            <a:endParaRPr lang="en-US" altLang="zh-CN" sz="1200" dirty="0" smtClean="0"/>
          </a:p>
          <a:p>
            <a:pPr marL="342882" lvl="2" indent="-342882">
              <a:spcBef>
                <a:spcPts val="0"/>
              </a:spcBef>
              <a:spcAft>
                <a:spcPts val="600"/>
              </a:spcAft>
              <a:buBlip>
                <a:blip r:embed="rId2"/>
              </a:buBlip>
            </a:pPr>
            <a:r>
              <a:rPr lang="en-US" altLang="zh-CN" sz="1400" dirty="0" smtClean="0">
                <a:cs typeface="+mn-cs"/>
              </a:rPr>
              <a:t>NWM</a:t>
            </a:r>
          </a:p>
          <a:p>
            <a:pPr lvl="1">
              <a:spcBef>
                <a:spcPts val="0"/>
              </a:spcBef>
              <a:spcAft>
                <a:spcPts val="600"/>
              </a:spcAft>
            </a:pPr>
            <a:r>
              <a:rPr lang="en-US" altLang="zh-CN" sz="1200" dirty="0"/>
              <a:t>Please refer to the following document for NWM </a:t>
            </a:r>
            <a:r>
              <a:rPr lang="en-US" altLang="zh-CN" sz="1200" dirty="0" smtClean="0"/>
              <a:t>tool</a:t>
            </a:r>
          </a:p>
          <a:p>
            <a:pPr lvl="1">
              <a:spcBef>
                <a:spcPts val="0"/>
              </a:spcBef>
              <a:spcAft>
                <a:spcPts val="600"/>
              </a:spcAft>
            </a:pPr>
            <a:r>
              <a:rPr lang="en-US" altLang="zh-CN" sz="1200" dirty="0">
                <a:hlinkClick r:id="rId3"/>
              </a:rPr>
              <a:t>https://</a:t>
            </a:r>
            <a:r>
              <a:rPr lang="en-US" altLang="zh-CN" sz="1200" dirty="0" smtClean="0">
                <a:hlinkClick r:id="rId3"/>
              </a:rPr>
              <a:t>www.3gpp.org/ftp/tsg_ran/WG4_Radio/TSGR4_104bis-e/Invitation</a:t>
            </a:r>
            <a:endParaRPr lang="en-US" altLang="zh-CN" sz="1200" dirty="0" smtClean="0"/>
          </a:p>
          <a:p>
            <a:pPr marL="342882" lvl="2" indent="-342882">
              <a:spcBef>
                <a:spcPts val="0"/>
              </a:spcBef>
              <a:spcAft>
                <a:spcPts val="600"/>
              </a:spcAft>
              <a:buBlip>
                <a:blip r:embed="rId2"/>
              </a:buBlip>
            </a:pPr>
            <a:endParaRPr lang="en-US" altLang="zh-CN" sz="1400" b="1" dirty="0" smtClean="0">
              <a:cs typeface="+mn-cs"/>
            </a:endParaRPr>
          </a:p>
          <a:p>
            <a:pPr marL="342882" lvl="2" indent="-342882">
              <a:spcBef>
                <a:spcPts val="0"/>
              </a:spcBef>
              <a:spcAft>
                <a:spcPts val="600"/>
              </a:spcAft>
              <a:buBlip>
                <a:blip r:embed="rId2"/>
              </a:buBlip>
            </a:pPr>
            <a:r>
              <a:rPr lang="en-US" altLang="zh-CN" sz="1400" b="1" dirty="0" smtClean="0">
                <a:cs typeface="+mn-cs"/>
              </a:rPr>
              <a:t>To </a:t>
            </a:r>
            <a:r>
              <a:rPr lang="en-US" altLang="zh-CN" sz="1400" b="1" dirty="0" smtClean="0">
                <a:cs typeface="+mn-cs"/>
              </a:rPr>
              <a:t>facilitate the GTW and future face-to-face meeting arrangement, it is highly encouraged that experts do not cover multiple areas across Main, RRM and </a:t>
            </a:r>
            <a:r>
              <a:rPr lang="en-US" altLang="zh-CN" sz="1400" b="1" dirty="0" err="1" smtClean="0">
                <a:cs typeface="+mn-cs"/>
              </a:rPr>
              <a:t>BSRF_Demod_Test</a:t>
            </a:r>
            <a:r>
              <a:rPr lang="en-US" altLang="zh-CN" sz="1400" b="1" dirty="0" smtClean="0">
                <a:cs typeface="+mn-cs"/>
              </a:rPr>
              <a:t> sessions</a:t>
            </a:r>
            <a:endParaRPr lang="en-US" altLang="zh-CN" sz="1400" b="1" dirty="0">
              <a:cs typeface="+mn-cs"/>
            </a:endParaRPr>
          </a:p>
          <a:p>
            <a:pPr lvl="1">
              <a:spcBef>
                <a:spcPts val="0"/>
              </a:spcBef>
              <a:spcAft>
                <a:spcPts val="600"/>
              </a:spcAft>
            </a:pPr>
            <a:r>
              <a:rPr lang="en-US" altLang="zh-CN" sz="1200" b="1" dirty="0" smtClean="0"/>
              <a:t>Sessions chairs will try to do proper schedule to avoid conflict of sessions for experts, but with more and more delegates covers multiple areas it is challenging for session chairs to do it.</a:t>
            </a:r>
            <a:endParaRPr lang="en-US" altLang="zh-CN" sz="1200" b="1" dirty="0"/>
          </a:p>
          <a:p>
            <a:pPr lvl="1">
              <a:spcBef>
                <a:spcPts val="0"/>
              </a:spcBef>
              <a:spcAft>
                <a:spcPts val="600"/>
              </a:spcAft>
            </a:pPr>
            <a:endParaRPr lang="ru-RU" altLang="zh-CN" sz="1200" dirty="0" smtClean="0"/>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094408"/>
            <a:ext cx="11699193" cy="5095171"/>
          </a:xfrm>
        </p:spPr>
        <p:txBody>
          <a:bodyPr/>
          <a:lstStyle/>
          <a:p>
            <a:pPr>
              <a:spcBef>
                <a:spcPts val="0"/>
              </a:spcBef>
              <a:spcAft>
                <a:spcPts val="600"/>
              </a:spcAft>
            </a:pPr>
            <a:r>
              <a:rPr lang="en-US" sz="1400" dirty="0" smtClean="0"/>
              <a:t>The </a:t>
            </a:r>
            <a:r>
              <a:rPr lang="en-US" sz="1400" dirty="0"/>
              <a:t>e-meeting will take place during </a:t>
            </a:r>
            <a:r>
              <a:rPr lang="en-US" sz="1400" dirty="0" smtClean="0">
                <a:solidFill>
                  <a:srgbClr val="FF0000"/>
                </a:solidFill>
              </a:rPr>
              <a:t>October 10</a:t>
            </a:r>
            <a:r>
              <a:rPr lang="en-US" sz="1400" baseline="30000" dirty="0" smtClean="0">
                <a:solidFill>
                  <a:srgbClr val="FF0000"/>
                </a:solidFill>
              </a:rPr>
              <a:t>th</a:t>
            </a:r>
            <a:r>
              <a:rPr lang="en-US" sz="1400" dirty="0" smtClean="0">
                <a:solidFill>
                  <a:srgbClr val="FF0000"/>
                </a:solidFill>
              </a:rPr>
              <a:t> </a:t>
            </a:r>
            <a:r>
              <a:rPr lang="en-US" sz="1400" dirty="0">
                <a:solidFill>
                  <a:srgbClr val="FF0000"/>
                </a:solidFill>
              </a:rPr>
              <a:t>~ </a:t>
            </a:r>
            <a:r>
              <a:rPr lang="en-US" sz="1400" dirty="0" smtClean="0">
                <a:solidFill>
                  <a:srgbClr val="FF0000"/>
                </a:solidFill>
              </a:rPr>
              <a:t>October 19</a:t>
            </a:r>
            <a:r>
              <a:rPr lang="en-US" sz="1400" baseline="30000" dirty="0" smtClean="0">
                <a:solidFill>
                  <a:srgbClr val="FF0000"/>
                </a:solidFill>
              </a:rPr>
              <a:t>th</a:t>
            </a:r>
            <a:r>
              <a:rPr lang="en-US" sz="1400" dirty="0" smtClean="0">
                <a:solidFill>
                  <a:srgbClr val="FF0000"/>
                </a:solidFill>
              </a:rPr>
              <a:t>, </a:t>
            </a:r>
            <a:r>
              <a:rPr lang="en-US" sz="1400" dirty="0">
                <a:solidFill>
                  <a:srgbClr val="FF0000"/>
                </a:solidFill>
              </a:rPr>
              <a:t>2022</a:t>
            </a:r>
            <a:r>
              <a:rPr lang="en-US" sz="1400" dirty="0"/>
              <a:t>.</a:t>
            </a:r>
          </a:p>
          <a:p>
            <a:pPr lvl="1">
              <a:spcBef>
                <a:spcPts val="0"/>
              </a:spcBef>
              <a:spcAft>
                <a:spcPts val="600"/>
              </a:spcAft>
            </a:pPr>
            <a:r>
              <a:rPr lang="en-US" sz="1200" dirty="0"/>
              <a:t>Email discussions consisting of a number of email threads moderated by designated moderators </a:t>
            </a:r>
            <a:r>
              <a:rPr lang="en-US" altLang="zh-CN" sz="1200" dirty="0"/>
              <a:t>on RAN4 email reflector 3GPP_TSG_RAN_WG4@LIST.ETSI.ORG </a:t>
            </a:r>
            <a:r>
              <a:rPr lang="en-US" sz="1200" dirty="0"/>
              <a:t>will be the main means.</a:t>
            </a:r>
          </a:p>
          <a:p>
            <a:pPr lvl="1">
              <a:spcBef>
                <a:spcPts val="0"/>
              </a:spcBef>
              <a:spcAft>
                <a:spcPts val="600"/>
              </a:spcAft>
            </a:pPr>
            <a:r>
              <a:rPr lang="en-US" sz="1200" dirty="0" err="1"/>
              <a:t>GoToWebinar</a:t>
            </a:r>
            <a:r>
              <a:rPr lang="en-US" sz="1200" dirty="0"/>
              <a:t> (GTW) conference calls will be used and are considered online sessions. </a:t>
            </a:r>
          </a:p>
          <a:p>
            <a:pPr lvl="2">
              <a:spcBef>
                <a:spcPts val="0"/>
              </a:spcBef>
              <a:spcAft>
                <a:spcPts val="600"/>
              </a:spcAft>
            </a:pPr>
            <a:r>
              <a:rPr lang="en-US" sz="1200" dirty="0"/>
              <a:t>During GTW conference calls, TOHRU (Trace Online Hand Raising Utility) will be used.</a:t>
            </a:r>
          </a:p>
          <a:p>
            <a:pPr>
              <a:spcBef>
                <a:spcPts val="0"/>
              </a:spcBef>
              <a:spcAft>
                <a:spcPts val="600"/>
              </a:spcAft>
            </a:pPr>
            <a:r>
              <a:rPr lang="en-US" altLang="zh-CN" sz="1400" dirty="0"/>
              <a:t>The </a:t>
            </a:r>
            <a:r>
              <a:rPr lang="en-US" altLang="zh-CN" sz="1400" dirty="0" err="1" smtClean="0"/>
              <a:t>tdoc</a:t>
            </a:r>
            <a:r>
              <a:rPr lang="en-US" altLang="zh-CN" sz="1400" dirty="0" smtClean="0"/>
              <a:t> request and </a:t>
            </a:r>
            <a:r>
              <a:rPr lang="en-US" altLang="zh-CN" sz="1400" dirty="0"/>
              <a:t>submission deadline is </a:t>
            </a:r>
            <a:r>
              <a:rPr lang="en-US" altLang="zh-CN" sz="1400" dirty="0" smtClean="0">
                <a:solidFill>
                  <a:srgbClr val="FF0000"/>
                </a:solidFill>
              </a:rPr>
              <a:t>September 30</a:t>
            </a:r>
            <a:r>
              <a:rPr lang="en-US" altLang="zh-CN" sz="1400" baseline="30000" dirty="0" smtClean="0">
                <a:solidFill>
                  <a:srgbClr val="FF0000"/>
                </a:solidFill>
              </a:rPr>
              <a:t>th</a:t>
            </a:r>
            <a:r>
              <a:rPr lang="en-US" altLang="zh-CN" sz="1400" dirty="0" smtClean="0">
                <a:solidFill>
                  <a:srgbClr val="FF0000"/>
                </a:solidFill>
              </a:rPr>
              <a:t> (Friday) </a:t>
            </a:r>
            <a:r>
              <a:rPr lang="en-US" altLang="zh-CN" sz="1400" dirty="0">
                <a:solidFill>
                  <a:srgbClr val="FF0000"/>
                </a:solidFill>
              </a:rPr>
              <a:t>2022, 23:59 UTC</a:t>
            </a:r>
            <a:r>
              <a:rPr lang="en-US" altLang="zh-CN" sz="1400" dirty="0"/>
              <a:t>. </a:t>
            </a:r>
            <a:r>
              <a:rPr lang="en-US" altLang="zh-CN" sz="1400" dirty="0" err="1"/>
              <a:t>Tdoc</a:t>
            </a:r>
            <a:r>
              <a:rPr lang="en-US" altLang="zh-CN" sz="1400" dirty="0"/>
              <a:t> which is requested and/or submitted after deadline will not be treated</a:t>
            </a:r>
            <a:r>
              <a:rPr lang="en-US" altLang="zh-CN" sz="1400" dirty="0" smtClean="0"/>
              <a:t>. (the following guidance applies if the corresponding agenda(s) are set)</a:t>
            </a:r>
            <a:endParaRPr lang="en-US" altLang="zh-CN" sz="1400" dirty="0"/>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a:t>
            </a:r>
            <a:r>
              <a:rPr lang="en-US" altLang="zh-CN" sz="1200" dirty="0" smtClean="0"/>
              <a:t>handling, where the principle is applied for Rel-18.</a:t>
            </a:r>
            <a:endParaRPr lang="en-US" altLang="zh-CN" sz="1200" dirty="0"/>
          </a:p>
          <a:p>
            <a:pPr lvl="1">
              <a:spcBef>
                <a:spcPts val="0"/>
              </a:spcBef>
              <a:spcAft>
                <a:spcPts val="600"/>
              </a:spcAft>
            </a:pPr>
            <a:r>
              <a:rPr lang="en-US" altLang="zh-CN" sz="1200" dirty="0"/>
              <a:t>CRs/Big CRs/Revised WIDs are allowed this meeting. Please follow additional restrictions in </a:t>
            </a:r>
            <a:r>
              <a:rPr lang="en-US" altLang="zh-CN" sz="1200" dirty="0" smtClean="0"/>
              <a:t>the frozen </a:t>
            </a:r>
            <a:r>
              <a:rPr lang="en-US" altLang="zh-CN" sz="1200" dirty="0"/>
              <a:t>agenda.</a:t>
            </a:r>
          </a:p>
          <a:p>
            <a:pPr lvl="1">
              <a:spcBef>
                <a:spcPts val="0"/>
              </a:spcBef>
              <a:spcAft>
                <a:spcPts val="600"/>
              </a:spcAft>
            </a:pPr>
            <a:r>
              <a:rPr lang="en-US" altLang="zh-CN" sz="1200" dirty="0"/>
              <a:t>For Rel-15/16 maintenance, draft CR approach will be used. </a:t>
            </a:r>
          </a:p>
          <a:p>
            <a:pPr lvl="2">
              <a:spcBef>
                <a:spcPts val="0"/>
              </a:spcBef>
              <a:spcAft>
                <a:spcPts val="600"/>
              </a:spcAft>
            </a:pPr>
            <a:r>
              <a:rPr lang="en-US" altLang="zh-CN" sz="1200" dirty="0"/>
              <a:t>Companies need to request </a:t>
            </a:r>
            <a:r>
              <a:rPr lang="en-US" altLang="zh-CN" sz="1200" dirty="0" err="1"/>
              <a:t>Tdoc</a:t>
            </a:r>
            <a:r>
              <a:rPr lang="en-US" altLang="zh-CN" sz="1200" dirty="0"/>
              <a:t> numbers for both Cat-F and Cat-A draft CRs, submit Cat-F draft CR before the meeting, and upload Cat-A draft CR(s) after Cat-F draft CR is endorsed. </a:t>
            </a:r>
          </a:p>
          <a:p>
            <a:pPr lvl="2">
              <a:spcBef>
                <a:spcPts val="0"/>
              </a:spcBef>
              <a:spcAft>
                <a:spcPts val="600"/>
              </a:spcAft>
            </a:pPr>
            <a:r>
              <a:rPr lang="en-US" altLang="zh-CN" sz="1200" dirty="0"/>
              <a:t>After the meeting, Chairs will ask some delegates to merge the endorsed draft CRs into one or a limited number of formal CRs per specification, which may cover one or multiple WIs and will be formally agreed during post meeting email </a:t>
            </a:r>
            <a:r>
              <a:rPr lang="en-US" altLang="zh-CN" sz="1200" dirty="0" smtClean="0"/>
              <a:t>process</a:t>
            </a:r>
            <a:endParaRPr lang="en-US" altLang="zh-CN" sz="1200" dirty="0"/>
          </a:p>
          <a:p>
            <a:pPr lvl="1">
              <a:spcBef>
                <a:spcPts val="0"/>
              </a:spcBef>
              <a:spcAft>
                <a:spcPts val="600"/>
              </a:spcAft>
            </a:pPr>
            <a:r>
              <a:rPr lang="en-US" altLang="zh-CN" sz="1200" dirty="0"/>
              <a:t>For Rel-17 </a:t>
            </a:r>
            <a:r>
              <a:rPr lang="en-US" altLang="zh-CN" sz="1200" dirty="0" smtClean="0"/>
              <a:t>on-going and closed WIs, please refer to Slide #11 for guidance of CR/draft CRs handling</a:t>
            </a:r>
          </a:p>
          <a:p>
            <a:pPr lvl="1">
              <a:spcBef>
                <a:spcPts val="0"/>
              </a:spcBef>
              <a:spcAft>
                <a:spcPts val="600"/>
              </a:spcAft>
            </a:pPr>
            <a:r>
              <a:rPr lang="en-US" altLang="zh-CN" sz="1200" dirty="0" smtClean="0"/>
              <a:t>For Rel-18 non-spectrum related WIs, please refer to Slide #12 for guidance of </a:t>
            </a:r>
            <a:r>
              <a:rPr lang="en-US" altLang="zh-CN" sz="1200" dirty="0" err="1" smtClean="0"/>
              <a:t>tdoc</a:t>
            </a:r>
            <a:r>
              <a:rPr lang="en-US" altLang="zh-CN" sz="1200" dirty="0" smtClean="0"/>
              <a:t> handling</a:t>
            </a:r>
          </a:p>
          <a:p>
            <a:pPr lvl="1">
              <a:spcBef>
                <a:spcPts val="0"/>
              </a:spcBef>
              <a:spcAft>
                <a:spcPts val="600"/>
              </a:spcAft>
            </a:pPr>
            <a:r>
              <a:rPr lang="en-US" altLang="zh-CN" sz="1200" dirty="0" smtClean="0"/>
              <a:t>Please </a:t>
            </a:r>
            <a:r>
              <a:rPr lang="en-US" altLang="zh-CN" sz="1200" dirty="0"/>
              <a:t>use title starting with "Big CRs …”or "Draft Big CR" when you reserve a </a:t>
            </a:r>
            <a:r>
              <a:rPr lang="en-US" altLang="zh-CN" sz="1200" dirty="0" err="1"/>
              <a:t>Tdoc</a:t>
            </a:r>
            <a:r>
              <a:rPr lang="en-US" altLang="zh-CN" sz="1200" dirty="0"/>
              <a:t> number for a big CRs to facilitate work of MCC.</a:t>
            </a:r>
          </a:p>
          <a:p>
            <a:pPr>
              <a:spcBef>
                <a:spcPts val="0"/>
              </a:spcBef>
              <a:spcAft>
                <a:spcPts val="600"/>
              </a:spcAft>
            </a:pPr>
            <a:r>
              <a:rPr lang="en-US" altLang="zh-CN" sz="1400" dirty="0" smtClean="0"/>
              <a:t>The </a:t>
            </a:r>
            <a:r>
              <a:rPr lang="en-US" altLang="zh-CN" sz="1400" dirty="0"/>
              <a:t>registration deadline is </a:t>
            </a:r>
            <a:r>
              <a:rPr lang="en-US" altLang="zh-CN" sz="1400" dirty="0" smtClean="0">
                <a:solidFill>
                  <a:srgbClr val="FF0000"/>
                </a:solidFill>
              </a:rPr>
              <a:t>September 30</a:t>
            </a:r>
            <a:r>
              <a:rPr lang="en-US" altLang="zh-CN" sz="1400" baseline="30000" dirty="0" smtClean="0">
                <a:solidFill>
                  <a:srgbClr val="FF0000"/>
                </a:solidFill>
              </a:rPr>
              <a:t>th</a:t>
            </a:r>
            <a:r>
              <a:rPr lang="en-US" altLang="zh-CN" sz="1400" dirty="0" smtClean="0">
                <a:solidFill>
                  <a:srgbClr val="FF0000"/>
                </a:solidFill>
              </a:rPr>
              <a:t> </a:t>
            </a:r>
            <a:r>
              <a:rPr lang="en-US" altLang="zh-CN" sz="1400" dirty="0">
                <a:solidFill>
                  <a:srgbClr val="FF0000"/>
                </a:solidFill>
              </a:rPr>
              <a:t>(Friday) 2022, 23:59 UTC</a:t>
            </a:r>
            <a:r>
              <a:rPr lang="en-US" altLang="zh-CN" sz="1400" dirty="0"/>
              <a:t>.</a:t>
            </a:r>
          </a:p>
          <a:p>
            <a:pPr lvl="1">
              <a:spcBef>
                <a:spcPts val="0"/>
              </a:spcBef>
              <a:spcAft>
                <a:spcPts val="600"/>
              </a:spcAft>
            </a:pPr>
            <a:r>
              <a:rPr lang="en-US" altLang="zh-CN" sz="1200" dirty="0"/>
              <a:t>Please register timely to be eligible to take part in the GTW conference calls.</a:t>
            </a:r>
          </a:p>
          <a:p>
            <a:pPr>
              <a:spcBef>
                <a:spcPts val="0"/>
              </a:spcBef>
              <a:spcAft>
                <a:spcPts val="600"/>
              </a:spcAft>
            </a:pPr>
            <a:r>
              <a:rPr lang="en-US" altLang="zh-CN" sz="1400" dirty="0" smtClean="0"/>
              <a:t>The </a:t>
            </a:r>
            <a:r>
              <a:rPr lang="en-US" sz="1400" dirty="0" smtClean="0"/>
              <a:t>submission </a:t>
            </a:r>
            <a:r>
              <a:rPr lang="en-US" sz="1400" dirty="0"/>
              <a:t>deadline for a new band combination </a:t>
            </a:r>
            <a:r>
              <a:rPr lang="en-US" sz="1400" dirty="0" smtClean="0"/>
              <a:t>request for </a:t>
            </a:r>
            <a:r>
              <a:rPr lang="en-US" sz="1400" smtClean="0"/>
              <a:t>Rel-18 basket WIs </a:t>
            </a:r>
            <a:r>
              <a:rPr lang="en-US" altLang="zh-CN" sz="1400" dirty="0" smtClean="0"/>
              <a:t>is </a:t>
            </a:r>
            <a:r>
              <a:rPr lang="en-US" altLang="zh-CN" sz="1400" dirty="0">
                <a:solidFill>
                  <a:srgbClr val="FF0000"/>
                </a:solidFill>
              </a:rPr>
              <a:t>September 30</a:t>
            </a:r>
            <a:r>
              <a:rPr lang="en-US" altLang="zh-CN" sz="1400" baseline="30000" dirty="0">
                <a:solidFill>
                  <a:srgbClr val="FF0000"/>
                </a:solidFill>
              </a:rPr>
              <a:t>th</a:t>
            </a:r>
            <a:r>
              <a:rPr lang="en-US" altLang="zh-CN" sz="1400" dirty="0">
                <a:solidFill>
                  <a:srgbClr val="FF0000"/>
                </a:solidFill>
              </a:rPr>
              <a:t> (Friday) 2022, 23:59 </a:t>
            </a:r>
            <a:r>
              <a:rPr lang="en-US" altLang="zh-CN" sz="1400" dirty="0" smtClean="0">
                <a:solidFill>
                  <a:srgbClr val="FF0000"/>
                </a:solidFill>
              </a:rPr>
              <a:t>UTC.</a:t>
            </a:r>
            <a:endParaRPr lang="en-US" sz="1400" dirty="0" smtClean="0"/>
          </a:p>
          <a:p>
            <a:pPr>
              <a:spcBef>
                <a:spcPts val="0"/>
              </a:spcBef>
              <a:spcAft>
                <a:spcPts val="600"/>
              </a:spcAft>
            </a:pPr>
            <a:r>
              <a:rPr lang="en-US" sz="1400" dirty="0" smtClean="0"/>
              <a:t>This </a:t>
            </a:r>
            <a:r>
              <a:rPr lang="en-US" sz="1400" dirty="0"/>
              <a:t>e-meeting shall have full decision power as Annex I of special procedures of 3GPP Working Procedures has been activated.</a:t>
            </a:r>
          </a:p>
        </p:txBody>
      </p:sp>
    </p:spTree>
    <p:extLst>
      <p:ext uri="{BB962C8B-B14F-4D97-AF65-F5344CB8AC3E}">
        <p14:creationId xmlns:p14="http://schemas.microsoft.com/office/powerpoint/2010/main" val="22615670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Before e-meeting, meeting arrangement will be shared in RAN4 email reflector, including</a:t>
            </a:r>
          </a:p>
          <a:p>
            <a:pPr lvl="1">
              <a:spcBef>
                <a:spcPts val="0"/>
              </a:spcBef>
              <a:spcAft>
                <a:spcPts val="600"/>
              </a:spcAft>
            </a:pPr>
            <a:r>
              <a:rPr lang="en-US" sz="1200" dirty="0"/>
              <a:t>Assignment of moderators for email threads. </a:t>
            </a:r>
          </a:p>
          <a:p>
            <a:pPr lvl="1">
              <a:spcBef>
                <a:spcPts val="0"/>
              </a:spcBef>
              <a:spcAft>
                <a:spcPts val="600"/>
              </a:spcAft>
            </a:pPr>
            <a:r>
              <a:rPr lang="en-US" sz="1200" dirty="0"/>
              <a:t>Email discussion procedure/timelines. </a:t>
            </a:r>
          </a:p>
          <a:p>
            <a:pPr lvl="1">
              <a:spcBef>
                <a:spcPts val="0"/>
              </a:spcBef>
              <a:spcAft>
                <a:spcPts val="600"/>
              </a:spcAft>
            </a:pPr>
            <a:r>
              <a:rPr lang="en-US" sz="1200" dirty="0"/>
              <a:t>Initial GTW conference calls schedule.</a:t>
            </a:r>
          </a:p>
          <a:p>
            <a:pPr lvl="2">
              <a:spcBef>
                <a:spcPts val="0"/>
              </a:spcBef>
              <a:spcAft>
                <a:spcPts val="600"/>
              </a:spcAft>
            </a:pPr>
            <a:r>
              <a:rPr lang="en-US" altLang="zh-CN" sz="1200" dirty="0"/>
              <a:t>Moderator may be requested to recommend 1~2 critical issue(s) for the GTW conference call for an email thread.</a:t>
            </a:r>
            <a:endParaRPr lang="en-US" sz="1200" dirty="0"/>
          </a:p>
          <a:p>
            <a:pPr>
              <a:spcBef>
                <a:spcPts val="0"/>
              </a:spcBef>
              <a:spcAft>
                <a:spcPts val="600"/>
              </a:spcAft>
            </a:pPr>
            <a:r>
              <a:rPr lang="en-US" sz="1400" dirty="0"/>
              <a:t>In e-meeting, chairs announcement on meeting management will be shared on a dedicated email thread.</a:t>
            </a:r>
          </a:p>
          <a:p>
            <a:pPr lvl="1">
              <a:spcBef>
                <a:spcPts val="0"/>
              </a:spcBef>
              <a:spcAft>
                <a:spcPts val="600"/>
              </a:spcAft>
            </a:pPr>
            <a:r>
              <a:rPr lang="en-US" sz="1200" dirty="0"/>
              <a:t>Including </a:t>
            </a:r>
            <a:r>
              <a:rPr lang="en-US" sz="1200" dirty="0" err="1"/>
              <a:t>tdoc</a:t>
            </a:r>
            <a:r>
              <a:rPr lang="en-US" sz="1200" dirty="0"/>
              <a:t> request and assignment, meeting report update, update of GTW schedule and agenda.</a:t>
            </a:r>
          </a:p>
          <a:p>
            <a:pPr lvl="1">
              <a:spcBef>
                <a:spcPts val="0"/>
              </a:spcBef>
              <a:spcAft>
                <a:spcPts val="600"/>
              </a:spcAft>
            </a:pPr>
            <a:r>
              <a:rPr lang="en-US" sz="1200" dirty="0"/>
              <a:t>Email thread [100] for Main session, [200] for RRM session, [300] for BS/Testing/Demodulation session.</a:t>
            </a:r>
          </a:p>
          <a:p>
            <a:pPr lvl="2">
              <a:spcBef>
                <a:spcPts val="0"/>
              </a:spcBef>
              <a:spcAft>
                <a:spcPts val="600"/>
              </a:spcAft>
            </a:pPr>
            <a:r>
              <a:rPr lang="en-US" sz="1200" dirty="0"/>
              <a:t>General organization question and update of session report:       “[1</a:t>
            </a:r>
            <a:r>
              <a:rPr lang="en-US" altLang="zh-CN" sz="1200" dirty="0"/>
              <a:t>xx</a:t>
            </a:r>
            <a:r>
              <a:rPr lang="en-US" sz="1200" dirty="0"/>
              <a:t>-e][X00] </a:t>
            </a:r>
            <a:r>
              <a:rPr lang="en-US" sz="1200" dirty="0" err="1"/>
              <a:t>XXX_Session</a:t>
            </a:r>
            <a:r>
              <a:rPr lang="en-US" sz="1200" dirty="0"/>
              <a:t>”</a:t>
            </a:r>
          </a:p>
          <a:p>
            <a:pPr lvl="2">
              <a:spcBef>
                <a:spcPts val="0"/>
              </a:spcBef>
              <a:spcAft>
                <a:spcPts val="600"/>
              </a:spcAft>
            </a:pPr>
            <a:r>
              <a:rPr lang="en-US" sz="1200" dirty="0"/>
              <a:t>GTW schedule announcement:                                                        “[1xx-e][X00] </a:t>
            </a:r>
            <a:r>
              <a:rPr lang="en-US" sz="1200" dirty="0" err="1"/>
              <a:t>XXX_Session</a:t>
            </a:r>
            <a:r>
              <a:rPr lang="en-US" sz="1200" dirty="0"/>
              <a:t> - GTW schedule”</a:t>
            </a:r>
          </a:p>
          <a:p>
            <a:pPr lvl="2">
              <a:spcBef>
                <a:spcPts val="0"/>
              </a:spcBef>
              <a:spcAft>
                <a:spcPts val="600"/>
              </a:spcAft>
            </a:pPr>
            <a:r>
              <a:rPr lang="en-US" sz="1200" dirty="0" err="1"/>
              <a:t>Tdoc</a:t>
            </a:r>
            <a:r>
              <a:rPr lang="en-US" sz="1200" dirty="0"/>
              <a:t> requests:                                                                                  “[1xx-e][X00] </a:t>
            </a:r>
            <a:r>
              <a:rPr lang="en-US" sz="1200" dirty="0" err="1"/>
              <a:t>XXX_Session</a:t>
            </a:r>
            <a:r>
              <a:rPr lang="en-US" sz="1200" dirty="0"/>
              <a:t> - </a:t>
            </a:r>
            <a:r>
              <a:rPr lang="en-US" sz="1200" dirty="0" err="1"/>
              <a:t>tdoc</a:t>
            </a:r>
            <a:r>
              <a:rPr lang="en-US" sz="1200" dirty="0"/>
              <a:t> request”</a:t>
            </a:r>
            <a:endParaRPr lang="en-US" sz="800" dirty="0"/>
          </a:p>
          <a:p>
            <a:pPr lvl="1">
              <a:spcBef>
                <a:spcPts val="0"/>
              </a:spcBef>
              <a:spcAft>
                <a:spcPts val="600"/>
              </a:spcAft>
            </a:pPr>
            <a:r>
              <a:rPr lang="en-US" sz="1200" dirty="0"/>
              <a:t>Meeting report will be uploaded and updated daily in /</a:t>
            </a:r>
            <a:r>
              <a:rPr lang="en-US" sz="1200" dirty="0" smtClean="0"/>
              <a:t>inbox/</a:t>
            </a:r>
            <a:r>
              <a:rPr lang="en-US" sz="1200" dirty="0" err="1" smtClean="0"/>
              <a:t>Chairman_Notes</a:t>
            </a:r>
            <a:r>
              <a:rPr lang="en-US" sz="1200" dirty="0" smtClean="0"/>
              <a:t>, and </a:t>
            </a:r>
            <a:r>
              <a:rPr lang="en-US" sz="1200" dirty="0" err="1" smtClean="0"/>
              <a:t>Tdoc</a:t>
            </a:r>
            <a:r>
              <a:rPr lang="en-US" sz="1200" dirty="0" smtClean="0"/>
              <a:t> list will be updated by MCC in /inbox/</a:t>
            </a:r>
            <a:r>
              <a:rPr lang="en-US" sz="1200" dirty="0" err="1" smtClean="0"/>
              <a:t>Tdoclist</a:t>
            </a:r>
            <a:endParaRPr lang="en-US" sz="1200" dirty="0"/>
          </a:p>
          <a:p>
            <a:pPr lvl="1">
              <a:spcBef>
                <a:spcPts val="0"/>
              </a:spcBef>
              <a:spcAft>
                <a:spcPts val="600"/>
              </a:spcAft>
            </a:pPr>
            <a:r>
              <a:rPr lang="en-US" sz="1200" dirty="0"/>
              <a:t>Update of main session GTW schedule will be announced via email, and uploaded into /inbox/</a:t>
            </a:r>
            <a:r>
              <a:rPr lang="en-US" sz="1200" dirty="0" err="1"/>
              <a:t>Meeting_Arrangement</a:t>
            </a:r>
            <a:endParaRPr lang="en-US" sz="1200" dirty="0"/>
          </a:p>
          <a:p>
            <a:pPr marL="342882" lvl="1" indent="-342882">
              <a:spcBef>
                <a:spcPts val="0"/>
              </a:spcBef>
              <a:spcAft>
                <a:spcPts val="600"/>
              </a:spcAft>
              <a:buBlip>
                <a:blip r:embed="rId2"/>
              </a:buBlip>
            </a:pPr>
            <a:r>
              <a:rPr lang="en-US" altLang="zh-CN" sz="1400" dirty="0">
                <a:cs typeface="+mn-cs"/>
              </a:rPr>
              <a:t>In email discussion, it is recommended for moderator and delegates to </a:t>
            </a:r>
          </a:p>
          <a:p>
            <a:pPr lvl="1">
              <a:spcBef>
                <a:spcPts val="0"/>
              </a:spcBef>
              <a:spcAft>
                <a:spcPts val="600"/>
              </a:spcAft>
            </a:pPr>
            <a:r>
              <a:rPr lang="en-US" altLang="zh-CN" sz="1200" dirty="0"/>
              <a:t>Use e</a:t>
            </a:r>
            <a:r>
              <a:rPr lang="en-US" sz="1200" dirty="0"/>
              <a:t>mail summary to collect comments/responses and recommend the tentative agreements for a email thread during the meeting.</a:t>
            </a:r>
          </a:p>
          <a:p>
            <a:pPr lvl="1">
              <a:spcBef>
                <a:spcPts val="0"/>
              </a:spcBef>
              <a:spcAft>
                <a:spcPts val="600"/>
              </a:spcAft>
            </a:pPr>
            <a:r>
              <a:rPr lang="en-US" sz="1200" dirty="0"/>
              <a:t>Use WORD document</a:t>
            </a:r>
            <a:r>
              <a:rPr lang="en-US" altLang="zh-CN" sz="1200" dirty="0"/>
              <a:t> for draft/formal WF</a:t>
            </a:r>
            <a:r>
              <a:rPr lang="en-US" sz="1200" dirty="0"/>
              <a:t> rather than PPT in order to </a:t>
            </a:r>
            <a:r>
              <a:rPr lang="en-US" altLang="zh-CN" sz="1200" dirty="0"/>
              <a:t>facilitate others to comment and easily track the changes</a:t>
            </a:r>
            <a:r>
              <a:rPr lang="en-US" sz="1200" dirty="0"/>
              <a:t>.</a:t>
            </a:r>
          </a:p>
          <a:p>
            <a:pPr lvl="2">
              <a:spcBef>
                <a:spcPts val="0"/>
              </a:spcBef>
              <a:spcAft>
                <a:spcPts val="600"/>
              </a:spcAft>
            </a:pPr>
            <a:r>
              <a:rPr lang="en-US" sz="1200" dirty="0"/>
              <a:t>Please provide the clean version of final formal WF </a:t>
            </a:r>
            <a:r>
              <a:rPr lang="en-US" sz="1200" dirty="0" err="1"/>
              <a:t>Tdoc</a:t>
            </a:r>
            <a:r>
              <a:rPr lang="en-US" sz="1200" dirty="0"/>
              <a:t> without change </a:t>
            </a:r>
            <a:r>
              <a:rPr lang="en-US" sz="1200" dirty="0" smtClean="0"/>
              <a:t>marks</a:t>
            </a:r>
            <a:r>
              <a:rPr lang="en-US" sz="1200" dirty="0" smtClean="0">
                <a:solidFill>
                  <a:srgbClr val="FF0000"/>
                </a:solidFill>
              </a:rPr>
              <a:t>,</a:t>
            </a:r>
            <a:r>
              <a:rPr lang="en-US" sz="1200" dirty="0" smtClean="0"/>
              <a:t> </a:t>
            </a:r>
            <a:r>
              <a:rPr lang="en-US" sz="1200" dirty="0"/>
              <a:t>and please just keep the open issues, candidate solutions, and agreements for each open issue reached during this </a:t>
            </a:r>
            <a:r>
              <a:rPr lang="en-US" sz="1200" dirty="0" smtClean="0"/>
              <a:t>meeting</a:t>
            </a:r>
            <a:endParaRPr lang="en-US" sz="1200" strike="sngStrike" dirty="0">
              <a:solidFill>
                <a:srgbClr val="FF0000"/>
              </a:solidFill>
            </a:endParaRPr>
          </a:p>
          <a:p>
            <a:pPr lvl="3">
              <a:spcBef>
                <a:spcPts val="0"/>
              </a:spcBef>
              <a:spcAft>
                <a:spcPts val="600"/>
              </a:spcAft>
            </a:pPr>
            <a:r>
              <a:rPr lang="en-US" sz="1200" dirty="0"/>
              <a:t>Do not use green highlight and do not need to keep the agreements in the previous meetings</a:t>
            </a:r>
          </a:p>
          <a:p>
            <a:pPr lvl="3">
              <a:spcBef>
                <a:spcPts val="0"/>
              </a:spcBef>
              <a:spcAft>
                <a:spcPts val="600"/>
              </a:spcAft>
            </a:pPr>
            <a:r>
              <a:rPr lang="en-US" sz="1200" dirty="0"/>
              <a:t>Do not need to capture the </a:t>
            </a:r>
            <a:r>
              <a:rPr lang="en-US" sz="1200" dirty="0" err="1"/>
              <a:t>companies’comments</a:t>
            </a:r>
            <a:r>
              <a:rPr lang="en-US" sz="1200" dirty="0"/>
              <a:t> in the WF, and they should be captured in the summary document</a:t>
            </a:r>
          </a:p>
          <a:p>
            <a:pPr lvl="1">
              <a:spcBef>
                <a:spcPts val="0"/>
              </a:spcBef>
              <a:spcAft>
                <a:spcPts val="600"/>
              </a:spcAft>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828916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latin typeface="+mj-ea"/>
                <a:ea typeface="+mj-ea"/>
              </a:rPr>
              <a:t>In email discussion, it is recommended for moderator and delegates to </a:t>
            </a:r>
          </a:p>
          <a:p>
            <a:pPr lvl="1">
              <a:spcBef>
                <a:spcPts val="0"/>
              </a:spcBef>
              <a:spcAft>
                <a:spcPts val="600"/>
              </a:spcAft>
            </a:pPr>
            <a:r>
              <a:rPr lang="en-US" altLang="zh-CN" sz="1200" dirty="0">
                <a:latin typeface="+mj-ea"/>
                <a:ea typeface="+mj-ea"/>
              </a:rPr>
              <a:t>Provide comments for CRs by adding </a:t>
            </a:r>
            <a:r>
              <a:rPr lang="en-US" altLang="zh-CN" sz="1200" i="1" dirty="0">
                <a:latin typeface="+mj-ea"/>
                <a:ea typeface="+mj-ea"/>
              </a:rPr>
              <a:t>New comments</a:t>
            </a:r>
            <a:r>
              <a:rPr lang="en-US" altLang="zh-CN" sz="1200" dirty="0">
                <a:latin typeface="+mj-ea"/>
                <a:ea typeface="+mj-ea"/>
              </a:rPr>
              <a:t> and suggested changes with </a:t>
            </a:r>
            <a:r>
              <a:rPr lang="en-US" altLang="zh-CN" sz="1200" i="1" dirty="0">
                <a:latin typeface="+mj-ea"/>
                <a:ea typeface="+mj-ea"/>
              </a:rPr>
              <a:t>Markup </a:t>
            </a:r>
            <a:r>
              <a:rPr lang="en-US" altLang="zh-CN" sz="1200" dirty="0">
                <a:latin typeface="+mj-ea"/>
                <a:ea typeface="+mj-ea"/>
              </a:rPr>
              <a:t>in revised CRs for being easily understood. In 1</a:t>
            </a:r>
            <a:r>
              <a:rPr lang="en-US" altLang="zh-CN" sz="1200" baseline="30000" dirty="0">
                <a:latin typeface="+mj-ea"/>
                <a:ea typeface="+mj-ea"/>
              </a:rPr>
              <a:t>st</a:t>
            </a:r>
            <a:r>
              <a:rPr lang="en-US" altLang="zh-CN" sz="1200" dirty="0">
                <a:latin typeface="+mj-ea"/>
                <a:ea typeface="+mj-ea"/>
              </a:rPr>
              <a:t> round, please also add comments in summary referring to revised CRs, e.g., referring to Rev_R4-</a:t>
            </a:r>
            <a:r>
              <a:rPr lang="en-US" altLang="zh-CN" sz="1200" dirty="0">
                <a:solidFill>
                  <a:schemeClr val="tx2"/>
                </a:solidFill>
                <a:latin typeface="+mj-ea"/>
                <a:ea typeface="+mj-ea"/>
              </a:rPr>
              <a:t>22</a:t>
            </a:r>
            <a:r>
              <a:rPr lang="en-US" altLang="zh-CN" sz="1200" dirty="0">
                <a:latin typeface="+mj-ea"/>
                <a:ea typeface="+mj-ea"/>
              </a:rPr>
              <a:t>xxxxx_1</a:t>
            </a:r>
            <a:r>
              <a:rPr lang="en-US" altLang="zh-CN" sz="1200" baseline="30000" dirty="0">
                <a:latin typeface="+mj-ea"/>
                <a:ea typeface="+mj-ea"/>
              </a:rPr>
              <a:t>st</a:t>
            </a:r>
            <a:r>
              <a:rPr lang="en-US" altLang="zh-CN" sz="1200" dirty="0">
                <a:latin typeface="+mj-ea"/>
                <a:ea typeface="+mj-ea"/>
              </a:rPr>
              <a:t> round_v0x_companyB_companyC</a:t>
            </a:r>
            <a:r>
              <a:rPr lang="en-US" altLang="zh-CN" sz="1200" i="1" dirty="0">
                <a:latin typeface="+mj-ea"/>
                <a:ea typeface="+mj-ea"/>
              </a:rPr>
              <a:t>. </a:t>
            </a:r>
          </a:p>
          <a:p>
            <a:pPr lvl="1">
              <a:spcBef>
                <a:spcPts val="0"/>
              </a:spcBef>
              <a:spcAft>
                <a:spcPts val="600"/>
              </a:spcAft>
            </a:pPr>
            <a:r>
              <a:rPr lang="en-US" altLang="zh-CN" sz="1200" dirty="0">
                <a:latin typeface="+mj-ea"/>
                <a:ea typeface="+mj-ea"/>
              </a:rPr>
              <a:t>Provide information on the delegates contacts (Name / Company / E-mail) in the dedicated section of email summary document</a:t>
            </a:r>
          </a:p>
          <a:p>
            <a:pPr lvl="1">
              <a:spcBef>
                <a:spcPts val="0"/>
              </a:spcBef>
              <a:spcAft>
                <a:spcPts val="600"/>
              </a:spcAft>
            </a:pPr>
            <a:r>
              <a:rPr lang="en-US" altLang="zh-CN" sz="1200" dirty="0">
                <a:latin typeface="+mj-ea"/>
                <a:ea typeface="+mj-ea"/>
              </a:rPr>
              <a:t>Note that the meeting deadlines will be strictly enforced. Comments, </a:t>
            </a:r>
            <a:r>
              <a:rPr lang="en-US" altLang="zh-CN" sz="1200" dirty="0" err="1">
                <a:latin typeface="+mj-ea"/>
                <a:ea typeface="+mj-ea"/>
              </a:rPr>
              <a:t>tdocs</a:t>
            </a:r>
            <a:r>
              <a:rPr lang="en-US" altLang="zh-CN" sz="1200" dirty="0">
                <a:latin typeface="+mj-ea"/>
                <a:ea typeface="+mj-ea"/>
              </a:rPr>
              <a:t>, or drafts submitted after the deadlines will not be considered. </a:t>
            </a:r>
            <a:endParaRPr lang="en-US" altLang="zh-CN" sz="1200" dirty="0" smtClean="0">
              <a:latin typeface="+mj-ea"/>
              <a:ea typeface="+mj-ea"/>
            </a:endParaRPr>
          </a:p>
          <a:p>
            <a:pPr lvl="1">
              <a:spcBef>
                <a:spcPts val="0"/>
              </a:spcBef>
              <a:spcAft>
                <a:spcPts val="600"/>
              </a:spcAft>
            </a:pPr>
            <a:r>
              <a:rPr lang="en-US" altLang="zh-CN" sz="1200" dirty="0" smtClean="0">
                <a:latin typeface="+mj-ea"/>
                <a:ea typeface="+mj-ea"/>
              </a:rPr>
              <a:t>In the 2</a:t>
            </a:r>
            <a:r>
              <a:rPr lang="en-US" altLang="zh-CN" sz="1200" baseline="30000" dirty="0" smtClean="0">
                <a:latin typeface="+mj-ea"/>
                <a:ea typeface="+mj-ea"/>
              </a:rPr>
              <a:t>nd</a:t>
            </a:r>
            <a:r>
              <a:rPr lang="en-US" altLang="zh-CN" sz="1200" dirty="0" smtClean="0">
                <a:latin typeface="+mj-ea"/>
                <a:ea typeface="+mj-ea"/>
              </a:rPr>
              <a:t> round, it is recommended that moderator split into multiple sub-email threads with dedicated subject [1xx-e</a:t>
            </a:r>
            <a:r>
              <a:rPr lang="en-US" altLang="zh-CN" sz="1200" dirty="0">
                <a:latin typeface="+mj-ea"/>
                <a:ea typeface="+mj-ea"/>
              </a:rPr>
              <a:t>][X00] </a:t>
            </a:r>
            <a:r>
              <a:rPr lang="en-US" altLang="zh-CN" sz="1200" dirty="0" err="1" smtClean="0">
                <a:latin typeface="+mj-ea"/>
                <a:ea typeface="+mj-ea"/>
              </a:rPr>
              <a:t>abc</a:t>
            </a:r>
            <a:r>
              <a:rPr lang="en-US" altLang="zh-CN" sz="1200" dirty="0" smtClean="0">
                <a:latin typeface="+mj-ea"/>
                <a:ea typeface="+mj-ea"/>
              </a:rPr>
              <a:t> – topic name.</a:t>
            </a:r>
            <a:endParaRPr lang="en-US" altLang="zh-CN" sz="1200" dirty="0">
              <a:latin typeface="+mj-ea"/>
              <a:ea typeface="+mj-ea"/>
            </a:endParaRPr>
          </a:p>
          <a:p>
            <a:pPr marL="342882" lvl="1" indent="-342882">
              <a:spcBef>
                <a:spcPts val="0"/>
              </a:spcBef>
              <a:spcAft>
                <a:spcPts val="600"/>
              </a:spcAft>
              <a:buBlip>
                <a:blip r:embed="rId2"/>
              </a:buBlip>
            </a:pPr>
            <a:r>
              <a:rPr lang="en-US" altLang="zh-CN" sz="1400" dirty="0">
                <a:latin typeface="+mj-ea"/>
                <a:ea typeface="+mj-ea"/>
              </a:rPr>
              <a:t>For </a:t>
            </a:r>
            <a:r>
              <a:rPr lang="en-US" altLang="zh-CN" sz="1400" dirty="0" err="1">
                <a:latin typeface="+mj-ea"/>
                <a:ea typeface="+mj-ea"/>
              </a:rPr>
              <a:t>tdoc</a:t>
            </a:r>
            <a:r>
              <a:rPr lang="en-US" altLang="zh-CN" sz="1400" dirty="0">
                <a:latin typeface="+mj-ea"/>
                <a:ea typeface="+mj-ea"/>
              </a:rPr>
              <a:t> number request during the meeting</a:t>
            </a:r>
          </a:p>
          <a:p>
            <a:pPr lvl="1">
              <a:spcBef>
                <a:spcPts val="0"/>
              </a:spcBef>
              <a:spcAft>
                <a:spcPts val="600"/>
              </a:spcAft>
            </a:pPr>
            <a:r>
              <a:rPr lang="en-US" altLang="zh-CN" sz="1200" dirty="0">
                <a:latin typeface="+mj-ea"/>
                <a:ea typeface="+mj-ea"/>
              </a:rPr>
              <a:t>New and revised </a:t>
            </a:r>
            <a:r>
              <a:rPr lang="en-US" altLang="zh-CN" sz="1200" dirty="0" err="1">
                <a:latin typeface="+mj-ea"/>
                <a:ea typeface="+mj-ea"/>
              </a:rPr>
              <a:t>tdocs</a:t>
            </a:r>
            <a:r>
              <a:rPr lang="en-US" altLang="zh-CN" sz="1200" dirty="0">
                <a:latin typeface="+mj-ea"/>
                <a:ea typeface="+mj-ea"/>
              </a:rPr>
              <a:t> will be allocated based on the 1st round summaries conclusions. </a:t>
            </a:r>
            <a:endParaRPr lang="zh-CN" altLang="zh-CN" sz="1200" dirty="0">
              <a:latin typeface="+mj-ea"/>
              <a:ea typeface="+mj-ea"/>
            </a:endParaRPr>
          </a:p>
          <a:p>
            <a:pPr lvl="1">
              <a:spcBef>
                <a:spcPts val="0"/>
              </a:spcBef>
              <a:spcAft>
                <a:spcPts val="600"/>
              </a:spcAft>
            </a:pPr>
            <a:r>
              <a:rPr lang="en-US" altLang="zh-CN" sz="1200" dirty="0">
                <a:latin typeface="+mj-ea"/>
                <a:ea typeface="+mj-ea"/>
              </a:rPr>
              <a:t>Strongly encourage moderators to provide information on all </a:t>
            </a:r>
            <a:r>
              <a:rPr lang="en-US" altLang="zh-CN" sz="1200" dirty="0" smtClean="0">
                <a:latin typeface="+mj-ea"/>
                <a:ea typeface="+mj-ea"/>
              </a:rPr>
              <a:t>the</a:t>
            </a:r>
            <a:r>
              <a:rPr lang="en-US" altLang="zh-CN" sz="1200" dirty="0" smtClean="0">
                <a:solidFill>
                  <a:srgbClr val="FF0000"/>
                </a:solidFill>
                <a:latin typeface="+mj-ea"/>
                <a:ea typeface="+mj-ea"/>
              </a:rPr>
              <a:t> </a:t>
            </a:r>
            <a:r>
              <a:rPr lang="en-US" altLang="zh-CN" sz="1200" dirty="0" smtClean="0">
                <a:latin typeface="+mj-ea"/>
                <a:ea typeface="+mj-ea"/>
              </a:rPr>
              <a:t>new </a:t>
            </a:r>
            <a:r>
              <a:rPr lang="en-US" altLang="zh-CN" sz="1200" dirty="0">
                <a:latin typeface="+mj-ea"/>
                <a:ea typeface="+mj-ea"/>
              </a:rPr>
              <a:t>requested </a:t>
            </a:r>
            <a:r>
              <a:rPr lang="en-US" altLang="zh-CN" sz="1200" dirty="0" err="1">
                <a:latin typeface="+mj-ea"/>
                <a:ea typeface="+mj-ea"/>
              </a:rPr>
              <a:t>tdocs</a:t>
            </a:r>
            <a:r>
              <a:rPr lang="en-US" altLang="zh-CN" sz="1200" dirty="0">
                <a:latin typeface="+mj-ea"/>
                <a:ea typeface="+mj-ea"/>
              </a:rPr>
              <a:t> and </a:t>
            </a:r>
            <a:r>
              <a:rPr lang="en-US" altLang="zh-CN" sz="1200" dirty="0" err="1">
                <a:latin typeface="+mj-ea"/>
                <a:ea typeface="+mj-ea"/>
              </a:rPr>
              <a:t>tdoc</a:t>
            </a:r>
            <a:r>
              <a:rPr lang="en-US" altLang="zh-CN" sz="1200" dirty="0">
                <a:latin typeface="+mj-ea"/>
                <a:ea typeface="+mj-ea"/>
              </a:rPr>
              <a:t> revisions in the 1st round summary documents. The </a:t>
            </a:r>
            <a:r>
              <a:rPr lang="en-US" altLang="zh-CN" sz="1200" dirty="0" err="1">
                <a:latin typeface="+mj-ea"/>
                <a:ea typeface="+mj-ea"/>
              </a:rPr>
              <a:t>tdoc</a:t>
            </a:r>
            <a:r>
              <a:rPr lang="en-US" altLang="zh-CN" sz="1200" dirty="0">
                <a:latin typeface="+mj-ea"/>
                <a:ea typeface="+mj-ea"/>
              </a:rPr>
              <a:t> allocations after the 1st round shall be minimized. </a:t>
            </a:r>
            <a:endParaRPr lang="zh-CN" altLang="zh-CN" sz="1200" dirty="0">
              <a:latin typeface="+mj-ea"/>
              <a:ea typeface="+mj-ea"/>
            </a:endParaRPr>
          </a:p>
          <a:p>
            <a:pPr lvl="1">
              <a:spcBef>
                <a:spcPts val="0"/>
              </a:spcBef>
              <a:spcAft>
                <a:spcPts val="600"/>
              </a:spcAft>
            </a:pPr>
            <a:r>
              <a:rPr lang="en-US" altLang="zh-CN" sz="1200" dirty="0">
                <a:latin typeface="+mj-ea"/>
                <a:ea typeface="+mj-ea"/>
              </a:rPr>
              <a:t>For further </a:t>
            </a:r>
            <a:r>
              <a:rPr lang="en-US" altLang="zh-CN" sz="1200" dirty="0" err="1">
                <a:latin typeface="+mj-ea"/>
                <a:ea typeface="+mj-ea"/>
              </a:rPr>
              <a:t>tdocs</a:t>
            </a:r>
            <a:r>
              <a:rPr lang="en-US" altLang="zh-CN" sz="1200" dirty="0">
                <a:latin typeface="+mj-ea"/>
                <a:ea typeface="+mj-ea"/>
              </a:rPr>
              <a:t> revisions in the 2nd round, please use email </a:t>
            </a:r>
            <a:r>
              <a:rPr lang="en-US" altLang="zh-CN" sz="1200" dirty="0" smtClean="0">
                <a:latin typeface="+mj-ea"/>
                <a:ea typeface="+mj-ea"/>
              </a:rPr>
              <a:t>subject“[</a:t>
            </a:r>
            <a:r>
              <a:rPr lang="en-US" altLang="zh-CN" sz="1200" dirty="0">
                <a:latin typeface="+mj-ea"/>
                <a:ea typeface="+mj-ea"/>
              </a:rPr>
              <a:t>1xx-e][X00] </a:t>
            </a:r>
            <a:r>
              <a:rPr lang="en-US" altLang="zh-CN" sz="1200" dirty="0" err="1">
                <a:latin typeface="+mj-ea"/>
                <a:ea typeface="+mj-ea"/>
              </a:rPr>
              <a:t>XXX_Session</a:t>
            </a:r>
            <a:r>
              <a:rPr lang="en-US" altLang="zh-CN" sz="1200" dirty="0">
                <a:latin typeface="+mj-ea"/>
                <a:ea typeface="+mj-ea"/>
              </a:rPr>
              <a:t> - </a:t>
            </a:r>
            <a:r>
              <a:rPr lang="en-US" altLang="zh-CN" sz="1200" dirty="0" err="1">
                <a:latin typeface="+mj-ea"/>
                <a:ea typeface="+mj-ea"/>
              </a:rPr>
              <a:t>tdoc</a:t>
            </a:r>
            <a:r>
              <a:rPr lang="en-US" altLang="zh-CN" sz="1200" dirty="0">
                <a:latin typeface="+mj-ea"/>
                <a:ea typeface="+mj-ea"/>
              </a:rPr>
              <a:t> </a:t>
            </a:r>
            <a:r>
              <a:rPr lang="en-US" altLang="zh-CN" sz="1200" dirty="0" err="1" smtClean="0">
                <a:latin typeface="+mj-ea"/>
                <a:ea typeface="+mj-ea"/>
              </a:rPr>
              <a:t>request”to</a:t>
            </a:r>
            <a:r>
              <a:rPr lang="en-US" altLang="zh-CN" sz="1200" dirty="0" smtClean="0">
                <a:latin typeface="+mj-ea"/>
                <a:ea typeface="+mj-ea"/>
              </a:rPr>
              <a:t> facilitate email </a:t>
            </a:r>
            <a:r>
              <a:rPr lang="en-US" altLang="zh-CN" sz="1200" dirty="0">
                <a:latin typeface="+mj-ea"/>
                <a:ea typeface="+mj-ea"/>
              </a:rPr>
              <a:t>tracking. </a:t>
            </a:r>
            <a:endParaRPr lang="zh-CN" altLang="zh-CN" sz="1200" dirty="0">
              <a:latin typeface="+mj-ea"/>
              <a:ea typeface="+mj-ea"/>
            </a:endParaRPr>
          </a:p>
          <a:p>
            <a:pPr lvl="2">
              <a:spcBef>
                <a:spcPts val="0"/>
              </a:spcBef>
              <a:spcAft>
                <a:spcPts val="600"/>
              </a:spcAft>
            </a:pPr>
            <a:r>
              <a:rPr lang="en-US" altLang="zh-CN" sz="1200" dirty="0">
                <a:latin typeface="+mj-ea"/>
                <a:ea typeface="+mj-ea"/>
              </a:rPr>
              <a:t>Encourage moderators to collect the list of required </a:t>
            </a:r>
            <a:r>
              <a:rPr lang="en-US" altLang="zh-CN" sz="1200" dirty="0" err="1">
                <a:latin typeface="+mj-ea"/>
                <a:ea typeface="+mj-ea"/>
              </a:rPr>
              <a:t>tdoc</a:t>
            </a:r>
            <a:r>
              <a:rPr lang="en-US" altLang="zh-CN" sz="1200" dirty="0">
                <a:latin typeface="+mj-ea"/>
                <a:ea typeface="+mj-ea"/>
              </a:rPr>
              <a:t> revisions and provide consolidated requests (not from individual companies).</a:t>
            </a:r>
            <a:endParaRPr lang="zh-CN" altLang="zh-CN" sz="1200" dirty="0">
              <a:latin typeface="+mj-ea"/>
              <a:ea typeface="+mj-ea"/>
            </a:endParaRPr>
          </a:p>
          <a:p>
            <a:pPr lvl="2">
              <a:spcBef>
                <a:spcPts val="0"/>
              </a:spcBef>
              <a:spcAft>
                <a:spcPts val="600"/>
              </a:spcAft>
            </a:pPr>
            <a:r>
              <a:rPr lang="en-US" altLang="zh-CN" sz="1200" dirty="0">
                <a:latin typeface="+mj-ea"/>
                <a:ea typeface="+mj-ea"/>
              </a:rPr>
              <a:t>All </a:t>
            </a:r>
            <a:r>
              <a:rPr lang="en-US" altLang="zh-CN" sz="1200" dirty="0" smtClean="0">
                <a:latin typeface="+mj-ea"/>
                <a:ea typeface="+mj-ea"/>
              </a:rPr>
              <a:t>the </a:t>
            </a:r>
            <a:r>
              <a:rPr lang="en-US" altLang="zh-CN" sz="1200" dirty="0" err="1" smtClean="0">
                <a:latin typeface="+mj-ea"/>
                <a:ea typeface="+mj-ea"/>
              </a:rPr>
              <a:t>tdoc</a:t>
            </a:r>
            <a:r>
              <a:rPr lang="en-US" altLang="zh-CN" sz="1200" dirty="0" smtClean="0">
                <a:latin typeface="+mj-ea"/>
                <a:ea typeface="+mj-ea"/>
              </a:rPr>
              <a:t> </a:t>
            </a:r>
            <a:r>
              <a:rPr lang="en-US" altLang="zh-CN" sz="1200" dirty="0">
                <a:latin typeface="+mj-ea"/>
                <a:ea typeface="+mj-ea"/>
              </a:rPr>
              <a:t>requests shall be provided in RAN4 reflector using the specific email thread. Requests in other emails will not be treated.</a:t>
            </a:r>
            <a:endParaRPr lang="zh-CN" altLang="zh-CN" sz="1200" dirty="0">
              <a:latin typeface="+mj-ea"/>
              <a:ea typeface="+mj-ea"/>
            </a:endParaRPr>
          </a:p>
          <a:p>
            <a:pPr lvl="1">
              <a:spcBef>
                <a:spcPts val="0"/>
              </a:spcBef>
              <a:spcAft>
                <a:spcPts val="600"/>
              </a:spcAft>
            </a:pPr>
            <a:r>
              <a:rPr lang="en-US" altLang="zh-CN" sz="1200" dirty="0">
                <a:latin typeface="+mj-ea"/>
                <a:ea typeface="+mj-ea"/>
              </a:rPr>
              <a:t>No new </a:t>
            </a:r>
            <a:r>
              <a:rPr lang="en-US" altLang="zh-CN" sz="1200" dirty="0" err="1">
                <a:latin typeface="+mj-ea"/>
                <a:ea typeface="+mj-ea"/>
              </a:rPr>
              <a:t>tdoc</a:t>
            </a:r>
            <a:r>
              <a:rPr lang="en-US" altLang="zh-CN" sz="1200" dirty="0">
                <a:latin typeface="+mj-ea"/>
                <a:ea typeface="+mj-ea"/>
              </a:rPr>
              <a:t> numbers will be allocated after deadline for 2nd round initial drafts &amp; revisions after </a:t>
            </a:r>
            <a:r>
              <a:rPr lang="en-US" altLang="zh-CN" sz="1200" dirty="0">
                <a:solidFill>
                  <a:srgbClr val="FF0000"/>
                </a:solidFill>
                <a:latin typeface="+mj-ea"/>
                <a:ea typeface="+mj-ea"/>
              </a:rPr>
              <a:t>October</a:t>
            </a:r>
            <a:r>
              <a:rPr lang="en-US" altLang="zh-CN" sz="1200" dirty="0" smtClean="0">
                <a:solidFill>
                  <a:srgbClr val="FF0000"/>
                </a:solidFill>
                <a:latin typeface="+mj-ea"/>
                <a:ea typeface="+mj-ea"/>
              </a:rPr>
              <a:t> 14</a:t>
            </a:r>
            <a:r>
              <a:rPr lang="en-US" altLang="zh-CN" sz="1200" baseline="30000" dirty="0" smtClean="0">
                <a:solidFill>
                  <a:srgbClr val="FF0000"/>
                </a:solidFill>
                <a:latin typeface="+mj-ea"/>
                <a:ea typeface="+mj-ea"/>
              </a:rPr>
              <a:t>th</a:t>
            </a:r>
            <a:r>
              <a:rPr lang="en-US" altLang="zh-CN" sz="1200" dirty="0" smtClean="0">
                <a:solidFill>
                  <a:srgbClr val="FF0000"/>
                </a:solidFill>
                <a:latin typeface="+mj-ea"/>
                <a:ea typeface="+mj-ea"/>
              </a:rPr>
              <a:t> (</a:t>
            </a:r>
            <a:r>
              <a:rPr lang="en-US" altLang="zh-CN" sz="1200" dirty="0">
                <a:solidFill>
                  <a:srgbClr val="FF0000"/>
                </a:solidFill>
                <a:latin typeface="+mj-ea"/>
                <a:ea typeface="+mj-ea"/>
              </a:rPr>
              <a:t>Monday</a:t>
            </a:r>
            <a:r>
              <a:rPr lang="en-US" altLang="zh-CN" sz="1200" dirty="0" smtClean="0">
                <a:solidFill>
                  <a:srgbClr val="FF0000"/>
                </a:solidFill>
                <a:latin typeface="+mj-ea"/>
                <a:ea typeface="+mj-ea"/>
              </a:rPr>
              <a:t>) </a:t>
            </a:r>
            <a:r>
              <a:rPr lang="en-US" altLang="zh-CN" sz="1200" dirty="0">
                <a:solidFill>
                  <a:srgbClr val="FF0000"/>
                </a:solidFill>
                <a:latin typeface="+mj-ea"/>
                <a:ea typeface="+mj-ea"/>
              </a:rPr>
              <a:t>17:00 UTC</a:t>
            </a:r>
          </a:p>
          <a:p>
            <a:pPr lvl="1">
              <a:spcBef>
                <a:spcPts val="0"/>
              </a:spcBef>
              <a:spcAft>
                <a:spcPts val="600"/>
              </a:spcAft>
            </a:pPr>
            <a:r>
              <a:rPr lang="en-US" altLang="zh-CN" sz="1200" dirty="0">
                <a:latin typeface="+mj-ea"/>
                <a:ea typeface="+mj-ea"/>
              </a:rPr>
              <a:t>Additional </a:t>
            </a:r>
            <a:r>
              <a:rPr lang="en-US" altLang="zh-CN" sz="1200" dirty="0" err="1">
                <a:latin typeface="+mj-ea"/>
                <a:ea typeface="+mj-ea"/>
              </a:rPr>
              <a:t>tdoc</a:t>
            </a:r>
            <a:r>
              <a:rPr lang="en-US" altLang="zh-CN" sz="1200" dirty="0">
                <a:latin typeface="+mj-ea"/>
                <a:ea typeface="+mj-ea"/>
              </a:rPr>
              <a:t> requests for revision after the 2nd round summary </a:t>
            </a:r>
            <a:r>
              <a:rPr lang="en-US" altLang="zh-CN" sz="1200" dirty="0" smtClean="0">
                <a:latin typeface="+mj-ea"/>
                <a:ea typeface="+mj-ea"/>
              </a:rPr>
              <a:t>deadline is </a:t>
            </a:r>
            <a:r>
              <a:rPr lang="en-US" altLang="zh-CN" sz="1200" dirty="0">
                <a:latin typeface="+mj-ea"/>
                <a:ea typeface="+mj-ea"/>
              </a:rPr>
              <a:t>distributed will be considered on a case-by-case basis.</a:t>
            </a:r>
            <a:endParaRPr lang="en-US" altLang="zh-CN" sz="1400" dirty="0">
              <a:latin typeface="+mj-ea"/>
              <a:ea typeface="+mj-ea"/>
            </a:endParaRPr>
          </a:p>
          <a:p>
            <a:pPr marL="342882" lvl="1" indent="-342882">
              <a:spcBef>
                <a:spcPts val="0"/>
              </a:spcBef>
              <a:spcAft>
                <a:spcPts val="600"/>
              </a:spcAft>
              <a:buBlip>
                <a:blip r:embed="rId2"/>
              </a:buBlip>
            </a:pPr>
            <a:r>
              <a:rPr lang="en-US" altLang="zh-CN" sz="1400" dirty="0">
                <a:latin typeface="+mj-ea"/>
                <a:ea typeface="+mj-ea"/>
              </a:rPr>
              <a:t>In GTW conference calls, session chairs will mainly treat critical issues, and WF/LS.</a:t>
            </a:r>
          </a:p>
          <a:p>
            <a:pPr lvl="1">
              <a:spcBef>
                <a:spcPts val="0"/>
              </a:spcBef>
              <a:spcAft>
                <a:spcPts val="600"/>
              </a:spcAft>
            </a:pPr>
            <a:r>
              <a:rPr lang="en-US" sz="1200" dirty="0">
                <a:latin typeface="+mj-ea"/>
                <a:ea typeface="+mj-ea"/>
              </a:rPr>
              <a:t>Update of schedule will be formally announced about 16 hours before GTW pending session chairs arrangement</a:t>
            </a:r>
          </a:p>
          <a:p>
            <a:pPr lvl="1">
              <a:spcBef>
                <a:spcPts val="0"/>
              </a:spcBef>
              <a:spcAft>
                <a:spcPts val="600"/>
              </a:spcAft>
            </a:pPr>
            <a:r>
              <a:rPr lang="en-US" sz="1200" dirty="0">
                <a:latin typeface="+mj-ea"/>
                <a:ea typeface="+mj-ea"/>
              </a:rPr>
              <a:t>Moderator is expected to upload email summary (or document) for critical issues in a dedicated folder before GTW</a:t>
            </a:r>
          </a:p>
          <a:p>
            <a:pPr marL="342882" lvl="1" indent="-342882">
              <a:spcBef>
                <a:spcPts val="0"/>
              </a:spcBef>
              <a:spcAft>
                <a:spcPts val="600"/>
              </a:spcAft>
              <a:buBlip>
                <a:blip r:embed="rId2"/>
              </a:buBlip>
            </a:pPr>
            <a:r>
              <a:rPr lang="en-US" sz="1400" dirty="0">
                <a:latin typeface="+mj-ea"/>
                <a:ea typeface="+mj-ea"/>
                <a:cs typeface="+mn-cs"/>
              </a:rPr>
              <a:t>After e-meeting, only Big CRs/updated TRs/draft TSs will </a:t>
            </a:r>
            <a:r>
              <a:rPr lang="en-US" sz="1400" dirty="0" smtClean="0">
                <a:latin typeface="+mj-ea"/>
                <a:ea typeface="+mj-ea"/>
                <a:cs typeface="+mn-cs"/>
              </a:rPr>
              <a:t>be agreed </a:t>
            </a:r>
            <a:r>
              <a:rPr lang="en-US" altLang="zh-CN" sz="1400" dirty="0" smtClean="0">
                <a:latin typeface="+mj-ea"/>
                <a:ea typeface="+mj-ea"/>
                <a:cs typeface="+mn-cs"/>
              </a:rPr>
              <a:t>via email in the</a:t>
            </a:r>
            <a:r>
              <a:rPr lang="en-US" sz="1400" dirty="0" smtClean="0">
                <a:latin typeface="+mj-ea"/>
                <a:ea typeface="+mj-ea"/>
                <a:cs typeface="+mn-cs"/>
              </a:rPr>
              <a:t> post-meeting email discussion.</a:t>
            </a:r>
            <a:endParaRPr lang="en-US" sz="1400" dirty="0">
              <a:latin typeface="+mj-ea"/>
              <a:ea typeface="+mj-ea"/>
              <a:cs typeface="+mn-cs"/>
            </a:endParaRPr>
          </a:p>
          <a:p>
            <a:pPr lvl="1">
              <a:spcBef>
                <a:spcPts val="0"/>
              </a:spcBef>
              <a:spcAft>
                <a:spcPts val="600"/>
              </a:spcAft>
            </a:pPr>
            <a:r>
              <a:rPr lang="en-US" sz="1200" dirty="0">
                <a:latin typeface="+mj-ea"/>
                <a:ea typeface="+mj-ea"/>
              </a:rPr>
              <a:t>No technique discussions are expected during post-meeting </a:t>
            </a:r>
            <a:r>
              <a:rPr lang="en-US" sz="1200" dirty="0" smtClean="0">
                <a:latin typeface="+mj-ea"/>
                <a:ea typeface="+mj-ea"/>
              </a:rPr>
              <a:t>process.</a:t>
            </a:r>
            <a:endParaRPr lang="en-US" sz="1200" dirty="0">
              <a:latin typeface="+mj-ea"/>
              <a:ea typeface="+mj-ea"/>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54525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Rectangle: Rounded Corners 201">
            <a:extLst>
              <a:ext uri="{FF2B5EF4-FFF2-40B4-BE49-F238E27FC236}">
                <a16:creationId xmlns="" xmlns:a16="http://schemas.microsoft.com/office/drawing/2014/main" id="{B6CDA6FF-6740-49E7-B14C-1831ED62E0F8}"/>
              </a:ext>
            </a:extLst>
          </p:cNvPr>
          <p:cNvSpPr/>
          <p:nvPr/>
        </p:nvSpPr>
        <p:spPr>
          <a:xfrm>
            <a:off x="2668007" y="2091595"/>
            <a:ext cx="786133" cy="3526396"/>
          </a:xfrm>
          <a:prstGeom prst="roundRect">
            <a:avLst/>
          </a:prstGeom>
          <a:solidFill>
            <a:schemeClr val="accent4">
              <a:lumMod val="65000"/>
              <a:lumOff val="3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a:solidFill>
                  <a:srgbClr val="FFFFFF"/>
                </a:solidFill>
                <a:latin typeface="+mj-ea"/>
                <a:ea typeface="+mj-ea"/>
                <a:cs typeface="+mn-cs"/>
              </a:rPr>
              <a:t>Quiet period 3:00 Sat-23:00 Sun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9" name="Rectangle: Rounded Corners 201">
            <a:extLst>
              <a:ext uri="{FF2B5EF4-FFF2-40B4-BE49-F238E27FC236}">
                <a16:creationId xmlns:a16="http://schemas.microsoft.com/office/drawing/2014/main" xmlns="" id="{B6CDA6FF-6740-49E7-B14C-1831ED62E0F8}"/>
              </a:ext>
            </a:extLst>
          </p:cNvPr>
          <p:cNvSpPr/>
          <p:nvPr/>
        </p:nvSpPr>
        <p:spPr>
          <a:xfrm>
            <a:off x="10252153" y="4800512"/>
            <a:ext cx="786133" cy="587309"/>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a:t>
            </a:r>
            <a:r>
              <a:rPr lang="en-US" sz="800" b="1" kern="0" dirty="0" smtClean="0">
                <a:solidFill>
                  <a:schemeClr val="bg1"/>
                </a:solidFill>
                <a:latin typeface="+mj-ea"/>
                <a:ea typeface="+mj-ea"/>
                <a:cs typeface="+mn-cs"/>
              </a:rPr>
              <a:t>round final formal </a:t>
            </a:r>
            <a:r>
              <a:rPr lang="en-US" sz="800" b="1" kern="0" dirty="0" err="1" smtClean="0">
                <a:solidFill>
                  <a:schemeClr val="bg1"/>
                </a:solidFill>
                <a:latin typeface="+mj-ea"/>
                <a:ea typeface="+mj-ea"/>
                <a:cs typeface="+mn-cs"/>
              </a:rPr>
              <a:t>Tdoc</a:t>
            </a:r>
            <a:r>
              <a:rPr lang="en-US" sz="800" b="1" kern="0" dirty="0" smtClean="0">
                <a:solidFill>
                  <a:schemeClr val="bg1"/>
                </a:solidFill>
                <a:latin typeface="+mj-ea"/>
                <a:ea typeface="+mj-ea"/>
                <a:cs typeface="+mn-cs"/>
              </a:rPr>
              <a:t> submission</a:t>
            </a:r>
            <a:endParaRPr lang="en-US" sz="800" b="1" kern="0" dirty="0">
              <a:solidFill>
                <a:schemeClr val="bg1"/>
              </a:solidFill>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17:00 </a:t>
            </a:r>
            <a:r>
              <a:rPr lang="en-US" sz="800" b="1" kern="0" dirty="0">
                <a:solidFill>
                  <a:schemeClr val="bg1"/>
                </a:solidFill>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84" name="矩形 83"/>
          <p:cNvSpPr/>
          <p:nvPr/>
        </p:nvSpPr>
        <p:spPr bwMode="auto">
          <a:xfrm flipV="1">
            <a:off x="10188019" y="2034559"/>
            <a:ext cx="914400" cy="2451213"/>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t>Email discussion </a:t>
            </a:r>
            <a:r>
              <a:rPr lang="en-US" altLang="zh-CN" b="1" dirty="0" smtClean="0"/>
              <a:t>procedures/timelines</a:t>
            </a:r>
            <a:endParaRPr lang="ru-RU" dirty="0"/>
          </a:p>
        </p:txBody>
      </p:sp>
      <p:sp>
        <p:nvSpPr>
          <p:cNvPr id="97" name="Rectangle 77">
            <a:extLst>
              <a:ext uri="{FF2B5EF4-FFF2-40B4-BE49-F238E27FC236}">
                <a16:creationId xmlns="" xmlns:a16="http://schemas.microsoft.com/office/drawing/2014/main" id="{18560DB6-8070-4A8A-B9C8-2CBC509A9ECA}"/>
              </a:ext>
            </a:extLst>
          </p:cNvPr>
          <p:cNvSpPr/>
          <p:nvPr/>
        </p:nvSpPr>
        <p:spPr>
          <a:xfrm>
            <a:off x="718107"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9" name="Rectangle 77">
            <a:extLst>
              <a:ext uri="{FF2B5EF4-FFF2-40B4-BE49-F238E27FC236}">
                <a16:creationId xmlns="" xmlns:a16="http://schemas.microsoft.com/office/drawing/2014/main" id="{18560DB6-8070-4A8A-B9C8-2CBC509A9ECA}"/>
              </a:ext>
            </a:extLst>
          </p:cNvPr>
          <p:cNvSpPr/>
          <p:nvPr/>
        </p:nvSpPr>
        <p:spPr>
          <a:xfrm>
            <a:off x="1665829"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1" name="Rectangle 77">
            <a:extLst>
              <a:ext uri="{FF2B5EF4-FFF2-40B4-BE49-F238E27FC236}">
                <a16:creationId xmlns="" xmlns:a16="http://schemas.microsoft.com/office/drawing/2014/main" id="{18560DB6-8070-4A8A-B9C8-2CBC509A9ECA}"/>
              </a:ext>
            </a:extLst>
          </p:cNvPr>
          <p:cNvSpPr/>
          <p:nvPr/>
        </p:nvSpPr>
        <p:spPr>
          <a:xfrm>
            <a:off x="2613551"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3" name="Rectangle 77">
            <a:extLst>
              <a:ext uri="{FF2B5EF4-FFF2-40B4-BE49-F238E27FC236}">
                <a16:creationId xmlns="" xmlns:a16="http://schemas.microsoft.com/office/drawing/2014/main" id="{18560DB6-8070-4A8A-B9C8-2CBC509A9ECA}"/>
              </a:ext>
            </a:extLst>
          </p:cNvPr>
          <p:cNvSpPr/>
          <p:nvPr/>
        </p:nvSpPr>
        <p:spPr>
          <a:xfrm>
            <a:off x="3561273"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4" name="Rectangle 77">
            <a:extLst>
              <a:ext uri="{FF2B5EF4-FFF2-40B4-BE49-F238E27FC236}">
                <a16:creationId xmlns="" xmlns:a16="http://schemas.microsoft.com/office/drawing/2014/main" id="{18560DB6-8070-4A8A-B9C8-2CBC509A9ECA}"/>
              </a:ext>
            </a:extLst>
          </p:cNvPr>
          <p:cNvSpPr/>
          <p:nvPr/>
        </p:nvSpPr>
        <p:spPr>
          <a:xfrm>
            <a:off x="4508995"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5" name="Rectangle 77">
            <a:extLst>
              <a:ext uri="{FF2B5EF4-FFF2-40B4-BE49-F238E27FC236}">
                <a16:creationId xmlns="" xmlns:a16="http://schemas.microsoft.com/office/drawing/2014/main" id="{18560DB6-8070-4A8A-B9C8-2CBC509A9ECA}"/>
              </a:ext>
            </a:extLst>
          </p:cNvPr>
          <p:cNvSpPr/>
          <p:nvPr/>
        </p:nvSpPr>
        <p:spPr>
          <a:xfrm>
            <a:off x="5456717"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6" name="Rectangle 77">
            <a:extLst>
              <a:ext uri="{FF2B5EF4-FFF2-40B4-BE49-F238E27FC236}">
                <a16:creationId xmlns="" xmlns:a16="http://schemas.microsoft.com/office/drawing/2014/main" id="{18560DB6-8070-4A8A-B9C8-2CBC509A9ECA}"/>
              </a:ext>
            </a:extLst>
          </p:cNvPr>
          <p:cNvSpPr/>
          <p:nvPr/>
        </p:nvSpPr>
        <p:spPr>
          <a:xfrm>
            <a:off x="6404439"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7" name="Rectangle 77">
            <a:extLst>
              <a:ext uri="{FF2B5EF4-FFF2-40B4-BE49-F238E27FC236}">
                <a16:creationId xmlns="" xmlns:a16="http://schemas.microsoft.com/office/drawing/2014/main" id="{18560DB6-8070-4A8A-B9C8-2CBC509A9ECA}"/>
              </a:ext>
            </a:extLst>
          </p:cNvPr>
          <p:cNvSpPr/>
          <p:nvPr/>
        </p:nvSpPr>
        <p:spPr>
          <a:xfrm>
            <a:off x="7352161"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8" name="Rectangle 77">
            <a:extLst>
              <a:ext uri="{FF2B5EF4-FFF2-40B4-BE49-F238E27FC236}">
                <a16:creationId xmlns="" xmlns:a16="http://schemas.microsoft.com/office/drawing/2014/main" id="{18560DB6-8070-4A8A-B9C8-2CBC509A9ECA}"/>
              </a:ext>
            </a:extLst>
          </p:cNvPr>
          <p:cNvSpPr/>
          <p:nvPr/>
        </p:nvSpPr>
        <p:spPr>
          <a:xfrm>
            <a:off x="8299883"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9" name="Rectangle 77">
            <a:extLst>
              <a:ext uri="{FF2B5EF4-FFF2-40B4-BE49-F238E27FC236}">
                <a16:creationId xmlns="" xmlns:a16="http://schemas.microsoft.com/office/drawing/2014/main" id="{18560DB6-8070-4A8A-B9C8-2CBC509A9ECA}"/>
              </a:ext>
            </a:extLst>
          </p:cNvPr>
          <p:cNvSpPr/>
          <p:nvPr/>
        </p:nvSpPr>
        <p:spPr>
          <a:xfrm>
            <a:off x="9247605"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0" name="Rectangle 77">
            <a:extLst>
              <a:ext uri="{FF2B5EF4-FFF2-40B4-BE49-F238E27FC236}">
                <a16:creationId xmlns="" xmlns:a16="http://schemas.microsoft.com/office/drawing/2014/main" id="{18560DB6-8070-4A8A-B9C8-2CBC509A9ECA}"/>
              </a:ext>
            </a:extLst>
          </p:cNvPr>
          <p:cNvSpPr/>
          <p:nvPr/>
        </p:nvSpPr>
        <p:spPr>
          <a:xfrm>
            <a:off x="10195327"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1" name="Rectangle 77">
            <a:extLst>
              <a:ext uri="{FF2B5EF4-FFF2-40B4-BE49-F238E27FC236}">
                <a16:creationId xmlns="" xmlns:a16="http://schemas.microsoft.com/office/drawing/2014/main" id="{18560DB6-8070-4A8A-B9C8-2CBC509A9ECA}"/>
              </a:ext>
            </a:extLst>
          </p:cNvPr>
          <p:cNvSpPr/>
          <p:nvPr/>
        </p:nvSpPr>
        <p:spPr>
          <a:xfrm>
            <a:off x="11143045"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cxnSp>
        <p:nvCxnSpPr>
          <p:cNvPr id="112"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718721" y="2007605"/>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3"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630829" y="1997632"/>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4"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2586535" y="2004750"/>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5"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3533696" y="2011868"/>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6"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4489405" y="209241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7"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5436564" y="2000469"/>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9"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7330875" y="200616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0"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8278036" y="2004735"/>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1"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9225195" y="2011853"/>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2"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0172356" y="2001882"/>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3"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1119515" y="200900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4"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2058126" y="199902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5" name="直接连接符 124"/>
          <p:cNvCxnSpPr/>
          <p:nvPr/>
        </p:nvCxnSpPr>
        <p:spPr bwMode="auto">
          <a:xfrm>
            <a:off x="210735" y="2020751"/>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26" name="直接连接符 125"/>
          <p:cNvCxnSpPr/>
          <p:nvPr/>
        </p:nvCxnSpPr>
        <p:spPr bwMode="auto">
          <a:xfrm>
            <a:off x="227827" y="5681192"/>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27" name="直接连接符 126"/>
          <p:cNvCxnSpPr/>
          <p:nvPr/>
        </p:nvCxnSpPr>
        <p:spPr bwMode="auto">
          <a:xfrm>
            <a:off x="227826" y="3816995"/>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28" name="直接连接符 127"/>
          <p:cNvCxnSpPr/>
          <p:nvPr/>
        </p:nvCxnSpPr>
        <p:spPr bwMode="auto">
          <a:xfrm>
            <a:off x="227826" y="4721425"/>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29" name="直接连接符 128"/>
          <p:cNvCxnSpPr/>
          <p:nvPr/>
        </p:nvCxnSpPr>
        <p:spPr bwMode="auto">
          <a:xfrm>
            <a:off x="217853" y="2916836"/>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sp>
        <p:nvSpPr>
          <p:cNvPr id="130" name="Rectangle 67">
            <a:extLst>
              <a:ext uri="{FF2B5EF4-FFF2-40B4-BE49-F238E27FC236}">
                <a16:creationId xmlns="" xmlns:a16="http://schemas.microsoft.com/office/drawing/2014/main" id="{61214404-3E99-431F-A1D1-0A44E2021497}"/>
              </a:ext>
            </a:extLst>
          </p:cNvPr>
          <p:cNvSpPr/>
          <p:nvPr/>
        </p:nvSpPr>
        <p:spPr>
          <a:xfrm>
            <a:off x="718107" y="1338914"/>
            <a:ext cx="2796313" cy="442269"/>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Pre-meeting</a:t>
            </a:r>
          </a:p>
        </p:txBody>
      </p:sp>
      <p:sp>
        <p:nvSpPr>
          <p:cNvPr id="131" name="Rectangle 67">
            <a:extLst>
              <a:ext uri="{FF2B5EF4-FFF2-40B4-BE49-F238E27FC236}">
                <a16:creationId xmlns="" xmlns:a16="http://schemas.microsoft.com/office/drawing/2014/main" id="{61214404-3E99-431F-A1D1-0A44E2021497}"/>
              </a:ext>
            </a:extLst>
          </p:cNvPr>
          <p:cNvSpPr/>
          <p:nvPr/>
        </p:nvSpPr>
        <p:spPr>
          <a:xfrm>
            <a:off x="3570371" y="1338914"/>
            <a:ext cx="3726870"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1</a:t>
            </a:r>
            <a:r>
              <a:rPr lang="en-GB" sz="800" kern="0" baseline="30000" dirty="0" smtClean="0">
                <a:solidFill>
                  <a:srgbClr val="FFFFFF"/>
                </a:solidFill>
                <a:latin typeface="微软雅黑" panose="020B0503020204020204" pitchFamily="34" charset="-122"/>
                <a:ea typeface="微软雅黑" panose="020B0503020204020204" pitchFamily="34" charset="-122"/>
              </a:rPr>
              <a:t>st</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altLang="zh-CN" sz="800" kern="0" dirty="0">
                <a:solidFill>
                  <a:srgbClr val="FFFFFF"/>
                </a:solidFill>
                <a:latin typeface="微软雅黑" panose="020B0503020204020204" pitchFamily="34" charset="-122"/>
                <a:ea typeface="微软雅黑" panose="020B0503020204020204" pitchFamily="34" charset="-122"/>
              </a:rPr>
              <a:t>Oct</a:t>
            </a:r>
            <a:r>
              <a:rPr lang="en-GB" sz="800" kern="0" dirty="0" smtClean="0">
                <a:solidFill>
                  <a:srgbClr val="FFFFFF"/>
                </a:solidFill>
                <a:latin typeface="微软雅黑" panose="020B0503020204020204" pitchFamily="34" charset="-122"/>
                <a:ea typeface="微软雅黑" panose="020B0503020204020204" pitchFamily="34" charset="-122"/>
              </a:rPr>
              <a:t> 10~13)</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2" name="Rectangle 67">
            <a:extLst>
              <a:ext uri="{FF2B5EF4-FFF2-40B4-BE49-F238E27FC236}">
                <a16:creationId xmlns="" xmlns:a16="http://schemas.microsoft.com/office/drawing/2014/main" id="{61214404-3E99-431F-A1D1-0A44E2021497}"/>
              </a:ext>
            </a:extLst>
          </p:cNvPr>
          <p:cNvSpPr/>
          <p:nvPr/>
        </p:nvSpPr>
        <p:spPr>
          <a:xfrm>
            <a:off x="9248470" y="1338914"/>
            <a:ext cx="2794575"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2</a:t>
            </a:r>
            <a:r>
              <a:rPr lang="en-GB" sz="800" kern="0" baseline="30000" noProof="0" dirty="0" smtClean="0">
                <a:solidFill>
                  <a:srgbClr val="FFFFFF"/>
                </a:solidFill>
                <a:latin typeface="微软雅黑" panose="020B0503020204020204" pitchFamily="34" charset="-122"/>
                <a:ea typeface="微软雅黑" panose="020B0503020204020204" pitchFamily="34" charset="-122"/>
              </a:rPr>
              <a:t>nd</a:t>
            </a:r>
            <a:r>
              <a:rPr lang="en-GB" sz="800" kern="0" noProof="0" dirty="0" smtClean="0">
                <a:solidFill>
                  <a:srgbClr val="FFFFFF"/>
                </a:solidFill>
                <a:latin typeface="微软雅黑" panose="020B0503020204020204" pitchFamily="34" charset="-122"/>
                <a:ea typeface="微软雅黑" panose="020B0503020204020204" pitchFamily="34" charset="-122"/>
              </a:rPr>
              <a:t> round (Oct 14~19)</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3" name="Rectangle 67">
            <a:extLst>
              <a:ext uri="{FF2B5EF4-FFF2-40B4-BE49-F238E27FC236}">
                <a16:creationId xmlns="" xmlns:a16="http://schemas.microsoft.com/office/drawing/2014/main" id="{61214404-3E99-431F-A1D1-0A44E2021497}"/>
              </a:ext>
            </a:extLst>
          </p:cNvPr>
          <p:cNvSpPr/>
          <p:nvPr/>
        </p:nvSpPr>
        <p:spPr>
          <a:xfrm>
            <a:off x="8300750" y="1338914"/>
            <a:ext cx="900000" cy="442269"/>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4" name="文本框 133"/>
          <p:cNvSpPr txBox="1"/>
          <p:nvPr/>
        </p:nvSpPr>
        <p:spPr>
          <a:xfrm>
            <a:off x="19516" y="1794571"/>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00:00 UTC</a:t>
            </a:r>
            <a:endParaRPr lang="zh-CN" altLang="en-US" sz="800" dirty="0">
              <a:latin typeface="微软雅黑" panose="020B0503020204020204" pitchFamily="34" charset="-122"/>
              <a:ea typeface="微软雅黑" panose="020B0503020204020204" pitchFamily="34" charset="-122"/>
            </a:endParaRPr>
          </a:p>
        </p:txBody>
      </p:sp>
      <p:sp>
        <p:nvSpPr>
          <p:cNvPr id="135" name="文本框 134"/>
          <p:cNvSpPr txBox="1"/>
          <p:nvPr/>
        </p:nvSpPr>
        <p:spPr>
          <a:xfrm>
            <a:off x="19516" y="2741732"/>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08:00 UTC</a:t>
            </a:r>
            <a:endParaRPr lang="zh-CN" altLang="en-US" sz="800" dirty="0">
              <a:latin typeface="微软雅黑" panose="020B0503020204020204" pitchFamily="34" charset="-122"/>
              <a:ea typeface="微软雅黑" panose="020B0503020204020204" pitchFamily="34" charset="-122"/>
            </a:endParaRPr>
          </a:p>
        </p:txBody>
      </p:sp>
      <p:sp>
        <p:nvSpPr>
          <p:cNvPr id="136" name="文本框 135"/>
          <p:cNvSpPr txBox="1"/>
          <p:nvPr/>
        </p:nvSpPr>
        <p:spPr>
          <a:xfrm>
            <a:off x="19516" y="3603436"/>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12:00 UTC</a:t>
            </a:r>
            <a:endParaRPr lang="zh-CN" altLang="en-US" sz="800" dirty="0">
              <a:latin typeface="微软雅黑" panose="020B0503020204020204" pitchFamily="34" charset="-122"/>
              <a:ea typeface="微软雅黑" panose="020B0503020204020204" pitchFamily="34" charset="-122"/>
            </a:endParaRPr>
          </a:p>
        </p:txBody>
      </p:sp>
      <p:sp>
        <p:nvSpPr>
          <p:cNvPr id="137" name="文本框 136"/>
          <p:cNvSpPr txBox="1"/>
          <p:nvPr/>
        </p:nvSpPr>
        <p:spPr>
          <a:xfrm>
            <a:off x="19516" y="4490775"/>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16:00 UTC</a:t>
            </a:r>
            <a:endParaRPr lang="zh-CN" altLang="en-US" sz="800" dirty="0">
              <a:latin typeface="微软雅黑" panose="020B0503020204020204" pitchFamily="34" charset="-122"/>
              <a:ea typeface="微软雅黑" panose="020B0503020204020204" pitchFamily="34" charset="-122"/>
            </a:endParaRPr>
          </a:p>
        </p:txBody>
      </p:sp>
      <p:sp>
        <p:nvSpPr>
          <p:cNvPr id="138" name="文本框 137"/>
          <p:cNvSpPr txBox="1"/>
          <p:nvPr/>
        </p:nvSpPr>
        <p:spPr>
          <a:xfrm>
            <a:off x="19516" y="5463570"/>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24:00 UTC</a:t>
            </a:r>
            <a:endParaRPr lang="zh-CN" altLang="en-US" sz="800" dirty="0">
              <a:latin typeface="微软雅黑" panose="020B0503020204020204" pitchFamily="34" charset="-122"/>
              <a:ea typeface="微软雅黑" panose="020B0503020204020204" pitchFamily="34" charset="-122"/>
            </a:endParaRPr>
          </a:p>
        </p:txBody>
      </p:sp>
      <p:sp>
        <p:nvSpPr>
          <p:cNvPr id="203" name="Rectangle: Rounded Corners 201">
            <a:extLst>
              <a:ext uri="{FF2B5EF4-FFF2-40B4-BE49-F238E27FC236}">
                <a16:creationId xmlns="" xmlns:a16="http://schemas.microsoft.com/office/drawing/2014/main" id="{B6CDA6FF-6740-49E7-B14C-1831ED62E0F8}"/>
              </a:ext>
            </a:extLst>
          </p:cNvPr>
          <p:cNvSpPr/>
          <p:nvPr/>
        </p:nvSpPr>
        <p:spPr>
          <a:xfrm>
            <a:off x="748196" y="5800534"/>
            <a:ext cx="784800" cy="5976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altLang="zh-CN" sz="800" b="1" kern="0" dirty="0" smtClean="0">
                <a:solidFill>
                  <a:srgbClr val="FFFFFF"/>
                </a:solidFill>
                <a:latin typeface="+mj-ea"/>
                <a:ea typeface="+mj-ea"/>
                <a:cs typeface="+mn-cs"/>
              </a:rPr>
              <a:t>Time</a:t>
            </a:r>
            <a:r>
              <a:rPr lang="en-US" altLang="zh-CN" sz="800" b="1" kern="0" noProof="0" dirty="0" smtClean="0">
                <a:solidFill>
                  <a:srgbClr val="FFFFFF"/>
                </a:solidFill>
                <a:latin typeface="+mj-ea"/>
                <a:ea typeface="+mj-ea"/>
                <a:cs typeface="+mn-cs"/>
              </a:rPr>
              <a:t>line 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04" name="Rectangle: Rounded Corners 201">
            <a:extLst>
              <a:ext uri="{FF2B5EF4-FFF2-40B4-BE49-F238E27FC236}">
                <a16:creationId xmlns="" xmlns:a16="http://schemas.microsoft.com/office/drawing/2014/main" id="{B6CDA6FF-6740-49E7-B14C-1831ED62E0F8}"/>
              </a:ext>
            </a:extLst>
          </p:cNvPr>
          <p:cNvSpPr/>
          <p:nvPr/>
        </p:nvSpPr>
        <p:spPr>
          <a:xfrm>
            <a:off x="1688138" y="5800534"/>
            <a:ext cx="784800" cy="5976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Deadline for comments and </a:t>
            </a:r>
            <a:r>
              <a:rPr lang="en-US" sz="800" b="1" kern="0" dirty="0" err="1" smtClean="0">
                <a:solidFill>
                  <a:srgbClr val="FFFFFF"/>
                </a:solidFill>
                <a:latin typeface="+mj-ea"/>
                <a:ea typeface="+mj-ea"/>
                <a:cs typeface="+mn-cs"/>
              </a:rPr>
              <a:t>tdoc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05" name="Rectangle: Rounded Corners 201">
            <a:extLst>
              <a:ext uri="{FF2B5EF4-FFF2-40B4-BE49-F238E27FC236}">
                <a16:creationId xmlns="" xmlns:a16="http://schemas.microsoft.com/office/drawing/2014/main" id="{B6CDA6FF-6740-49E7-B14C-1831ED62E0F8}"/>
              </a:ext>
            </a:extLst>
          </p:cNvPr>
          <p:cNvSpPr/>
          <p:nvPr/>
        </p:nvSpPr>
        <p:spPr>
          <a:xfrm>
            <a:off x="2631551" y="5800534"/>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smtClean="0">
                <a:ln>
                  <a:noFill/>
                </a:ln>
                <a:solidFill>
                  <a:srgbClr val="FFFFFF"/>
                </a:solidFill>
                <a:effectLst/>
                <a:uLnTx/>
                <a:uFillTx/>
                <a:latin typeface="+mj-ea"/>
                <a:ea typeface="+mj-ea"/>
                <a:cs typeface="+mn-cs"/>
              </a:rPr>
              <a:t>session </a:t>
            </a:r>
          </a:p>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(main,</a:t>
            </a:r>
            <a:r>
              <a:rPr kumimoji="0" lang="en-US" sz="800" b="1" i="0" u="none" strike="noStrike" kern="0" cap="none" spc="0" normalizeH="0" noProof="0" dirty="0" smtClean="0">
                <a:ln>
                  <a:noFill/>
                </a:ln>
                <a:solidFill>
                  <a:srgbClr val="FFFFFF"/>
                </a:solidFill>
                <a:effectLst/>
                <a:uLnTx/>
                <a:uFillTx/>
                <a:latin typeface="+mj-ea"/>
                <a:ea typeface="+mj-ea"/>
                <a:cs typeface="+mn-cs"/>
              </a:rPr>
              <a:t> RRM, BS</a:t>
            </a:r>
            <a:r>
              <a:rPr kumimoji="0" lang="en-US" sz="800" b="1" i="0" u="none" strike="noStrike" kern="0" cap="none" spc="0" normalizeH="0" baseline="0" noProof="0" dirty="0" smtClean="0">
                <a:ln>
                  <a:noFill/>
                </a:ln>
                <a:solidFill>
                  <a:srgbClr val="FFFFFF"/>
                </a:solidFill>
                <a:effectLst/>
                <a:uLnTx/>
                <a:uFillTx/>
                <a:latin typeface="+mj-ea"/>
                <a:ea typeface="+mj-ea"/>
                <a:cs typeface="+mn-cs"/>
              </a:rPr>
              <a: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06" name="TextBox 1">
            <a:extLst>
              <a:ext uri="{FF2B5EF4-FFF2-40B4-BE49-F238E27FC236}">
                <a16:creationId xmlns="" xmlns:a16="http://schemas.microsoft.com/office/drawing/2014/main" id="{E151FB97-9B3A-4312-805C-6B499B697A34}"/>
              </a:ext>
            </a:extLst>
          </p:cNvPr>
          <p:cNvSpPr txBox="1"/>
          <p:nvPr/>
        </p:nvSpPr>
        <p:spPr>
          <a:xfrm>
            <a:off x="6746721" y="6358580"/>
            <a:ext cx="4460971" cy="461665"/>
          </a:xfrm>
          <a:prstGeom prst="rect">
            <a:avLst/>
          </a:prstGeom>
          <a:noFill/>
        </p:spPr>
        <p:txBody>
          <a:bodyPr wrap="square" rtlCol="0">
            <a:spAutoFit/>
          </a:bodyPr>
          <a:lstStyle/>
          <a:p>
            <a:pPr lvl="0">
              <a:defRPr/>
            </a:pPr>
            <a:r>
              <a:rPr kumimoji="0" lang="en-US" sz="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Note</a:t>
            </a:r>
            <a:r>
              <a:rPr lang="en-US" sz="800" b="1" dirty="0">
                <a:solidFill>
                  <a:srgbClr val="000000"/>
                </a:solidFill>
                <a:latin typeface="微软雅黑" panose="020B0503020204020204" pitchFamily="34" charset="-122"/>
                <a:ea typeface="微软雅黑" panose="020B0503020204020204" pitchFamily="34" charset="-122"/>
              </a:rPr>
              <a:t> </a:t>
            </a:r>
            <a:r>
              <a:rPr lang="en-US" sz="800" b="1" dirty="0" smtClean="0">
                <a:solidFill>
                  <a:srgbClr val="000000"/>
                </a:solidFill>
                <a:latin typeface="微软雅黑" panose="020B0503020204020204" pitchFamily="34" charset="-122"/>
                <a:ea typeface="微软雅黑" panose="020B0503020204020204" pitchFamily="34" charset="-122"/>
              </a:rPr>
              <a:t>1:</a:t>
            </a:r>
            <a:r>
              <a:rPr lang="en-US" sz="800" b="1" dirty="0">
                <a:solidFill>
                  <a:srgbClr val="000000"/>
                </a:solidFill>
                <a:latin typeface="微软雅黑" panose="020B0503020204020204" pitchFamily="34" charset="-122"/>
                <a:ea typeface="微软雅黑" panose="020B0503020204020204" pitchFamily="34" charset="-122"/>
              </a:rPr>
              <a:t> </a:t>
            </a:r>
            <a:r>
              <a:rPr lang="en-US" sz="800" b="1" dirty="0" smtClean="0">
                <a:solidFill>
                  <a:srgbClr val="000000"/>
                </a:solidFill>
                <a:latin typeface="微软雅黑" panose="020B0503020204020204" pitchFamily="34" charset="-122"/>
                <a:ea typeface="微软雅黑" panose="020B0503020204020204" pitchFamily="34" charset="-122"/>
              </a:rPr>
              <a:t>Comments and </a:t>
            </a:r>
            <a:r>
              <a:rPr lang="en-US" sz="800" b="1" dirty="0" err="1" smtClean="0">
                <a:solidFill>
                  <a:srgbClr val="000000"/>
                </a:solidFill>
                <a:latin typeface="微软雅黑" panose="020B0503020204020204" pitchFamily="34" charset="-122"/>
                <a:ea typeface="微软雅黑" panose="020B0503020204020204" pitchFamily="34" charset="-122"/>
              </a:rPr>
              <a:t>tdocs</a:t>
            </a:r>
            <a:r>
              <a:rPr lang="en-US" sz="800" b="1" dirty="0" smtClean="0">
                <a:solidFill>
                  <a:srgbClr val="000000"/>
                </a:solidFill>
                <a:latin typeface="微软雅黑" panose="020B0503020204020204" pitchFamily="34" charset="-122"/>
                <a:ea typeface="微软雅黑" panose="020B0503020204020204" pitchFamily="34" charset="-122"/>
              </a:rPr>
              <a:t> submitted </a:t>
            </a:r>
            <a:r>
              <a:rPr lang="en-US" sz="800" b="1" dirty="0">
                <a:solidFill>
                  <a:srgbClr val="000000"/>
                </a:solidFill>
                <a:latin typeface="微软雅黑" panose="020B0503020204020204" pitchFamily="34" charset="-122"/>
                <a:ea typeface="微软雅黑" panose="020B0503020204020204" pitchFamily="34" charset="-122"/>
              </a:rPr>
              <a:t>after the deadlines will not be considered</a:t>
            </a:r>
            <a:endParaRPr kumimoji="0" lang="en-US" sz="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endParaRPr>
          </a:p>
          <a:p>
            <a:pPr lvl="0">
              <a:defRPr/>
            </a:pPr>
            <a:r>
              <a:rPr lang="en-US" sz="800" b="1" dirty="0" smtClean="0">
                <a:solidFill>
                  <a:srgbClr val="000000"/>
                </a:solidFill>
                <a:latin typeface="微软雅黑" panose="020B0503020204020204" pitchFamily="34" charset="-122"/>
                <a:ea typeface="微软雅黑" panose="020B0503020204020204" pitchFamily="34" charset="-122"/>
              </a:rPr>
              <a:t>Note </a:t>
            </a:r>
            <a:r>
              <a:rPr kumimoji="0" lang="en-US" sz="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2</a:t>
            </a:r>
            <a:r>
              <a:rPr lang="en-US" sz="800" b="1" noProof="0" dirty="0" smtClean="0">
                <a:solidFill>
                  <a:srgbClr val="000000"/>
                </a:solidFill>
                <a:latin typeface="微软雅黑" panose="020B0503020204020204" pitchFamily="34" charset="-122"/>
                <a:ea typeface="微软雅黑" panose="020B0503020204020204" pitchFamily="34" charset="-122"/>
              </a:rPr>
              <a:t>:</a:t>
            </a:r>
            <a:r>
              <a:rPr lang="en-US" sz="800" b="1" noProof="0" dirty="0">
                <a:solidFill>
                  <a:srgbClr val="000000"/>
                </a:solidFill>
                <a:latin typeface="微软雅黑" panose="020B0503020204020204" pitchFamily="34" charset="-122"/>
                <a:ea typeface="微软雅黑" panose="020B0503020204020204" pitchFamily="34" charset="-122"/>
              </a:rPr>
              <a:t> </a:t>
            </a:r>
            <a:r>
              <a:rPr lang="en-US" sz="800" b="1" dirty="0" smtClean="0">
                <a:solidFill>
                  <a:srgbClr val="000000"/>
                </a:solidFill>
                <a:latin typeface="微软雅黑" panose="020B0503020204020204" pitchFamily="34" charset="-122"/>
                <a:ea typeface="微软雅黑" panose="020B0503020204020204" pitchFamily="34" charset="-122"/>
              </a:rPr>
              <a:t>Basket </a:t>
            </a:r>
            <a:r>
              <a:rPr lang="en-US" sz="800" b="1" dirty="0">
                <a:solidFill>
                  <a:srgbClr val="000000"/>
                </a:solidFill>
                <a:latin typeface="微软雅黑" panose="020B0503020204020204" pitchFamily="34" charset="-122"/>
                <a:ea typeface="微软雅黑" panose="020B0503020204020204" pitchFamily="34" charset="-122"/>
              </a:rPr>
              <a:t>WIs Email discussion procedures/timelines are not included. </a:t>
            </a:r>
            <a:endParaRPr lang="en-US" sz="800" b="1" dirty="0" smtClean="0">
              <a:solidFill>
                <a:srgbClr val="000000"/>
              </a:solidFill>
              <a:latin typeface="微软雅黑" panose="020B0503020204020204" pitchFamily="34" charset="-122"/>
              <a:ea typeface="微软雅黑" panose="020B0503020204020204" pitchFamily="34" charset="-122"/>
            </a:endParaRPr>
          </a:p>
          <a:p>
            <a:pPr lvl="0">
              <a:defRPr/>
            </a:pPr>
            <a:r>
              <a:rPr kumimoji="0" lang="en-US" sz="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Note 3: During</a:t>
            </a:r>
            <a:r>
              <a:rPr kumimoji="0" lang="en-US" sz="800" b="1" i="0" u="none" strike="noStrike" kern="1200" cap="none" spc="0" normalizeH="0" noProof="0" dirty="0" smtClean="0">
                <a:ln>
                  <a:noFill/>
                </a:ln>
                <a:solidFill>
                  <a:srgbClr val="000000"/>
                </a:solidFill>
                <a:effectLst/>
                <a:uLnTx/>
                <a:uFillTx/>
                <a:latin typeface="微软雅黑" panose="020B0503020204020204" pitchFamily="34" charset="-122"/>
                <a:ea typeface="微软雅黑" panose="020B0503020204020204" pitchFamily="34" charset="-122"/>
              </a:rPr>
              <a:t> quiet periods, no email should be sent out.</a:t>
            </a:r>
            <a:endPar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215" name="Rectangle 67">
            <a:extLst>
              <a:ext uri="{FF2B5EF4-FFF2-40B4-BE49-F238E27FC236}">
                <a16:creationId xmlns="" xmlns:a16="http://schemas.microsoft.com/office/drawing/2014/main" id="{61214404-3E99-431F-A1D1-0A44E2021497}"/>
              </a:ext>
            </a:extLst>
          </p:cNvPr>
          <p:cNvSpPr/>
          <p:nvPr/>
        </p:nvSpPr>
        <p:spPr>
          <a:xfrm>
            <a:off x="7344961" y="1338309"/>
            <a:ext cx="917095"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2</a:t>
            </a:r>
            <a:r>
              <a:rPr lang="en-GB" sz="800" kern="0" baseline="30000" noProof="0" dirty="0" smtClean="0">
                <a:solidFill>
                  <a:srgbClr val="FFFFFF"/>
                </a:solidFill>
                <a:latin typeface="微软雅黑" panose="020B0503020204020204" pitchFamily="34" charset="-122"/>
                <a:ea typeface="微软雅黑" panose="020B0503020204020204" pitchFamily="34" charset="-122"/>
              </a:rPr>
              <a:t>nd</a:t>
            </a:r>
            <a:r>
              <a:rPr lang="en-GB" sz="800" kern="0" noProof="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Oct 14~19</a:t>
            </a:r>
            <a:r>
              <a:rPr lang="en-GB" sz="800" kern="0" noProof="0" dirty="0" smtClean="0">
                <a:solidFill>
                  <a:srgbClr val="FFFFFF"/>
                </a:solidFill>
                <a:latin typeface="微软雅黑" panose="020B0503020204020204" pitchFamily="34" charset="-122"/>
                <a:ea typeface="微软雅黑" panose="020B0503020204020204" pitchFamily="34" charset="-122"/>
              </a:rPr>
              <a:t>)</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8" name="Rectangle: Rounded Corners 201">
            <a:extLst>
              <a:ext uri="{FF2B5EF4-FFF2-40B4-BE49-F238E27FC236}">
                <a16:creationId xmlns="" xmlns:a16="http://schemas.microsoft.com/office/drawing/2014/main" id="{B6CDA6FF-6740-49E7-B14C-1831ED62E0F8}"/>
              </a:ext>
            </a:extLst>
          </p:cNvPr>
          <p:cNvSpPr/>
          <p:nvPr/>
        </p:nvSpPr>
        <p:spPr>
          <a:xfrm>
            <a:off x="3621333" y="2286545"/>
            <a:ext cx="784800" cy="5976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Comments on initial </a:t>
            </a:r>
            <a:r>
              <a:rPr lang="en-US" sz="800" b="1" kern="0" dirty="0" smtClean="0">
                <a:solidFill>
                  <a:srgbClr val="FFFFFF"/>
                </a:solidFill>
                <a:latin typeface="+mj-ea"/>
                <a:ea typeface="+mj-ea"/>
                <a:cs typeface="+mn-cs"/>
              </a:rPr>
              <a:t>summary, checking agenda</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3</a:t>
            </a:r>
            <a:r>
              <a:rPr kumimoji="0" lang="en-US" sz="800" b="1" i="0" u="none" strike="noStrike" kern="0" cap="none" spc="0" normalizeH="0" baseline="0" noProof="0" dirty="0" smtClean="0">
                <a:ln>
                  <a:noFill/>
                </a:ln>
                <a:solidFill>
                  <a:srgbClr val="FFFFFF"/>
                </a:solidFill>
                <a:effectLst/>
                <a:uLnTx/>
                <a:uFillTx/>
                <a:latin typeface="+mj-ea"/>
                <a:ea typeface="+mj-ea"/>
                <a:cs typeface="+mn-cs"/>
              </a:rPr>
              <a:t>:00</a:t>
            </a:r>
            <a:r>
              <a:rPr kumimoji="0" lang="en-US" sz="800" b="1" i="0" u="none" strike="noStrike" kern="0" cap="none" spc="0" normalizeH="0" noProof="0" dirty="0" smtClean="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9" name="Rectangle: Rounded Corners 201">
            <a:extLst>
              <a:ext uri="{FF2B5EF4-FFF2-40B4-BE49-F238E27FC236}">
                <a16:creationId xmlns="" xmlns:a16="http://schemas.microsoft.com/office/drawing/2014/main" id="{B6CDA6FF-6740-49E7-B14C-1831ED62E0F8}"/>
              </a:ext>
            </a:extLst>
          </p:cNvPr>
          <p:cNvSpPr/>
          <p:nvPr/>
        </p:nvSpPr>
        <p:spPr>
          <a:xfrm>
            <a:off x="2672817" y="4800512"/>
            <a:ext cx="784800" cy="5976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Initial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October 9</a:t>
            </a:r>
            <a:r>
              <a:rPr lang="en-US" sz="800" b="1" kern="0" baseline="30000" dirty="0" smtClean="0">
                <a:solidFill>
                  <a:srgbClr val="FFFFFF"/>
                </a:solidFill>
                <a:latin typeface="+mj-ea"/>
                <a:ea typeface="+mj-ea"/>
                <a:cs typeface="+mn-cs"/>
              </a:rPr>
              <a:t>th</a:t>
            </a:r>
            <a:r>
              <a:rPr lang="en-US" sz="800" b="1" kern="0" dirty="0" smtClean="0">
                <a:solidFill>
                  <a:srgbClr val="FFFFFF"/>
                </a:solidFill>
                <a:latin typeface="+mj-ea"/>
                <a:ea typeface="+mj-ea"/>
                <a:cs typeface="+mn-cs"/>
              </a:rPr>
              <a:t> 17</a:t>
            </a:r>
            <a:r>
              <a:rPr kumimoji="0" lang="en-US" sz="800" b="1" i="0" u="none" strike="noStrike" kern="0" cap="none" spc="0" normalizeH="0" baseline="0" noProof="0" dirty="0" smtClean="0">
                <a:ln>
                  <a:noFill/>
                </a:ln>
                <a:solidFill>
                  <a:srgbClr val="FFFFFF"/>
                </a:solidFill>
                <a:effectLst/>
                <a:uLnTx/>
                <a:uFillTx/>
                <a:latin typeface="+mj-ea"/>
                <a:ea typeface="+mj-ea"/>
                <a:cs typeface="+mn-cs"/>
              </a:rPr>
              <a:t>:00</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0" name="Rectangle: Rounded Corners 201">
            <a:extLst>
              <a:ext uri="{FF2B5EF4-FFF2-40B4-BE49-F238E27FC236}">
                <a16:creationId xmlns="" xmlns:a16="http://schemas.microsoft.com/office/drawing/2014/main" id="{B6CDA6FF-6740-49E7-B14C-1831ED62E0F8}"/>
              </a:ext>
            </a:extLst>
          </p:cNvPr>
          <p:cNvSpPr/>
          <p:nvPr/>
        </p:nvSpPr>
        <p:spPr>
          <a:xfrm>
            <a:off x="3621333" y="2934779"/>
            <a:ext cx="784800" cy="5976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Meeting starts</a:t>
            </a:r>
          </a:p>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8:00</a:t>
            </a:r>
            <a:r>
              <a:rPr kumimoji="0" lang="en-US" sz="800" b="1" i="0" u="none" strike="noStrike" kern="0" cap="none" spc="0" normalizeH="0" noProof="0" dirty="0">
                <a:ln>
                  <a:noFill/>
                </a:ln>
                <a:solidFill>
                  <a:srgbClr val="FFFFFF"/>
                </a:solidFill>
                <a:effectLst/>
                <a:uLnTx/>
                <a:uFillTx/>
                <a:latin typeface="+mj-ea"/>
                <a:ea typeface="+mj-ea"/>
                <a:cs typeface="+mn-cs"/>
              </a:rPr>
              <a:t> </a:t>
            </a:r>
            <a:r>
              <a:rPr kumimoji="0" lang="en-US" sz="800" b="1" i="0" u="none" strike="noStrike" kern="0" cap="none" spc="0" normalizeH="0" noProof="0" dirty="0" smtClean="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1" name="Rectangle: Rounded Corners 201">
            <a:extLst>
              <a:ext uri="{FF2B5EF4-FFF2-40B4-BE49-F238E27FC236}">
                <a16:creationId xmlns="" xmlns:a16="http://schemas.microsoft.com/office/drawing/2014/main" id="{B6CDA6FF-6740-49E7-B14C-1831ED62E0F8}"/>
              </a:ext>
            </a:extLst>
          </p:cNvPr>
          <p:cNvSpPr/>
          <p:nvPr/>
        </p:nvSpPr>
        <p:spPr>
          <a:xfrm>
            <a:off x="4561247" y="2286545"/>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3" name="Rectangle: Rounded Corners 201">
            <a:extLst>
              <a:ext uri="{FF2B5EF4-FFF2-40B4-BE49-F238E27FC236}">
                <a16:creationId xmlns="" xmlns:a16="http://schemas.microsoft.com/office/drawing/2014/main" id="{B6CDA6FF-6740-49E7-B14C-1831ED62E0F8}"/>
              </a:ext>
            </a:extLst>
          </p:cNvPr>
          <p:cNvSpPr/>
          <p:nvPr/>
        </p:nvSpPr>
        <p:spPr>
          <a:xfrm>
            <a:off x="6467479" y="5563082"/>
            <a:ext cx="784800" cy="5976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a:t>
            </a:r>
            <a:r>
              <a:rPr lang="en-US" sz="800" b="1" kern="0" baseline="30000" dirty="0">
                <a:solidFill>
                  <a:srgbClr val="FFFFFF"/>
                </a:solidFill>
                <a:latin typeface="+mj-ea"/>
                <a:ea typeface="+mj-ea"/>
                <a:cs typeface="+mn-cs"/>
              </a:rPr>
              <a:t>st</a:t>
            </a:r>
            <a:r>
              <a:rPr lang="en-US" sz="800" b="1" kern="0" dirty="0">
                <a:solidFill>
                  <a:srgbClr val="FFFFFF"/>
                </a:solidFill>
                <a:latin typeface="+mj-ea"/>
                <a:ea typeface="+mj-ea"/>
                <a:cs typeface="+mn-cs"/>
              </a:rPr>
              <a:t> round formal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23</a:t>
            </a:r>
            <a:r>
              <a:rPr kumimoji="0" lang="en-US" sz="800" b="1" i="0" u="none" strike="noStrike" kern="0" cap="none" spc="0" normalizeH="0" baseline="0" noProof="0" dirty="0" smtClean="0">
                <a:ln>
                  <a:noFill/>
                </a:ln>
                <a:solidFill>
                  <a:srgbClr val="FFFFFF"/>
                </a:solidFill>
                <a:effectLst/>
                <a:uLnTx/>
                <a:uFillTx/>
                <a:latin typeface="+mj-ea"/>
                <a:ea typeface="+mj-ea"/>
                <a:cs typeface="+mn-cs"/>
              </a:rPr>
              <a:t>:59</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4" name="Rectangle: Rounded Corners 201">
            <a:extLst>
              <a:ext uri="{FF2B5EF4-FFF2-40B4-BE49-F238E27FC236}">
                <a16:creationId xmlns="" xmlns:a16="http://schemas.microsoft.com/office/drawing/2014/main" id="{B6CDA6FF-6740-49E7-B14C-1831ED62E0F8}"/>
              </a:ext>
            </a:extLst>
          </p:cNvPr>
          <p:cNvSpPr/>
          <p:nvPr/>
        </p:nvSpPr>
        <p:spPr>
          <a:xfrm>
            <a:off x="6461185" y="2934779"/>
            <a:ext cx="784800" cy="5976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a:t>
            </a:r>
            <a:r>
              <a:rPr lang="en-US" sz="800" b="1" kern="0" baseline="30000" dirty="0">
                <a:solidFill>
                  <a:schemeClr val="bg1"/>
                </a:solidFill>
                <a:latin typeface="+mj-ea"/>
                <a:ea typeface="+mj-ea"/>
                <a:cs typeface="+mn-cs"/>
              </a:rPr>
              <a:t>st</a:t>
            </a:r>
            <a:r>
              <a:rPr lang="en-US" sz="800" b="1" kern="0" dirty="0">
                <a:solidFill>
                  <a:schemeClr val="bg1"/>
                </a:solidFill>
                <a:latin typeface="+mj-ea"/>
                <a:ea typeface="+mj-ea"/>
                <a:cs typeface="+mn-cs"/>
              </a:rPr>
              <a:t> round </a:t>
            </a:r>
            <a:r>
              <a:rPr lang="en-US" sz="800" b="1" kern="0" dirty="0" smtClean="0">
                <a:solidFill>
                  <a:schemeClr val="bg1"/>
                </a:solidFill>
                <a:latin typeface="+mj-ea"/>
                <a:ea typeface="+mj-ea"/>
                <a:cs typeface="+mn-cs"/>
              </a:rPr>
              <a:t>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8</a:t>
            </a:r>
            <a:r>
              <a:rPr kumimoji="0" lang="en-US" sz="800" b="1" i="0" u="none" strike="noStrike" kern="0" cap="none" spc="0" normalizeH="0" baseline="0" noProof="0" dirty="0" smtClean="0">
                <a:ln>
                  <a:noFill/>
                </a:ln>
                <a:solidFill>
                  <a:schemeClr val="bg1"/>
                </a:solidFill>
                <a:effectLst/>
                <a:uLnTx/>
                <a:uFillTx/>
                <a:latin typeface="+mj-ea"/>
                <a:ea typeface="+mj-ea"/>
                <a:cs typeface="+mn-cs"/>
              </a:rPr>
              <a:t>:00</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75" name="Rectangle: Rounded Corners 201">
            <a:extLst>
              <a:ext uri="{FF2B5EF4-FFF2-40B4-BE49-F238E27FC236}">
                <a16:creationId xmlns="" xmlns:a16="http://schemas.microsoft.com/office/drawing/2014/main" id="{B6CDA6FF-6740-49E7-B14C-1831ED62E0F8}"/>
              </a:ext>
            </a:extLst>
          </p:cNvPr>
          <p:cNvSpPr/>
          <p:nvPr/>
        </p:nvSpPr>
        <p:spPr>
          <a:xfrm>
            <a:off x="6467479" y="2286545"/>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文本框 77"/>
          <p:cNvSpPr txBox="1"/>
          <p:nvPr/>
        </p:nvSpPr>
        <p:spPr>
          <a:xfrm>
            <a:off x="7303671" y="3066095"/>
            <a:ext cx="1001779" cy="584775"/>
          </a:xfrm>
          <a:prstGeom prst="rect">
            <a:avLst/>
          </a:prstGeom>
          <a:noFill/>
        </p:spPr>
        <p:txBody>
          <a:bodyPr wrap="square" rtlCol="0">
            <a:spAutoFit/>
          </a:bodyPr>
          <a:lstStyle/>
          <a:p>
            <a:pPr algn="ctr"/>
            <a:r>
              <a:rPr lang="en-US" altLang="zh-CN" sz="800" dirty="0" smtClean="0">
                <a:latin typeface="微软雅黑" panose="020B0503020204020204" pitchFamily="34" charset="-122"/>
                <a:ea typeface="微软雅黑" panose="020B0503020204020204" pitchFamily="34" charset="-122"/>
              </a:rPr>
              <a:t>Companies need provide drafts &amp;  revisions as early as possible</a:t>
            </a:r>
            <a:endParaRPr lang="zh-CN" altLang="en-US" sz="800" dirty="0">
              <a:latin typeface="微软雅黑" panose="020B0503020204020204" pitchFamily="34" charset="-122"/>
              <a:ea typeface="微软雅黑" panose="020B0503020204020204" pitchFamily="34" charset="-122"/>
            </a:endParaRPr>
          </a:p>
        </p:txBody>
      </p:sp>
      <p:sp>
        <p:nvSpPr>
          <p:cNvPr id="80" name="Rectangle: Rounded Corners 201">
            <a:extLst>
              <a:ext uri="{FF2B5EF4-FFF2-40B4-BE49-F238E27FC236}">
                <a16:creationId xmlns="" xmlns:a16="http://schemas.microsoft.com/office/drawing/2014/main" id="{B6CDA6FF-6740-49E7-B14C-1831ED62E0F8}"/>
              </a:ext>
            </a:extLst>
          </p:cNvPr>
          <p:cNvSpPr/>
          <p:nvPr/>
        </p:nvSpPr>
        <p:spPr>
          <a:xfrm>
            <a:off x="7407558" y="2286545"/>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1" name="Rectangle: Rounded Corners 201">
            <a:extLst>
              <a:ext uri="{FF2B5EF4-FFF2-40B4-BE49-F238E27FC236}">
                <a16:creationId xmlns="" xmlns:a16="http://schemas.microsoft.com/office/drawing/2014/main" id="{B6CDA6FF-6740-49E7-B14C-1831ED62E0F8}"/>
              </a:ext>
            </a:extLst>
          </p:cNvPr>
          <p:cNvSpPr/>
          <p:nvPr/>
        </p:nvSpPr>
        <p:spPr>
          <a:xfrm>
            <a:off x="9322375" y="3909772"/>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:00-16:00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2" name="Rectangle: Rounded Corners 201">
            <a:extLst>
              <a:ext uri="{FF2B5EF4-FFF2-40B4-BE49-F238E27FC236}">
                <a16:creationId xmlns="" xmlns:a16="http://schemas.microsoft.com/office/drawing/2014/main" id="{B6CDA6FF-6740-49E7-B14C-1831ED62E0F8}"/>
              </a:ext>
            </a:extLst>
          </p:cNvPr>
          <p:cNvSpPr/>
          <p:nvPr/>
        </p:nvSpPr>
        <p:spPr>
          <a:xfrm>
            <a:off x="5512600" y="2286545"/>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Rectangle: Rounded Corners 201">
            <a:extLst>
              <a:ext uri="{FF2B5EF4-FFF2-40B4-BE49-F238E27FC236}">
                <a16:creationId xmlns="" xmlns:a16="http://schemas.microsoft.com/office/drawing/2014/main" id="{B6CDA6FF-6740-49E7-B14C-1831ED62E0F8}"/>
              </a:ext>
            </a:extLst>
          </p:cNvPr>
          <p:cNvSpPr/>
          <p:nvPr/>
        </p:nvSpPr>
        <p:spPr>
          <a:xfrm>
            <a:off x="8346749" y="2085457"/>
            <a:ext cx="786133" cy="3526396"/>
          </a:xfrm>
          <a:prstGeom prst="roundRect">
            <a:avLst/>
          </a:prstGeom>
          <a:solidFill>
            <a:schemeClr val="accent4">
              <a:lumMod val="65000"/>
              <a:lumOff val="3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a:solidFill>
                  <a:srgbClr val="FFFFFF"/>
                </a:solidFill>
                <a:latin typeface="+mj-ea"/>
                <a:ea typeface="+mj-ea"/>
                <a:cs typeface="+mn-cs"/>
              </a:rPr>
              <a:t>Quiet period 3:00 Sat-23:00 Sun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0" name="Rectangle: Rounded Corners 201">
            <a:extLst>
              <a:ext uri="{FF2B5EF4-FFF2-40B4-BE49-F238E27FC236}">
                <a16:creationId xmlns="" xmlns:a16="http://schemas.microsoft.com/office/drawing/2014/main" id="{B6CDA6FF-6740-49E7-B14C-1831ED62E0F8}"/>
              </a:ext>
            </a:extLst>
          </p:cNvPr>
          <p:cNvSpPr/>
          <p:nvPr/>
        </p:nvSpPr>
        <p:spPr>
          <a:xfrm>
            <a:off x="10252819" y="5432905"/>
            <a:ext cx="784800" cy="922418"/>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Chair </a:t>
            </a:r>
            <a:r>
              <a:rPr lang="en-US" sz="800" b="1" kern="0" dirty="0" smtClean="0">
                <a:solidFill>
                  <a:schemeClr val="bg1"/>
                </a:solidFill>
                <a:latin typeface="+mj-ea"/>
                <a:ea typeface="+mj-ea"/>
                <a:cs typeface="+mn-cs"/>
              </a:rPr>
              <a:t>announce which topics will continue </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chemeClr val="bg1"/>
                </a:solidFill>
                <a:latin typeface="+mj-ea"/>
                <a:ea typeface="+mj-ea"/>
                <a:cs typeface="+mn-cs"/>
              </a:rPr>
              <a:t>23</a:t>
            </a:r>
            <a:r>
              <a:rPr kumimoji="0" lang="en-US" sz="800" b="1" i="0" u="none" strike="noStrike" kern="0" cap="none" spc="0" normalizeH="0" baseline="0" noProof="0" dirty="0" smtClean="0">
                <a:ln>
                  <a:noFill/>
                </a:ln>
                <a:solidFill>
                  <a:schemeClr val="bg1"/>
                </a:solidFill>
                <a:effectLst/>
                <a:uLnTx/>
                <a:uFillTx/>
                <a:latin typeface="+mj-ea"/>
                <a:ea typeface="+mj-ea"/>
                <a:cs typeface="+mn-cs"/>
              </a:rPr>
              <a:t>:59</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3" name="Rectangle: Rounded Corners 201">
            <a:extLst>
              <a:ext uri="{FF2B5EF4-FFF2-40B4-BE49-F238E27FC236}">
                <a16:creationId xmlns="" xmlns:a16="http://schemas.microsoft.com/office/drawing/2014/main" id="{B6CDA6FF-6740-49E7-B14C-1831ED62E0F8}"/>
              </a:ext>
            </a:extLst>
          </p:cNvPr>
          <p:cNvSpPr/>
          <p:nvPr/>
        </p:nvSpPr>
        <p:spPr>
          <a:xfrm>
            <a:off x="10252819" y="2934779"/>
            <a:ext cx="784800" cy="5976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draft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08:00</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4" name="Rectangle: Rounded Corners 201">
            <a:extLst>
              <a:ext uri="{FF2B5EF4-FFF2-40B4-BE49-F238E27FC236}">
                <a16:creationId xmlns="" xmlns:a16="http://schemas.microsoft.com/office/drawing/2014/main" id="{B6CDA6FF-6740-49E7-B14C-1831ED62E0F8}"/>
              </a:ext>
            </a:extLst>
          </p:cNvPr>
          <p:cNvSpPr/>
          <p:nvPr/>
        </p:nvSpPr>
        <p:spPr>
          <a:xfrm>
            <a:off x="11187237" y="2934779"/>
            <a:ext cx="784800" cy="5976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formal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8:00</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5" name="Rectangle: Rounded Corners 201">
            <a:extLst>
              <a:ext uri="{FF2B5EF4-FFF2-40B4-BE49-F238E27FC236}">
                <a16:creationId xmlns="" xmlns:a16="http://schemas.microsoft.com/office/drawing/2014/main" id="{B6CDA6FF-6740-49E7-B14C-1831ED62E0F8}"/>
              </a:ext>
            </a:extLst>
          </p:cNvPr>
          <p:cNvSpPr/>
          <p:nvPr/>
        </p:nvSpPr>
        <p:spPr>
          <a:xfrm>
            <a:off x="10252819" y="3909772"/>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:00-16:00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6" name="Rectangle: Rounded Corners 201">
            <a:extLst>
              <a:ext uri="{FF2B5EF4-FFF2-40B4-BE49-F238E27FC236}">
                <a16:creationId xmlns="" xmlns:a16="http://schemas.microsoft.com/office/drawing/2014/main" id="{B6CDA6FF-6740-49E7-B14C-1831ED62E0F8}"/>
              </a:ext>
            </a:extLst>
          </p:cNvPr>
          <p:cNvSpPr/>
          <p:nvPr/>
        </p:nvSpPr>
        <p:spPr>
          <a:xfrm>
            <a:off x="11187237" y="4800512"/>
            <a:ext cx="784800" cy="5976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Meeting closes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00" name="圆角矩形标注 99"/>
          <p:cNvSpPr/>
          <p:nvPr/>
        </p:nvSpPr>
        <p:spPr bwMode="auto">
          <a:xfrm>
            <a:off x="850279" y="2131443"/>
            <a:ext cx="1656605" cy="721680"/>
          </a:xfrm>
          <a:prstGeom prst="wedgeRoundRectCallout">
            <a:avLst>
              <a:gd name="adj1" fmla="val 111383"/>
              <a:gd name="adj2" fmla="val -4814"/>
              <a:gd name="adj3" fmla="val 16667"/>
            </a:avLst>
          </a:prstGeom>
          <a:solidFill>
            <a:schemeClr val="bg1"/>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dirty="0" smtClean="0">
                <a:latin typeface="+mj-ea"/>
                <a:ea typeface="+mj-ea"/>
              </a:rPr>
              <a:t>Companies need feed back if </a:t>
            </a:r>
            <a:r>
              <a:rPr lang="en-US" altLang="zh-CN" sz="800" dirty="0" err="1" smtClean="0">
                <a:latin typeface="+mj-ea"/>
                <a:ea typeface="+mj-ea"/>
              </a:rPr>
              <a:t>tdoc</a:t>
            </a:r>
            <a:r>
              <a:rPr lang="en-US" altLang="zh-CN" sz="800" dirty="0" smtClean="0">
                <a:latin typeface="+mj-ea"/>
                <a:ea typeface="+mj-ea"/>
              </a:rPr>
              <a:t> is submitted in wrong agenda or </a:t>
            </a:r>
            <a:r>
              <a:rPr lang="en-US" altLang="zh-CN" sz="800" dirty="0" err="1" smtClean="0">
                <a:latin typeface="+mj-ea"/>
                <a:ea typeface="+mj-ea"/>
              </a:rPr>
              <a:t>tdoc</a:t>
            </a:r>
            <a:r>
              <a:rPr lang="en-US" altLang="zh-CN" sz="800" dirty="0" smtClean="0">
                <a:latin typeface="+mj-ea"/>
                <a:ea typeface="+mj-ea"/>
              </a:rPr>
              <a:t> is missing from email summary</a:t>
            </a:r>
            <a:endParaRPr lang="zh-CN" altLang="en-US" sz="800" dirty="0">
              <a:latin typeface="+mj-ea"/>
              <a:ea typeface="+mj-ea"/>
            </a:endParaRPr>
          </a:p>
        </p:txBody>
      </p:sp>
      <p:sp>
        <p:nvSpPr>
          <p:cNvPr id="151" name="矩形 150"/>
          <p:cNvSpPr/>
          <p:nvPr/>
        </p:nvSpPr>
        <p:spPr>
          <a:xfrm>
            <a:off x="10221013" y="2059132"/>
            <a:ext cx="901179" cy="846386"/>
          </a:xfrm>
          <a:prstGeom prst="rect">
            <a:avLst/>
          </a:prstGeom>
        </p:spPr>
        <p:txBody>
          <a:bodyPr wrap="square">
            <a:spAutoFit/>
          </a:bodyPr>
          <a:lstStyle/>
          <a:p>
            <a:pPr algn="ctr"/>
            <a:r>
              <a:rPr lang="en-US" altLang="zh-CN" sz="700" b="1" dirty="0">
                <a:latin typeface="微软雅黑" panose="020B0503020204020204" pitchFamily="34" charset="-122"/>
                <a:ea typeface="微软雅黑" panose="020B0503020204020204" pitchFamily="34" charset="-122"/>
              </a:rPr>
              <a:t>Final checking </a:t>
            </a:r>
            <a:r>
              <a:rPr lang="en-US" altLang="zh-CN" sz="700" b="1" dirty="0" smtClean="0">
                <a:latin typeface="微软雅黑" panose="020B0503020204020204" pitchFamily="34" charset="-122"/>
                <a:ea typeface="微软雅黑" panose="020B0503020204020204" pitchFamily="34" charset="-122"/>
              </a:rPr>
              <a:t>window</a:t>
            </a:r>
          </a:p>
          <a:p>
            <a:pPr algn="ctr"/>
            <a:r>
              <a:rPr lang="en-US" altLang="zh-CN" sz="700" b="1" dirty="0">
                <a:latin typeface="微软雅黑" panose="020B0503020204020204" pitchFamily="34" charset="-122"/>
                <a:ea typeface="微软雅黑" panose="020B0503020204020204" pitchFamily="34" charset="-122"/>
              </a:rPr>
              <a:t> (check if final </a:t>
            </a:r>
            <a:r>
              <a:rPr lang="en-US" altLang="zh-CN" sz="700" b="1" dirty="0" err="1">
                <a:latin typeface="微软雅黑" panose="020B0503020204020204" pitchFamily="34" charset="-122"/>
                <a:ea typeface="微软雅黑" panose="020B0503020204020204" pitchFamily="34" charset="-122"/>
              </a:rPr>
              <a:t>Tdoc</a:t>
            </a:r>
            <a:r>
              <a:rPr lang="en-US" altLang="zh-CN" sz="700" b="1" dirty="0">
                <a:latin typeface="微软雅黑" panose="020B0503020204020204" pitchFamily="34" charset="-122"/>
                <a:ea typeface="微软雅黑" panose="020B0503020204020204" pitchFamily="34" charset="-122"/>
              </a:rPr>
              <a:t> is agreeable)</a:t>
            </a:r>
          </a:p>
          <a:p>
            <a:pPr algn="ctr"/>
            <a:r>
              <a:rPr lang="en-US" altLang="zh-CN" sz="700" b="1" dirty="0" smtClean="0">
                <a:latin typeface="微软雅黑" panose="020B0503020204020204" pitchFamily="34" charset="-122"/>
                <a:ea typeface="微软雅黑" panose="020B0503020204020204" pitchFamily="34" charset="-122"/>
              </a:rPr>
              <a:t>Mon </a:t>
            </a:r>
            <a:r>
              <a:rPr lang="en-US" altLang="zh-CN" sz="700" b="1" dirty="0">
                <a:latin typeface="微软雅黑" panose="020B0503020204020204" pitchFamily="34" charset="-122"/>
                <a:ea typeface="微软雅黑" panose="020B0503020204020204" pitchFamily="34" charset="-122"/>
              </a:rPr>
              <a:t>19:00 ~ </a:t>
            </a:r>
            <a:r>
              <a:rPr lang="en-US" altLang="zh-CN" sz="700" b="1" dirty="0" smtClean="0">
                <a:latin typeface="微软雅黑" panose="020B0503020204020204" pitchFamily="34" charset="-122"/>
                <a:ea typeface="微软雅黑" panose="020B0503020204020204" pitchFamily="34" charset="-122"/>
              </a:rPr>
              <a:t>Tue16:00 </a:t>
            </a:r>
            <a:r>
              <a:rPr lang="en-US" altLang="zh-CN" sz="700" b="1" dirty="0">
                <a:latin typeface="微软雅黑" panose="020B0503020204020204" pitchFamily="34" charset="-122"/>
                <a:ea typeface="微软雅黑" panose="020B0503020204020204" pitchFamily="34" charset="-122"/>
              </a:rPr>
              <a:t>UTC </a:t>
            </a:r>
            <a:endParaRPr lang="zh-CN" altLang="en-US" sz="2000" b="1" dirty="0"/>
          </a:p>
        </p:txBody>
      </p:sp>
      <p:sp>
        <p:nvSpPr>
          <p:cNvPr id="88" name="圆角矩形标注 87"/>
          <p:cNvSpPr/>
          <p:nvPr/>
        </p:nvSpPr>
        <p:spPr bwMode="auto">
          <a:xfrm>
            <a:off x="850279" y="4324172"/>
            <a:ext cx="1656605" cy="1040473"/>
          </a:xfrm>
          <a:prstGeom prst="wedgeRoundRectCallout">
            <a:avLst>
              <a:gd name="adj1" fmla="val 59797"/>
              <a:gd name="adj2" fmla="val -2673"/>
              <a:gd name="adj3" fmla="val 16667"/>
            </a:avLst>
          </a:prstGeom>
          <a:solidFill>
            <a:schemeClr val="bg1"/>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dirty="0" smtClean="0">
                <a:latin typeface="+mj-ea"/>
                <a:ea typeface="+mj-ea"/>
              </a:rPr>
              <a:t>Due to Holiday in China and other regions, the initial summary deadline is October 9</a:t>
            </a:r>
            <a:r>
              <a:rPr lang="en-US" altLang="zh-CN" sz="800" baseline="30000" dirty="0" smtClean="0">
                <a:latin typeface="+mj-ea"/>
                <a:ea typeface="+mj-ea"/>
              </a:rPr>
              <a:t>th</a:t>
            </a:r>
            <a:r>
              <a:rPr lang="en-US" altLang="zh-CN" sz="800" dirty="0" smtClean="0">
                <a:latin typeface="+mj-ea"/>
                <a:ea typeface="+mj-ea"/>
              </a:rPr>
              <a:t>. For moderators located in other regions, appreciate if you could provide it earlier</a:t>
            </a:r>
            <a:endParaRPr lang="zh-CN" altLang="en-US" sz="800" dirty="0">
              <a:latin typeface="+mj-ea"/>
              <a:ea typeface="+mj-ea"/>
            </a:endParaRPr>
          </a:p>
        </p:txBody>
      </p:sp>
      <p:sp>
        <p:nvSpPr>
          <p:cNvPr id="76" name="Rectangle: Rounded Corners 201">
            <a:extLst>
              <a:ext uri="{FF2B5EF4-FFF2-40B4-BE49-F238E27FC236}">
                <a16:creationId xmlns="" xmlns:a16="http://schemas.microsoft.com/office/drawing/2014/main" id="{B6CDA6FF-6740-49E7-B14C-1831ED62E0F8}"/>
              </a:ext>
            </a:extLst>
          </p:cNvPr>
          <p:cNvSpPr/>
          <p:nvPr/>
        </p:nvSpPr>
        <p:spPr>
          <a:xfrm>
            <a:off x="7407558" y="2007604"/>
            <a:ext cx="784800" cy="386578"/>
          </a:xfrm>
          <a:prstGeom prst="roundRect">
            <a:avLst>
              <a:gd name="adj" fmla="val 28371"/>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kicks </a:t>
            </a:r>
            <a:r>
              <a:rPr lang="en-US" sz="800" b="1" kern="0" dirty="0">
                <a:solidFill>
                  <a:srgbClr val="FFFFFF"/>
                </a:solidFill>
                <a:latin typeface="+mj-ea"/>
                <a:ea typeface="+mj-ea"/>
                <a:cs typeface="+mn-cs"/>
              </a:rPr>
              <a:t>off 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a:t>
            </a:r>
            <a:r>
              <a:rPr lang="en-US" sz="800" b="1" kern="0" dirty="0" smtClean="0">
                <a:solidFill>
                  <a:srgbClr val="FFFFFF"/>
                </a:solidFill>
                <a:latin typeface="+mj-ea"/>
                <a:ea typeface="+mj-ea"/>
                <a:cs typeface="+mn-cs"/>
              </a:rPr>
              <a:t>no later than 3</a:t>
            </a:r>
            <a:r>
              <a:rPr kumimoji="0" lang="en-US" sz="800" b="1" i="0" u="none" strike="noStrike" kern="0" cap="none" spc="0" normalizeH="0" baseline="0" noProof="0" dirty="0" smtClean="0">
                <a:ln>
                  <a:noFill/>
                </a:ln>
                <a:solidFill>
                  <a:srgbClr val="FFFFFF"/>
                </a:solidFill>
                <a:effectLst/>
                <a:uLnTx/>
                <a:uFillTx/>
                <a:latin typeface="+mj-ea"/>
                <a:ea typeface="+mj-ea"/>
                <a:cs typeface="+mn-cs"/>
              </a:rPr>
              <a:t>:00</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cxnSp>
        <p:nvCxnSpPr>
          <p:cNvPr id="91"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6380868" y="2004734"/>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sp>
        <p:nvSpPr>
          <p:cNvPr id="92" name="Rectangle: Rounded Corners 201">
            <a:extLst>
              <a:ext uri="{FF2B5EF4-FFF2-40B4-BE49-F238E27FC236}">
                <a16:creationId xmlns="" xmlns:a16="http://schemas.microsoft.com/office/drawing/2014/main" id="{B6CDA6FF-6740-49E7-B14C-1831ED62E0F8}"/>
              </a:ext>
            </a:extLst>
          </p:cNvPr>
          <p:cNvSpPr/>
          <p:nvPr/>
        </p:nvSpPr>
        <p:spPr>
          <a:xfrm>
            <a:off x="11187237" y="3909772"/>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:00-16:00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5" name="Rectangle: Rounded Corners 201">
            <a:extLst>
              <a:ext uri="{FF2B5EF4-FFF2-40B4-BE49-F238E27FC236}">
                <a16:creationId xmlns="" xmlns:a16="http://schemas.microsoft.com/office/drawing/2014/main" id="{B6CDA6FF-6740-49E7-B14C-1831ED62E0F8}"/>
              </a:ext>
            </a:extLst>
          </p:cNvPr>
          <p:cNvSpPr/>
          <p:nvPr/>
        </p:nvSpPr>
        <p:spPr>
          <a:xfrm>
            <a:off x="10263436" y="4466432"/>
            <a:ext cx="763566" cy="362127"/>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Window closes &amp;</a:t>
            </a:r>
            <a:r>
              <a:rPr lang="en-US" sz="800" b="1" kern="0" dirty="0" smtClean="0">
                <a:solidFill>
                  <a:srgbClr val="FFFFFF"/>
                </a:solidFill>
                <a:latin typeface="+mj-ea"/>
                <a:ea typeface="+mj-ea"/>
                <a:cs typeface="+mn-cs"/>
              </a:rPr>
              <a:t>final </a:t>
            </a:r>
            <a:r>
              <a:rPr kumimoji="0" lang="en-US" sz="800" b="1" i="0" u="none" strike="noStrike" kern="0" cap="none" spc="0" normalizeH="0" baseline="0" noProof="0" dirty="0" smtClean="0">
                <a:ln>
                  <a:noFill/>
                </a:ln>
                <a:solidFill>
                  <a:srgbClr val="FFFFFF"/>
                </a:solidFill>
                <a:effectLst/>
                <a:uLnTx/>
                <a:uFillTx/>
                <a:latin typeface="+mj-ea"/>
                <a:ea typeface="+mj-ea"/>
                <a:cs typeface="+mn-cs"/>
              </a:rPr>
              <a:t>comments</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39" name="圆角矩形标注 138"/>
          <p:cNvSpPr/>
          <p:nvPr/>
        </p:nvSpPr>
        <p:spPr bwMode="auto">
          <a:xfrm>
            <a:off x="9184512" y="2806888"/>
            <a:ext cx="978024" cy="1041766"/>
          </a:xfrm>
          <a:prstGeom prst="wedgeRoundRectCallout">
            <a:avLst>
              <a:gd name="adj1" fmla="val 60126"/>
              <a:gd name="adj2" fmla="val 115371"/>
              <a:gd name="adj3" fmla="val 16667"/>
            </a:avLst>
          </a:prstGeom>
          <a:solidFill>
            <a:schemeClr val="bg1"/>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smtClean="0">
                <a:latin typeface="+mj-ea"/>
              </a:rPr>
              <a:t>Please do not upload the formal </a:t>
            </a:r>
            <a:r>
              <a:rPr lang="en-US" altLang="zh-CN" sz="800" b="1" dirty="0" err="1" smtClean="0">
                <a:latin typeface="+mj-ea"/>
              </a:rPr>
              <a:t>tdocs</a:t>
            </a:r>
            <a:r>
              <a:rPr lang="en-US" altLang="zh-CN" sz="800" b="1" dirty="0" smtClean="0">
                <a:latin typeface="+mj-ea"/>
              </a:rPr>
              <a:t> before the end of checking window</a:t>
            </a:r>
            <a:endParaRPr lang="zh-CN" altLang="en-US" sz="800" b="1" dirty="0">
              <a:latin typeface="+mj-ea"/>
            </a:endParaRPr>
          </a:p>
        </p:txBody>
      </p:sp>
      <p:sp>
        <p:nvSpPr>
          <p:cNvPr id="141" name="矩形 140"/>
          <p:cNvSpPr/>
          <p:nvPr/>
        </p:nvSpPr>
        <p:spPr bwMode="auto">
          <a:xfrm flipV="1">
            <a:off x="9260451" y="5475975"/>
            <a:ext cx="914400" cy="510184"/>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143" name="Rectangle: Rounded Corners 201">
            <a:extLst>
              <a:ext uri="{FF2B5EF4-FFF2-40B4-BE49-F238E27FC236}">
                <a16:creationId xmlns:a16="http://schemas.microsoft.com/office/drawing/2014/main" xmlns="" id="{B6CDA6FF-6740-49E7-B14C-1831ED62E0F8}"/>
              </a:ext>
            </a:extLst>
          </p:cNvPr>
          <p:cNvSpPr/>
          <p:nvPr/>
        </p:nvSpPr>
        <p:spPr>
          <a:xfrm>
            <a:off x="9321709" y="5293477"/>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Update 2</a:t>
            </a:r>
            <a:r>
              <a:rPr lang="en-US" sz="800" b="1" kern="0" baseline="30000" dirty="0" smtClean="0">
                <a:solidFill>
                  <a:schemeClr val="bg1"/>
                </a:solidFill>
                <a:latin typeface="+mj-ea"/>
                <a:ea typeface="+mj-ea"/>
                <a:cs typeface="+mn-cs"/>
              </a:rPr>
              <a:t>nd</a:t>
            </a:r>
            <a:r>
              <a:rPr lang="en-US" sz="800" b="1" kern="0" dirty="0" smtClean="0">
                <a:solidFill>
                  <a:schemeClr val="bg1"/>
                </a:solidFill>
                <a:latin typeface="+mj-ea"/>
                <a:ea typeface="+mj-ea"/>
                <a:cs typeface="+mn-cs"/>
              </a:rPr>
              <a:t> round </a:t>
            </a:r>
            <a:r>
              <a:rPr lang="en-US" sz="800" b="1" kern="0" dirty="0">
                <a:solidFill>
                  <a:schemeClr val="bg1"/>
                </a:solidFill>
                <a:latin typeface="+mj-ea"/>
                <a:ea typeface="+mj-ea"/>
                <a:cs typeface="+mn-cs"/>
              </a:rPr>
              <a:t>draft </a:t>
            </a:r>
            <a:r>
              <a:rPr lang="en-US" sz="800" b="1" kern="0" dirty="0" err="1">
                <a:solidFill>
                  <a:schemeClr val="bg1"/>
                </a:solidFill>
                <a:latin typeface="+mj-ea"/>
                <a:ea typeface="+mj-ea"/>
                <a:cs typeface="+mn-cs"/>
              </a:rPr>
              <a:t>Tdoc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19</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140" name="Rectangle: Rounded Corners 201">
            <a:extLst>
              <a:ext uri="{FF2B5EF4-FFF2-40B4-BE49-F238E27FC236}">
                <a16:creationId xmlns:a16="http://schemas.microsoft.com/office/drawing/2014/main" xmlns="" id="{B6CDA6FF-6740-49E7-B14C-1831ED62E0F8}"/>
              </a:ext>
            </a:extLst>
          </p:cNvPr>
          <p:cNvSpPr/>
          <p:nvPr/>
        </p:nvSpPr>
        <p:spPr>
          <a:xfrm>
            <a:off x="7406225" y="5432905"/>
            <a:ext cx="786133" cy="925675"/>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round initial drafts &amp; revisions (deadline for new </a:t>
            </a: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request)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23</a:t>
            </a:r>
            <a:r>
              <a:rPr kumimoji="0" lang="en-US" sz="800" b="1" i="0" u="none" strike="noStrike" kern="0" cap="none" spc="0" normalizeH="0" baseline="0" noProof="0" dirty="0" smtClean="0">
                <a:ln>
                  <a:noFill/>
                </a:ln>
                <a:solidFill>
                  <a:srgbClr val="FFFFFF"/>
                </a:solidFill>
                <a:effectLst/>
                <a:uLnTx/>
                <a:uFillTx/>
                <a:latin typeface="+mj-ea"/>
                <a:ea typeface="+mj-ea"/>
                <a:cs typeface="+mn-cs"/>
              </a:rPr>
              <a:t>:59</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44" name="文本框 143"/>
          <p:cNvSpPr txBox="1"/>
          <p:nvPr/>
        </p:nvSpPr>
        <p:spPr>
          <a:xfrm>
            <a:off x="11089270" y="2167432"/>
            <a:ext cx="1001779" cy="584775"/>
          </a:xfrm>
          <a:prstGeom prst="rect">
            <a:avLst/>
          </a:prstGeom>
          <a:noFill/>
        </p:spPr>
        <p:txBody>
          <a:bodyPr wrap="square" rtlCol="0">
            <a:spAutoFit/>
          </a:bodyPr>
          <a:lstStyle/>
          <a:p>
            <a:pPr algn="ctr"/>
            <a:r>
              <a:rPr lang="en-US" altLang="zh-CN" sz="800" dirty="0" smtClean="0">
                <a:latin typeface="微软雅黑" panose="020B0503020204020204" pitchFamily="34" charset="-122"/>
                <a:ea typeface="微软雅黑" panose="020B0503020204020204" pitchFamily="34" charset="-122"/>
              </a:rPr>
              <a:t>Extended discussions for controversial topics</a:t>
            </a:r>
            <a:endParaRPr lang="zh-CN" altLang="en-US" sz="800" dirty="0">
              <a:latin typeface="微软雅黑" panose="020B0503020204020204" pitchFamily="34" charset="-122"/>
              <a:ea typeface="微软雅黑" panose="020B0503020204020204" pitchFamily="34" charset="-122"/>
            </a:endParaRPr>
          </a:p>
        </p:txBody>
      </p:sp>
      <p:sp>
        <p:nvSpPr>
          <p:cNvPr id="145" name="Rectangle: Rounded Corners 201">
            <a:extLst>
              <a:ext uri="{FF2B5EF4-FFF2-40B4-BE49-F238E27FC236}">
                <a16:creationId xmlns:a16="http://schemas.microsoft.com/office/drawing/2014/main" xmlns="" id="{B6CDA6FF-6740-49E7-B14C-1831ED62E0F8}"/>
              </a:ext>
            </a:extLst>
          </p:cNvPr>
          <p:cNvSpPr/>
          <p:nvPr/>
        </p:nvSpPr>
        <p:spPr>
          <a:xfrm>
            <a:off x="9321709" y="4800512"/>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17</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77" name="Rectangle: Rounded Corners 201">
            <a:extLst>
              <a:ext uri="{FF2B5EF4-FFF2-40B4-BE49-F238E27FC236}">
                <a16:creationId xmlns="" xmlns:a16="http://schemas.microsoft.com/office/drawing/2014/main" id="{B6CDA6FF-6740-49E7-B14C-1831ED62E0F8}"/>
              </a:ext>
            </a:extLst>
          </p:cNvPr>
          <p:cNvSpPr/>
          <p:nvPr/>
        </p:nvSpPr>
        <p:spPr>
          <a:xfrm>
            <a:off x="8359933" y="2286545"/>
            <a:ext cx="784800" cy="5976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Chair update report &amp; </a:t>
            </a: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number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4</a:t>
            </a:r>
            <a:r>
              <a:rPr kumimoji="0" lang="en-US" sz="800" b="1" i="0" u="none" strike="noStrike" kern="0" cap="none" spc="0" normalizeH="0" baseline="0" noProof="0" dirty="0" smtClean="0">
                <a:ln>
                  <a:noFill/>
                </a:ln>
                <a:solidFill>
                  <a:srgbClr val="FFFFFF"/>
                </a:solidFill>
                <a:effectLst/>
                <a:uLnTx/>
                <a:uFillTx/>
                <a:latin typeface="+mj-ea"/>
                <a:ea typeface="+mj-ea"/>
                <a:cs typeface="+mn-cs"/>
              </a:rPr>
              <a:t>:00</a:t>
            </a:r>
            <a:r>
              <a:rPr kumimoji="0" lang="en-US" sz="800" b="1" i="0" u="none" strike="noStrike" kern="0" cap="none" spc="0" normalizeH="0" noProof="0" dirty="0" smtClean="0">
                <a:ln>
                  <a:noFill/>
                </a:ln>
                <a:solidFill>
                  <a:srgbClr val="FFFFFF"/>
                </a:solidFill>
                <a:effectLst/>
                <a:uLnTx/>
                <a:uFillTx/>
                <a:latin typeface="+mj-ea"/>
                <a:ea typeface="+mj-ea"/>
                <a:cs typeface="+mn-cs"/>
              </a:rPr>
              <a:t> UTC on Sat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8" name="圆角矩形标注 97"/>
          <p:cNvSpPr/>
          <p:nvPr/>
        </p:nvSpPr>
        <p:spPr bwMode="auto">
          <a:xfrm>
            <a:off x="6304168" y="4973129"/>
            <a:ext cx="1460271" cy="360717"/>
          </a:xfrm>
          <a:prstGeom prst="wedgeRoundRectCallout">
            <a:avLst>
              <a:gd name="adj1" fmla="val 46928"/>
              <a:gd name="adj2" fmla="val 77829"/>
              <a:gd name="adj3" fmla="val 16667"/>
            </a:avLst>
          </a:prstGeom>
          <a:solidFill>
            <a:schemeClr val="bg1"/>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smtClean="0">
                <a:latin typeface="+mj-ea"/>
              </a:rPr>
              <a:t>Strict deadline for new </a:t>
            </a:r>
            <a:r>
              <a:rPr lang="en-US" altLang="zh-CN" sz="800" b="1" dirty="0" err="1" smtClean="0">
                <a:latin typeface="+mj-ea"/>
              </a:rPr>
              <a:t>tdoc</a:t>
            </a:r>
            <a:r>
              <a:rPr lang="en-US" altLang="zh-CN" sz="800" b="1" dirty="0" smtClean="0">
                <a:latin typeface="+mj-ea"/>
              </a:rPr>
              <a:t> number request</a:t>
            </a:r>
            <a:endParaRPr lang="zh-CN" altLang="en-US" sz="800" b="1" dirty="0">
              <a:latin typeface="+mj-ea"/>
            </a:endParaRPr>
          </a:p>
        </p:txBody>
      </p:sp>
      <p:sp>
        <p:nvSpPr>
          <p:cNvPr id="146" name="文本框 145"/>
          <p:cNvSpPr txBox="1"/>
          <p:nvPr/>
        </p:nvSpPr>
        <p:spPr>
          <a:xfrm>
            <a:off x="4477998" y="4795895"/>
            <a:ext cx="907198" cy="523220"/>
          </a:xfrm>
          <a:prstGeom prst="rect">
            <a:avLst/>
          </a:prstGeom>
          <a:noFill/>
        </p:spPr>
        <p:txBody>
          <a:bodyPr wrap="square" rtlCol="0">
            <a:spAutoFit/>
          </a:bodyPr>
          <a:lstStyle/>
          <a:p>
            <a:pPr algn="ctr"/>
            <a:r>
              <a:rPr lang="en-US" altLang="zh-CN" sz="700" dirty="0">
                <a:latin typeface="微软雅黑" panose="020B0503020204020204" pitchFamily="34" charset="-122"/>
                <a:ea typeface="微软雅黑" panose="020B0503020204020204" pitchFamily="34" charset="-122"/>
              </a:rPr>
              <a:t>Companies need provide comments as early as possible</a:t>
            </a:r>
            <a:endParaRPr lang="zh-CN" altLang="en-US" sz="7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872066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7</a:t>
            </a:r>
            <a:r>
              <a:rPr lang="en-US" altLang="zh-CN" sz="1400" dirty="0" smtClean="0"/>
              <a:t>.1 </a:t>
            </a:r>
            <a:r>
              <a:rPr lang="en-US" altLang="zh-CN" sz="1400" dirty="0"/>
              <a:t>for LTE, AI </a:t>
            </a:r>
            <a:r>
              <a:rPr lang="en-US" altLang="zh-CN" sz="1400" dirty="0" smtClean="0"/>
              <a:t>5.3–5.13 </a:t>
            </a:r>
            <a:r>
              <a:rPr lang="en-US" altLang="zh-CN" sz="1400" dirty="0"/>
              <a:t>for NR)</a:t>
            </a:r>
            <a:r>
              <a:rPr lang="en-US" sz="1400" dirty="0"/>
              <a:t> will be handled following procedures/timelines below. </a:t>
            </a:r>
          </a:p>
          <a:p>
            <a:pPr lvl="1">
              <a:spcBef>
                <a:spcPts val="0"/>
              </a:spcBef>
              <a:spcAft>
                <a:spcPts val="600"/>
              </a:spcAft>
            </a:pPr>
            <a:r>
              <a:rPr lang="en-US" sz="1200" dirty="0"/>
              <a:t>Note: there is only one round of email discussion for basket </a:t>
            </a:r>
            <a:r>
              <a:rPr lang="en-US" sz="1200" dirty="0" err="1"/>
              <a:t>WIs.</a:t>
            </a:r>
            <a:endParaRPr lang="en-US" sz="1200" dirty="0"/>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October 10 (Monday)</a:t>
            </a:r>
            <a:r>
              <a:rPr lang="en-US" sz="1200" dirty="0" smtClean="0"/>
              <a:t>: </a:t>
            </a:r>
            <a:r>
              <a:rPr lang="en-US" sz="1200" dirty="0"/>
              <a:t>B</a:t>
            </a:r>
            <a:r>
              <a:rPr lang="en-US" altLang="zh-CN" sz="1200" dirty="0"/>
              <a:t>asket WI moderator will provide a list of contributions for flagging.</a:t>
            </a:r>
          </a:p>
          <a:p>
            <a:pPr lvl="1">
              <a:spcBef>
                <a:spcPts val="0"/>
              </a:spcBef>
              <a:spcAft>
                <a:spcPts val="600"/>
              </a:spcAft>
            </a:pPr>
            <a:r>
              <a:rPr lang="en-US" sz="1200" dirty="0" smtClean="0">
                <a:solidFill>
                  <a:srgbClr val="FF0000"/>
                </a:solidFill>
              </a:rPr>
              <a:t>October 12 (Wednesday</a:t>
            </a:r>
            <a:r>
              <a:rPr lang="en-US" altLang="zh-CN" sz="1200" dirty="0" smtClean="0">
                <a:solidFill>
                  <a:srgbClr val="FF0000"/>
                </a:solidFill>
              </a:rPr>
              <a:t>), </a:t>
            </a:r>
            <a:r>
              <a:rPr lang="en-US" altLang="zh-CN" sz="1200" dirty="0">
                <a:solidFill>
                  <a:srgbClr val="FF0000"/>
                </a:solidFill>
              </a:rPr>
              <a:t>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sz="1200" dirty="0" smtClean="0">
                <a:solidFill>
                  <a:srgbClr val="FF0000"/>
                </a:solidFill>
              </a:rPr>
              <a:t>October 13 (Thursday)</a:t>
            </a:r>
            <a:r>
              <a:rPr lang="en-US" sz="1200" dirty="0" smtClean="0"/>
              <a:t>: </a:t>
            </a:r>
            <a:r>
              <a:rPr lang="en-US" sz="1200" dirty="0"/>
              <a:t>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sz="1200" dirty="0" smtClean="0">
                <a:solidFill>
                  <a:srgbClr val="FF0000"/>
                </a:solidFill>
              </a:rPr>
              <a:t>October 17 (Monday), </a:t>
            </a:r>
            <a:r>
              <a:rPr lang="en-US" sz="1200" dirty="0">
                <a:solidFill>
                  <a:srgbClr val="FF0000"/>
                </a:solidFill>
              </a:rPr>
              <a:t>17:00 UTC</a:t>
            </a:r>
            <a:r>
              <a:rPr lang="en-US" sz="1200" dirty="0"/>
              <a:t>: all the revised </a:t>
            </a:r>
            <a:r>
              <a:rPr lang="en-US" altLang="zh-CN" sz="1200" dirty="0" err="1"/>
              <a:t>tdocs</a:t>
            </a:r>
            <a:r>
              <a:rPr lang="en-US" altLang="zh-CN" sz="1200" dirty="0"/>
              <a:t> need be available and final comments will be received.</a:t>
            </a:r>
          </a:p>
          <a:p>
            <a:pPr lvl="1">
              <a:spcBef>
                <a:spcPts val="0"/>
              </a:spcBef>
              <a:spcAft>
                <a:spcPts val="600"/>
              </a:spcAft>
            </a:pPr>
            <a:r>
              <a:rPr lang="en-US" sz="1200" dirty="0" smtClean="0">
                <a:solidFill>
                  <a:srgbClr val="FF0000"/>
                </a:solidFill>
              </a:rPr>
              <a:t>October 18 (Tuesday), </a:t>
            </a:r>
            <a:r>
              <a:rPr lang="en-US" sz="1200" dirty="0">
                <a:solidFill>
                  <a:srgbClr val="FF0000"/>
                </a:solidFill>
              </a:rPr>
              <a:t>17:00 UTC</a:t>
            </a:r>
            <a:r>
              <a:rPr lang="en-US" sz="1200" dirty="0"/>
              <a:t>: basket WI moderators will provide a summary of status of those flagged and revised </a:t>
            </a:r>
            <a:r>
              <a:rPr lang="en-US" sz="1200" dirty="0" err="1"/>
              <a:t>tdocs</a:t>
            </a:r>
            <a:r>
              <a:rPr lang="en-US" sz="1200" dirty="0"/>
              <a:t>, including</a:t>
            </a:r>
          </a:p>
          <a:p>
            <a:pPr lvl="2">
              <a:spcBef>
                <a:spcPts val="0"/>
              </a:spcBef>
              <a:spcAft>
                <a:spcPts val="600"/>
              </a:spcAft>
            </a:pPr>
            <a:r>
              <a:rPr lang="en-US" altLang="zh-CN" sz="1200" dirty="0"/>
              <a:t>the reason for flagging.</a:t>
            </a:r>
          </a:p>
          <a:p>
            <a:pPr lvl="2">
              <a:spcBef>
                <a:spcPts val="0"/>
              </a:spcBef>
              <a:spcAft>
                <a:spcPts val="600"/>
              </a:spcAft>
            </a:pPr>
            <a:r>
              <a:rPr lang="en-US" altLang="zh-CN" sz="1200" dirty="0"/>
              <a:t>if the revision is available.</a:t>
            </a:r>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smtClean="0">
                <a:solidFill>
                  <a:srgbClr val="FF0000"/>
                </a:solidFill>
              </a:rPr>
              <a:t>October 19 (Wednesday), </a:t>
            </a:r>
            <a:r>
              <a:rPr lang="en-US" altLang="zh-CN" sz="1200" dirty="0">
                <a:solidFill>
                  <a:srgbClr val="FF0000"/>
                </a:solidFill>
              </a:rPr>
              <a:t>17:00 UTC</a:t>
            </a:r>
            <a:r>
              <a:rPr lang="en-US" altLang="zh-CN" sz="1200" dirty="0"/>
              <a:t>: Based on the summary, session chair will announce decisions.</a:t>
            </a:r>
          </a:p>
          <a:p>
            <a:pPr lvl="1">
              <a:spcBef>
                <a:spcPts val="0"/>
              </a:spcBef>
              <a:spcAft>
                <a:spcPts val="600"/>
              </a:spcAft>
            </a:pPr>
            <a:r>
              <a:rPr lang="en-US" altLang="zh-CN" sz="1200" dirty="0" smtClean="0">
                <a:solidFill>
                  <a:srgbClr val="FF0000"/>
                </a:solidFill>
              </a:rPr>
              <a:t>October 24 (Monday), </a:t>
            </a:r>
            <a:r>
              <a:rPr lang="en-US" altLang="zh-CN" sz="1200" dirty="0">
                <a:solidFill>
                  <a:srgbClr val="FF0000"/>
                </a:solidFill>
              </a:rPr>
              <a:t>17:00 UTC</a:t>
            </a:r>
            <a:r>
              <a:rPr lang="en-US" altLang="zh-CN" sz="1200" dirty="0"/>
              <a:t>: Updated TRs/draft TSs need be available for email </a:t>
            </a:r>
            <a:r>
              <a:rPr lang="en-US" altLang="zh-CN" sz="1200" dirty="0" smtClean="0"/>
              <a:t>agreement.</a:t>
            </a:r>
            <a:endParaRPr lang="en-US" altLang="zh-CN" sz="1200" dirty="0"/>
          </a:p>
          <a:p>
            <a:pPr lvl="2">
              <a:spcBef>
                <a:spcPts val="0"/>
              </a:spcBef>
              <a:spcAft>
                <a:spcPts val="600"/>
              </a:spcAft>
            </a:pPr>
            <a:r>
              <a:rPr lang="en-US" altLang="zh-CN" sz="1200" dirty="0"/>
              <a:t>No technique discussions are expected during post-meeting </a:t>
            </a:r>
            <a:r>
              <a:rPr lang="en-US" altLang="zh-CN" sz="1200" dirty="0" smtClean="0"/>
              <a:t>process.</a:t>
            </a: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Email discussion procedures/timelines </a:t>
            </a:r>
            <a:endParaRPr lang="ru-RU"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510065665"/>
              </p:ext>
            </p:extLst>
          </p:nvPr>
        </p:nvGraphicFramePr>
        <p:xfrm>
          <a:off x="1955089" y="2702288"/>
          <a:ext cx="7359828" cy="548640"/>
        </p:xfrm>
        <a:graphic>
          <a:graphicData uri="http://schemas.openxmlformats.org/drawingml/2006/table">
            <a:tbl>
              <a:tblPr firstRow="1" bandRow="1">
                <a:tableStyleId>{073A0DAA-6AF3-43AB-8588-CEC1D06C72B9}</a:tableStyleId>
              </a:tblPr>
              <a:tblGrid>
                <a:gridCol w="2453276">
                  <a:extLst>
                    <a:ext uri="{9D8B030D-6E8A-4147-A177-3AD203B41FA5}">
                      <a16:colId xmlns:a16="http://schemas.microsoft.com/office/drawing/2014/main" xmlns="" val="20000"/>
                    </a:ext>
                  </a:extLst>
                </a:gridCol>
                <a:gridCol w="2453276">
                  <a:extLst>
                    <a:ext uri="{9D8B030D-6E8A-4147-A177-3AD203B41FA5}">
                      <a16:colId xmlns:a16="http://schemas.microsoft.com/office/drawing/2014/main" xmlns="" val="20001"/>
                    </a:ext>
                  </a:extLst>
                </a:gridCol>
                <a:gridCol w="2453276">
                  <a:extLst>
                    <a:ext uri="{9D8B030D-6E8A-4147-A177-3AD203B41FA5}">
                      <a16:colId xmlns:a16="http://schemas.microsoft.com/office/drawing/2014/main" xmlns="" val="20002"/>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0"/>
                  </a:ext>
                </a:extLst>
              </a:tr>
              <a:tr h="0">
                <a:tc>
                  <a:txBody>
                    <a:bodyPr/>
                    <a:lstStyle/>
                    <a:p>
                      <a:r>
                        <a:rPr lang="en-US" altLang="zh-CN" sz="1200" dirty="0" smtClean="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14500155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smtClean="0"/>
              <a:t>Tdocs</a:t>
            </a:r>
            <a:r>
              <a:rPr lang="en-US" sz="1400" dirty="0" smtClean="0"/>
              <a:t> under post-meeting email process:</a:t>
            </a:r>
          </a:p>
          <a:p>
            <a:pPr lvl="1">
              <a:spcBef>
                <a:spcPts val="0"/>
              </a:spcBef>
              <a:spcAft>
                <a:spcPts val="600"/>
              </a:spcAft>
            </a:pPr>
            <a:r>
              <a:rPr lang="en-US" sz="1200" dirty="0" smtClean="0"/>
              <a:t>Big CRs for Rel-17 on-going WIs</a:t>
            </a:r>
          </a:p>
          <a:p>
            <a:pPr lvl="1">
              <a:spcBef>
                <a:spcPts val="0"/>
              </a:spcBef>
              <a:spcAft>
                <a:spcPts val="600"/>
              </a:spcAft>
            </a:pPr>
            <a:r>
              <a:rPr lang="en-US" sz="1200" dirty="0" smtClean="0"/>
              <a:t>Big CRs/Revised WIDs/TRs </a:t>
            </a:r>
            <a:r>
              <a:rPr lang="en-US" sz="1200" dirty="0"/>
              <a:t>for </a:t>
            </a:r>
            <a:r>
              <a:rPr lang="en-US" sz="1200" dirty="0" smtClean="0"/>
              <a:t>Rel-18 </a:t>
            </a:r>
            <a:r>
              <a:rPr lang="en-US" sz="1200" dirty="0"/>
              <a:t>basket </a:t>
            </a:r>
            <a:r>
              <a:rPr lang="en-US" sz="1200" dirty="0" smtClean="0"/>
              <a:t>WIs</a:t>
            </a:r>
          </a:p>
          <a:p>
            <a:pPr lvl="1">
              <a:spcBef>
                <a:spcPts val="0"/>
              </a:spcBef>
              <a:spcAft>
                <a:spcPts val="600"/>
              </a:spcAft>
            </a:pPr>
            <a:r>
              <a:rPr lang="en-US" sz="1200" dirty="0"/>
              <a:t>O</a:t>
            </a:r>
            <a:r>
              <a:rPr lang="en-US" sz="1200" dirty="0" smtClean="0"/>
              <a:t>ther </a:t>
            </a:r>
            <a:r>
              <a:rPr lang="en-US" sz="1200" dirty="0" err="1"/>
              <a:t>tdocs</a:t>
            </a:r>
            <a:r>
              <a:rPr lang="en-US" sz="1200" dirty="0"/>
              <a:t>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October 20 (</a:t>
            </a:r>
            <a:r>
              <a:rPr lang="en-US" altLang="zh-CN" sz="1200" dirty="0" smtClean="0">
                <a:solidFill>
                  <a:srgbClr val="FF0000"/>
                </a:solidFill>
              </a:rPr>
              <a:t>Thursday</a:t>
            </a:r>
            <a:r>
              <a:rPr lang="en-US" sz="1200" dirty="0" smtClean="0">
                <a:solidFill>
                  <a:srgbClr val="FF0000"/>
                </a:solidFill>
              </a:rPr>
              <a:t>), 17:00 </a:t>
            </a:r>
            <a:r>
              <a:rPr lang="en-US" sz="1200" dirty="0">
                <a:solidFill>
                  <a:srgbClr val="FF0000"/>
                </a:solidFill>
              </a:rPr>
              <a:t>UTC</a:t>
            </a:r>
            <a:r>
              <a:rPr lang="en-US" sz="1200" dirty="0"/>
              <a:t>: Session chairs will provide the list of </a:t>
            </a:r>
            <a:r>
              <a:rPr lang="en-US" sz="1200" dirty="0" err="1"/>
              <a:t>tdocs</a:t>
            </a:r>
            <a:r>
              <a:rPr lang="en-US" sz="1200" dirty="0"/>
              <a:t> for post-meeting </a:t>
            </a:r>
            <a:r>
              <a:rPr lang="en-US" sz="1200" dirty="0" smtClean="0"/>
              <a:t>email process.</a:t>
            </a:r>
            <a:endParaRPr lang="en-US" altLang="zh-CN" sz="1200" dirty="0"/>
          </a:p>
          <a:p>
            <a:pPr lvl="1">
              <a:spcBef>
                <a:spcPts val="0"/>
              </a:spcBef>
              <a:spcAft>
                <a:spcPts val="600"/>
              </a:spcAft>
            </a:pPr>
            <a:r>
              <a:rPr lang="en-US" sz="1200" dirty="0" smtClean="0">
                <a:solidFill>
                  <a:srgbClr val="FF0000"/>
                </a:solidFill>
              </a:rPr>
              <a:t>October 21 (Friday</a:t>
            </a:r>
            <a:r>
              <a:rPr lang="en-US" altLang="zh-CN" sz="1200" dirty="0" smtClean="0">
                <a:solidFill>
                  <a:srgbClr val="FF0000"/>
                </a:solidFill>
              </a:rPr>
              <a:t>), </a:t>
            </a:r>
            <a:r>
              <a:rPr lang="en-US" altLang="zh-CN" sz="1200" dirty="0">
                <a:solidFill>
                  <a:srgbClr val="FF0000"/>
                </a:solidFill>
              </a:rPr>
              <a:t>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smtClean="0">
                <a:solidFill>
                  <a:srgbClr val="FF0000"/>
                </a:solidFill>
              </a:rPr>
              <a:t>October 24 (Monday), </a:t>
            </a:r>
            <a:r>
              <a:rPr lang="en-US" altLang="zh-CN" sz="1200" dirty="0">
                <a:solidFill>
                  <a:srgbClr val="FF0000"/>
                </a:solidFill>
              </a:rPr>
              <a:t>13:00 UTC</a:t>
            </a:r>
            <a:r>
              <a:rPr lang="en-US" altLang="zh-CN" sz="1200" dirty="0"/>
              <a:t>: Companies provided comments if any and author should provide necessary revisions</a:t>
            </a:r>
          </a:p>
          <a:p>
            <a:pPr lvl="1">
              <a:spcBef>
                <a:spcPts val="0"/>
              </a:spcBef>
              <a:spcAft>
                <a:spcPts val="600"/>
              </a:spcAft>
            </a:pPr>
            <a:r>
              <a:rPr lang="en-US" altLang="zh-CN" sz="1200" dirty="0" smtClean="0">
                <a:solidFill>
                  <a:srgbClr val="FF0000"/>
                </a:solidFill>
              </a:rPr>
              <a:t>October 25 </a:t>
            </a:r>
            <a:r>
              <a:rPr lang="en-US" altLang="zh-CN" sz="1200" dirty="0">
                <a:solidFill>
                  <a:srgbClr val="FF0000"/>
                </a:solidFill>
              </a:rPr>
              <a:t>(</a:t>
            </a:r>
            <a:r>
              <a:rPr lang="en-US" altLang="zh-CN" sz="1200" dirty="0" smtClean="0">
                <a:solidFill>
                  <a:srgbClr val="FF0000"/>
                </a:solidFill>
              </a:rPr>
              <a:t>Tuesday), </a:t>
            </a:r>
            <a:r>
              <a:rPr lang="en-US" altLang="zh-CN" sz="1200" dirty="0">
                <a:solidFill>
                  <a:srgbClr val="FF0000"/>
                </a:solidFill>
              </a:rPr>
              <a:t>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 as soon as possible. In case Cat A draft CRs are not available by </a:t>
            </a:r>
            <a:r>
              <a:rPr lang="en-US" altLang="zh-CN" sz="1200" dirty="0" smtClean="0">
                <a:solidFill>
                  <a:srgbClr val="FF0000"/>
                </a:solidFill>
              </a:rPr>
              <a:t>October 20 (Thursday) </a:t>
            </a:r>
            <a:r>
              <a:rPr lang="en-US" altLang="zh-CN" sz="1200" dirty="0">
                <a:solidFill>
                  <a:srgbClr val="FF0000"/>
                </a:solidFill>
              </a:rPr>
              <a:t>20:00 UTC</a:t>
            </a:r>
            <a:r>
              <a:rPr lang="en-US" altLang="zh-CN" sz="1200" dirty="0"/>
              <a:t>, 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a:t>
            </a:r>
            <a:r>
              <a:rPr lang="en-US" altLang="zh-CN" sz="1200" dirty="0" smtClean="0"/>
              <a:t>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a:t>
            </a:r>
            <a:r>
              <a:rPr lang="en-US" b="1" dirty="0" smtClean="0">
                <a:latin typeface="微软雅黑" panose="020B0503020204020204" pitchFamily="34" charset="-122"/>
                <a:ea typeface="微软雅黑" panose="020B0503020204020204" pitchFamily="34" charset="-122"/>
              </a:rPr>
              <a:t>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kern="0" dirty="0" smtClean="0">
                <a:latin typeface="微软雅黑" panose="020B0503020204020204" pitchFamily="34" charset="-122"/>
                <a:ea typeface="微软雅黑" panose="020B0503020204020204" pitchFamily="34" charset="-122"/>
              </a:rPr>
              <a:t>Pre-RAN action (TS/TR/SR review) after ordinary meeting</a:t>
            </a:r>
            <a:endParaRPr lang="ru-RU" kern="0"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solidFill>
                  <a:srgbClr val="000000"/>
                </a:solidFill>
              </a:rPr>
              <a:t>Please  WI/SI rapporteurs share draft SR(status report)  and revised WID (RAN4 led WIs</a:t>
            </a:r>
            <a:r>
              <a:rPr lang="zh-CN" altLang="en-US" sz="1400" dirty="0">
                <a:solidFill>
                  <a:srgbClr val="000000"/>
                </a:solidFill>
              </a:rPr>
              <a:t>）</a:t>
            </a:r>
            <a:r>
              <a:rPr lang="en-US" altLang="zh-CN" sz="1400" dirty="0">
                <a:solidFill>
                  <a:srgbClr val="000000"/>
                </a:solidFill>
              </a:rPr>
              <a:t>if any in RAN4 reflector no later than </a:t>
            </a:r>
            <a:r>
              <a:rPr lang="en-US" altLang="zh-CN" sz="1400" dirty="0" smtClean="0">
                <a:solidFill>
                  <a:srgbClr val="FF0000"/>
                </a:solidFill>
              </a:rPr>
              <a:t>XXX xx </a:t>
            </a:r>
            <a:r>
              <a:rPr lang="en-US" altLang="zh-CN" sz="1400" dirty="0">
                <a:solidFill>
                  <a:srgbClr val="FF0000"/>
                </a:solidFill>
              </a:rPr>
              <a:t>(Thursday) 17:00 UTC </a:t>
            </a:r>
            <a:r>
              <a:rPr lang="zh-CN" altLang="en-US" sz="1400" dirty="0">
                <a:solidFill>
                  <a:srgbClr val="000000"/>
                </a:solidFill>
              </a:rPr>
              <a:t>；</a:t>
            </a:r>
            <a:r>
              <a:rPr lang="en-US" altLang="zh-CN" sz="1400" dirty="0">
                <a:solidFill>
                  <a:srgbClr val="000000"/>
                </a:solidFill>
              </a:rPr>
              <a:t>Guidance from MCC for SR and revised WID submission</a:t>
            </a:r>
          </a:p>
          <a:p>
            <a:pPr lvl="1">
              <a:spcBef>
                <a:spcPts val="0"/>
              </a:spcBef>
              <a:spcAft>
                <a:spcPts val="600"/>
              </a:spcAft>
            </a:pPr>
            <a:r>
              <a:rPr lang="en-GB" altLang="zh-CN" sz="1200" dirty="0"/>
              <a:t>1. WIs with target </a:t>
            </a:r>
            <a:r>
              <a:rPr lang="en-US" altLang="zh-CN" sz="1200" dirty="0" smtClean="0"/>
              <a:t>September </a:t>
            </a:r>
            <a:r>
              <a:rPr lang="en-US" altLang="zh-CN" sz="1200" dirty="0"/>
              <a:t>2022 </a:t>
            </a:r>
            <a:r>
              <a:rPr lang="en-GB" altLang="zh-CN" sz="1200" dirty="0"/>
              <a:t>and % complete &lt;100% mean a request to stop the WI,</a:t>
            </a:r>
            <a:endParaRPr lang="zh-CN" altLang="zh-CN" sz="1200" dirty="0"/>
          </a:p>
          <a:p>
            <a:pPr lvl="2">
              <a:spcBef>
                <a:spcPts val="0"/>
              </a:spcBef>
              <a:spcAft>
                <a:spcPts val="600"/>
              </a:spcAft>
            </a:pPr>
            <a:r>
              <a:rPr lang="en-GB" altLang="zh-CN" sz="1200" dirty="0">
                <a:solidFill>
                  <a:srgbClr val="000000"/>
                </a:solidFill>
              </a:rPr>
              <a:t> </a:t>
            </a:r>
            <a:r>
              <a:rPr lang="en-US" altLang="zh-CN" sz="1200" dirty="0">
                <a:solidFill>
                  <a:srgbClr val="000000"/>
                </a:solidFill>
              </a:rPr>
              <a:t>I</a:t>
            </a:r>
            <a:r>
              <a:rPr lang="en-GB" altLang="zh-CN" sz="1200" dirty="0">
                <a:solidFill>
                  <a:srgbClr val="000000"/>
                </a:solidFill>
              </a:rPr>
              <a:t>n such a case CRs will be requested to de</a:t>
            </a:r>
            <a:r>
              <a:rPr lang="en-US" altLang="zh-CN" sz="1200" dirty="0">
                <a:solidFill>
                  <a:srgbClr val="000000"/>
                </a:solidFill>
              </a:rPr>
              <a:t>-</a:t>
            </a:r>
            <a:r>
              <a:rPr lang="en-GB" altLang="zh-CN" sz="1200" dirty="0">
                <a:solidFill>
                  <a:srgbClr val="000000"/>
                </a:solidFill>
              </a:rPr>
              <a:t>implement changes already in the specs and introduced under this WI</a:t>
            </a:r>
            <a:endParaRPr lang="zh-CN" altLang="zh-CN" sz="1200" dirty="0">
              <a:solidFill>
                <a:srgbClr val="000000"/>
              </a:solidFill>
            </a:endParaRPr>
          </a:p>
          <a:p>
            <a:pPr lvl="1">
              <a:spcBef>
                <a:spcPts val="0"/>
              </a:spcBef>
              <a:spcAft>
                <a:spcPts val="600"/>
              </a:spcAft>
            </a:pPr>
            <a:r>
              <a:rPr lang="en-GB" altLang="zh-CN" sz="1200" dirty="0">
                <a:solidFill>
                  <a:srgbClr val="000000"/>
                </a:solidFill>
              </a:rPr>
              <a:t>2. Status report target dates have to match the target dates submitted in rev WIDs to the same TSG meeting</a:t>
            </a:r>
            <a:endParaRPr lang="zh-CN" altLang="zh-CN" sz="1200" dirty="0">
              <a:solidFill>
                <a:srgbClr val="000000"/>
              </a:solidFill>
            </a:endParaRPr>
          </a:p>
          <a:p>
            <a:pPr lvl="1">
              <a:spcBef>
                <a:spcPts val="0"/>
              </a:spcBef>
              <a:spcAft>
                <a:spcPts val="600"/>
              </a:spcAft>
            </a:pPr>
            <a:r>
              <a:rPr lang="en-GB" altLang="zh-CN" sz="1200" dirty="0">
                <a:solidFill>
                  <a:srgbClr val="000000"/>
                </a:solidFill>
              </a:rPr>
              <a:t>3. </a:t>
            </a:r>
            <a:r>
              <a:rPr lang="en-US" altLang="zh-CN" sz="1200" dirty="0">
                <a:solidFill>
                  <a:srgbClr val="000000"/>
                </a:solidFill>
              </a:rPr>
              <a:t>R</a:t>
            </a:r>
            <a:r>
              <a:rPr lang="en-GB" altLang="zh-CN" sz="1200" dirty="0" err="1">
                <a:solidFill>
                  <a:srgbClr val="000000"/>
                </a:solidFill>
              </a:rPr>
              <a:t>evised</a:t>
            </a:r>
            <a:r>
              <a:rPr lang="en-GB" altLang="zh-CN" sz="1200" dirty="0">
                <a:solidFill>
                  <a:srgbClr val="000000"/>
                </a:solidFill>
              </a:rPr>
              <a:t> WIDs have to show revision marks relative to the last approved WID</a:t>
            </a:r>
            <a:endParaRPr lang="en-US" altLang="zh-CN" sz="1200" dirty="0">
              <a:solidFill>
                <a:srgbClr val="000000"/>
              </a:solidFill>
            </a:endParaRPr>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smtClean="0"/>
              <a:t>NOTE: According to offline feedback from MCC, it is suggested to clarify the rule that all the fallback modes for each proposed band combinations should be finalized before the work on those band combinations is done in the Rel-18 basket WIDs</a:t>
            </a:r>
            <a:endParaRPr lang="en-US" altLang="zh-CN" sz="1200" dirty="0"/>
          </a:p>
          <a:p>
            <a:pPr marL="342882" lvl="1" indent="-342882">
              <a:spcBef>
                <a:spcPts val="0"/>
              </a:spcBef>
              <a:spcAft>
                <a:spcPts val="600"/>
              </a:spcAft>
              <a:buBlip>
                <a:blip r:embed="rId2"/>
              </a:buBlip>
            </a:pPr>
            <a:endParaRPr lang="en-US" altLang="zh-CN" sz="1400" dirty="0" smtClean="0">
              <a:solidFill>
                <a:srgbClr val="000000"/>
              </a:solidFill>
            </a:endParaRPr>
          </a:p>
          <a:p>
            <a:pPr marL="342882" lvl="1" indent="-342882">
              <a:spcBef>
                <a:spcPts val="0"/>
              </a:spcBef>
              <a:spcAft>
                <a:spcPts val="600"/>
              </a:spcAft>
              <a:buBlip>
                <a:blip r:embed="rId2"/>
              </a:buBlip>
            </a:pPr>
            <a:r>
              <a:rPr lang="en-US" altLang="zh-CN" sz="1400" dirty="0" smtClean="0">
                <a:solidFill>
                  <a:srgbClr val="000000"/>
                </a:solidFill>
              </a:rPr>
              <a:t>For </a:t>
            </a:r>
            <a:r>
              <a:rPr lang="en-US" altLang="zh-CN" sz="1400" dirty="0">
                <a:solidFill>
                  <a:srgbClr val="000000"/>
                </a:solidFill>
              </a:rPr>
              <a:t>draft TS/TR which planned to be submitted to RAN plenary for approval, please share the draft version to Carolyn for pre-check no later than </a:t>
            </a:r>
            <a:r>
              <a:rPr lang="en-US" altLang="zh-CN" sz="1400" dirty="0" smtClean="0">
                <a:solidFill>
                  <a:srgbClr val="FF0000"/>
                </a:solidFill>
              </a:rPr>
              <a:t>XXX xx </a:t>
            </a:r>
            <a:r>
              <a:rPr lang="en-US" altLang="zh-CN" sz="1400" dirty="0">
                <a:solidFill>
                  <a:srgbClr val="FF0000"/>
                </a:solidFill>
              </a:rPr>
              <a:t>(</a:t>
            </a:r>
            <a:r>
              <a:rPr lang="en-US" altLang="zh-CN" sz="1400" dirty="0" smtClean="0">
                <a:solidFill>
                  <a:srgbClr val="FF0000"/>
                </a:solidFill>
              </a:rPr>
              <a:t>Tuesday</a:t>
            </a:r>
            <a:r>
              <a:rPr lang="en-US" altLang="zh-CN" sz="1400" dirty="0">
                <a:solidFill>
                  <a:srgbClr val="FF0000"/>
                </a:solidFill>
              </a:rPr>
              <a:t>) 17:00 </a:t>
            </a:r>
            <a:r>
              <a:rPr lang="en-US" altLang="zh-CN" sz="1400" dirty="0" smtClean="0">
                <a:solidFill>
                  <a:srgbClr val="FF0000"/>
                </a:solidFill>
              </a:rPr>
              <a:t>UTC</a:t>
            </a:r>
          </a:p>
          <a:p>
            <a:pPr marL="342882" lvl="1" indent="-342882">
              <a:spcBef>
                <a:spcPts val="0"/>
              </a:spcBef>
              <a:spcAft>
                <a:spcPts val="600"/>
              </a:spcAft>
              <a:buBlip>
                <a:blip r:embed="rId2"/>
              </a:buBlip>
            </a:pPr>
            <a:endParaRPr lang="en-US" altLang="zh-CN" sz="1400" dirty="0">
              <a:solidFill>
                <a:srgbClr val="FF0000"/>
              </a:solidFill>
            </a:endParaRPr>
          </a:p>
          <a:p>
            <a:pPr marL="342882" lvl="1" indent="-342882">
              <a:spcBef>
                <a:spcPts val="0"/>
              </a:spcBef>
              <a:spcAft>
                <a:spcPts val="600"/>
              </a:spcAft>
              <a:buBlip>
                <a:blip r:embed="rId2"/>
              </a:buBlip>
            </a:pPr>
            <a:r>
              <a:rPr lang="en-US" altLang="zh-CN" sz="1400" dirty="0" smtClean="0"/>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2"/>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the WID/SID capturing the new TS/TR is approved in RAN</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3"/>
              </a:rPr>
              <a:t>3GPP_TS-TR_Template.zip</a:t>
            </a:r>
            <a:r>
              <a:rPr lang="en-US" altLang="zh-CN" sz="1200" dirty="0"/>
              <a:t> and </a:t>
            </a:r>
            <a:r>
              <a:rPr lang="en-US" altLang="zh-CN" sz="1200" dirty="0">
                <a:hlinkClick r:id="rId4"/>
              </a:rPr>
              <a:t>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5C68143-B530-4487-9EA7-5BCC5970B48F}">
  <ds:schemaRefs>
    <ds:schemaRef ds:uri="http://purl.org/dc/elements/1.1/"/>
    <ds:schemaRef ds:uri="http://purl.org/dc/dcmitype/"/>
    <ds:schemaRef ds:uri="a915fe38-2618-47b6-8303-829fb71466d5"/>
    <ds:schemaRef ds:uri="http://purl.org/dc/terms/"/>
    <ds:schemaRef ds:uri="http://schemas.microsoft.com/office/infopath/2007/PartnerControls"/>
    <ds:schemaRef ds:uri="http://www.w3.org/XML/1998/namespace"/>
    <ds:schemaRef ds:uri="http://schemas.microsoft.com/office/2006/documentManagement/types"/>
    <ds:schemaRef ds:uri="http://schemas.openxmlformats.org/package/2006/metadata/core-properties"/>
    <ds:schemaRef ds:uri="23d77754-4ccc-4c57-9291-cab09e81894a"/>
    <ds:schemaRef ds:uri="http://schemas.microsoft.com/office/2006/metadata/properties"/>
  </ds:schemaRefs>
</ds:datastoreItem>
</file>

<file path=customXml/itemProps2.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F070948-0CB2-4F99-ACC8-E715860BC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350309</TotalTime>
  <Words>3989</Words>
  <Application>Microsoft Office PowerPoint</Application>
  <PresentationFormat>宽屏</PresentationFormat>
  <Paragraphs>343</Paragraphs>
  <Slides>19</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19</vt:i4>
      </vt:variant>
    </vt:vector>
  </HeadingPairs>
  <TitlesOfParts>
    <vt:vector size="28" baseType="lpstr">
      <vt:lpstr>黑体</vt:lpstr>
      <vt:lpstr>宋体</vt:lpstr>
      <vt:lpstr>微软雅黑</vt:lpstr>
      <vt:lpstr>Arial</vt:lpstr>
      <vt:lpstr>Arial Black</vt:lpstr>
      <vt:lpstr>Calibri</vt:lpstr>
      <vt:lpstr>Times New Roman</vt:lpstr>
      <vt:lpstr>Wingdings</vt:lpstr>
      <vt:lpstr>3gpp</vt:lpstr>
      <vt:lpstr>RAN4#104bis-e E-meeting Arrangements and Guidelines</vt:lpstr>
      <vt:lpstr>General Aspects </vt:lpstr>
      <vt:lpstr>General Aspects </vt:lpstr>
      <vt:lpstr>General Aspects </vt:lpstr>
      <vt:lpstr>Email discussion procedures/timelines</vt:lpstr>
      <vt:lpstr>Basket WIs Email discussion procedures/timelines </vt:lpstr>
      <vt:lpstr>Post-meeting email process procedures/timelines  </vt:lpstr>
      <vt:lpstr>PowerPoint 演示文稿</vt:lpstr>
      <vt:lpstr>Correctly preparation for TR and TS</vt:lpstr>
      <vt:lpstr>Correctly preparation for TR and TS</vt:lpstr>
      <vt:lpstr>Rel-17 CR handling for non-spectrum related WI</vt:lpstr>
      <vt:lpstr>Rel-18 tdoc handling for non-spectrum related WI</vt:lpstr>
      <vt:lpstr>CR/WF/email summary template</vt:lpstr>
      <vt:lpstr>Guidance of TOHRU for GTW</vt:lpstr>
      <vt:lpstr>Register and check-in</vt:lpstr>
      <vt:lpstr>Other guidelines</vt:lpstr>
      <vt:lpstr>Other guidelines (cont.) </vt:lpstr>
      <vt:lpstr>Other guidelines (cont.) </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1265</cp:revision>
  <cp:lastPrinted>2016-09-15T08:31:35Z</cp:lastPrinted>
  <dcterms:created xsi:type="dcterms:W3CDTF">2009-11-27T05:15:11Z</dcterms:created>
  <dcterms:modified xsi:type="dcterms:W3CDTF">2022-09-30T16:41:55Z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(3)UBTfJIcAT6Uz5AHkx29Vl+4zedr0DBUUsTYUtDmiQk9433BEUroFg6UG20nA7ctO/yghZAW/
zQBSphPofh7fvvRybwo/aLRmzh3EI3CiQxcoUHNwGrvcu0jeUyEL/gFu00+Js/6q4WBR6mUt
8X17gGCWEOYiIibTMC+Vw3yD5ZVAEo9NBsZKNTB/KT3IUDmYngZbtVyjXcUtjycYm+8T9w6K
7sBG4OQoKqH9dNRAjd</vt:lpwstr>
  </property>
  <property fmtid="{D5CDD505-2E9C-101B-9397-08002B2CF9AE}" pid="11" name="_2015_ms_pID_7253431">
    <vt:lpwstr>fxv2qrPONsJAwtXeO8Epn28kzzk/lswEG/LiO56Uqvf8ka/OTrCRCc
qwiOAdm0VCh8rZaR6oHnyXR42u9zVYSDnSilYaqL2TXczlisjdnjv0/e8C/w/OEELE9qLQv4
HcYlzXdGVM5Tfv52NNS6QsL4Opu+Y5+75FIib+CA3PBs5PwRK8RixJXwsfDqV6BUXm2cG1EJ
c2zfAK9wwrUIlsp9TNO7mZkY0Mt137vmU7xL</vt:lpwstr>
  </property>
  <property fmtid="{D5CDD505-2E9C-101B-9397-08002B2CF9AE}" pid="12" name="_2015_ms_pID_7253432">
    <vt:lpwstr>Wg==</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1664555803</vt:lpwstr>
  </property>
</Properties>
</file>