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8" r:id="rId5"/>
    <p:sldId id="990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6081" autoAdjust="0"/>
  </p:normalViewPr>
  <p:slideViewPr>
    <p:cSldViewPr snapToGrid="0">
      <p:cViewPr varScale="1">
        <p:scale>
          <a:sx n="124" d="100"/>
          <a:sy n="124" d="100"/>
        </p:scale>
        <p:origin x="27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[104-e][109] </a:t>
            </a:r>
            <a:r>
              <a:rPr lang="en-US" dirty="0" err="1" smtClean="0"/>
              <a:t>NRSL_enh_maintenance</a:t>
            </a:r>
            <a:r>
              <a:rPr lang="en-US" dirty="0" smtClean="0"/>
              <a:t>		60min</a:t>
            </a:r>
          </a:p>
          <a:p>
            <a:r>
              <a:rPr lang="en-US" dirty="0" smtClean="0"/>
              <a:t>[104-e][104] NR_6 </a:t>
            </a:r>
            <a:r>
              <a:rPr lang="en-US" dirty="0" err="1" smtClean="0"/>
              <a:t>GHz_licensed</a:t>
            </a:r>
            <a:r>
              <a:rPr lang="en-US" dirty="0" smtClean="0"/>
              <a:t>		20min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39247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</a:t>
            </a:r>
            <a:r>
              <a:rPr lang="en-US" altLang="zh-CN" b="1" dirty="0" smtClean="0"/>
              <a:t>4</a:t>
            </a:r>
            <a:r>
              <a:rPr lang="en-US" b="1" dirty="0" smtClean="0"/>
              <a:t>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130569"/>
              </p:ext>
            </p:extLst>
          </p:nvPr>
        </p:nvGraphicFramePr>
        <p:xfrm>
          <a:off x="459895" y="1331663"/>
          <a:ext cx="11118623" cy="26968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72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1031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9823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j-ea"/>
                          <a:ea typeface="+mj-ea"/>
                        </a:rPr>
                        <a:t>Week 1 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000" b="1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0016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kern="1200" baseline="0" dirty="0" smtClean="0">
                          <a:solidFill>
                            <a:srgbClr val="00B05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 16 / Tuesday 3:00-6:00 UTC</a:t>
                      </a:r>
                      <a:endParaRPr lang="zh-CN" altLang="en-US" sz="1000" b="1" kern="1200" dirty="0">
                        <a:solidFill>
                          <a:srgbClr val="00B05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</a:rPr>
                        <a:t>[104-e][106] NR_RF_FR2_enh2_Part_1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rgbClr val="00B05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</a:rPr>
                        <a:t>[104-e][107] NR_RF_FR2_enh2_Part_2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rgbClr val="00B05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</a:rPr>
                        <a:t>[104-e][108] NR_RF_FR2_enh2_Part_3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00B05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</a:rPr>
                        <a:t>[104-e][112] </a:t>
                      </a:r>
                      <a:r>
                        <a:rPr lang="en-US" altLang="zh-CN" sz="1000" dirty="0" err="1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</a:rPr>
                        <a:t>NR_cov_enh_maintenance</a:t>
                      </a:r>
                      <a:endParaRPr lang="en-US" altLang="zh-CN" sz="1000" dirty="0" smtClean="0">
                        <a:solidFill>
                          <a:srgbClr val="00B050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00B05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75638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rgbClr val="00B05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rgbClr val="00B05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17</a:t>
                      </a:r>
                      <a:r>
                        <a:rPr lang="en-US" altLang="zh-CN" sz="1000" b="1" kern="1200" dirty="0" smtClean="0">
                          <a:solidFill>
                            <a:srgbClr val="00B05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Wednesday 3:00-6:00 UTC</a:t>
                      </a:r>
                      <a:endParaRPr lang="zh-CN" altLang="en-US" sz="1000" b="1" kern="1200" dirty="0">
                        <a:solidFill>
                          <a:srgbClr val="00B05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</a:rPr>
                        <a:t>[104-e][124] NR_600MHz_APT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00B05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</a:rPr>
                        <a:t>[104-e][125] </a:t>
                      </a:r>
                      <a:r>
                        <a:rPr lang="en-US" altLang="zh-CN" sz="1000" dirty="0" err="1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</a:rPr>
                        <a:t>NR_unlic_enh</a:t>
                      </a:r>
                      <a:endParaRPr lang="en-US" altLang="zh-CN" sz="1000" dirty="0" smtClean="0">
                        <a:solidFill>
                          <a:srgbClr val="00B050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rgbClr val="00B05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392468062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</a:rPr>
                        <a:t>[104-e][127] R18_LTE_TDD_1.6GHz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rgbClr val="00B05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</a:rPr>
                        <a:t>[104-e][128] </a:t>
                      </a:r>
                      <a:r>
                        <a:rPr lang="en-US" altLang="zh-CN" sz="1000" dirty="0" err="1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</a:rPr>
                        <a:t>LTE_terr_bcast_bands_UERF</a:t>
                      </a:r>
                      <a:endParaRPr lang="en-US" altLang="zh-CN" sz="1000" dirty="0" smtClean="0">
                        <a:solidFill>
                          <a:srgbClr val="00B050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rgbClr val="00B05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</a:rPr>
                        <a:t>[</a:t>
                      </a:r>
                      <a:r>
                        <a:rPr lang="en-US" altLang="zh-CN" sz="1000" strike="sngStrike" baseline="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</a:rPr>
                        <a:t>104-e][126] LTE_intraBandCA_n8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sngStrike" kern="120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sngStrike" kern="1200" dirty="0">
                        <a:solidFill>
                          <a:srgbClr val="00B05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rgbClr val="00B05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rgbClr val="00B05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18</a:t>
                      </a:r>
                      <a:r>
                        <a:rPr lang="en-US" altLang="zh-CN" sz="1000" b="1" kern="1200" dirty="0" smtClean="0">
                          <a:solidFill>
                            <a:srgbClr val="00B05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Thursday 3:00-6:00 UTC</a:t>
                      </a:r>
                      <a:endParaRPr lang="zh-CN" altLang="en-US" sz="1000" b="1" kern="1200" dirty="0">
                        <a:solidFill>
                          <a:srgbClr val="00B05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</a:rPr>
                        <a:t>[104-e][110] NR_ext_to_71GHz_Part_1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00B05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</a:rPr>
                        <a:t>[104-e][111] NR_ext_to_71GHz_Part_2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00B050"/>
                          </a:solidFill>
                          <a:latin typeface="+mj-ea"/>
                          <a:ea typeface="+mj-ea"/>
                          <a:cs typeface="+mn-cs"/>
                        </a:rPr>
                        <a:t>120 min</a:t>
                      </a:r>
                      <a:endParaRPr lang="pt-BR" sz="1000" b="0" strike="noStrike" kern="1200" dirty="0">
                        <a:solidFill>
                          <a:srgbClr val="00B05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2190889863"/>
                  </a:ext>
                </a:extLst>
              </a:tr>
              <a:tr h="48522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19 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Friday 3:00-6:00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[104-e][129]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FS_NR_eff_BW_util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48522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[104-e][139] </a:t>
                      </a:r>
                      <a:r>
                        <a:rPr lang="en-US" altLang="zh-CN" sz="1000" kern="1200" dirty="0" err="1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LTE_NBeMTC_NTN_UERF</a:t>
                      </a:r>
                      <a:endParaRPr lang="en-US" altLang="zh-CN" sz="1000" kern="1200" dirty="0" smtClean="0">
                        <a:solidFill>
                          <a:schemeClr val="dk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zh-CN" altLang="en-US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212345203"/>
                  </a:ext>
                </a:extLst>
              </a:tr>
              <a:tr h="4852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[104-e][141] R17_feature_list	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48522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Reserved for early return-to [104], [105], [109]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50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=""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196148"/>
              </p:ext>
            </p:extLst>
          </p:nvPr>
        </p:nvGraphicFramePr>
        <p:xfrm>
          <a:off x="459894" y="4191723"/>
          <a:ext cx="11118624" cy="2133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268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741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760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285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j-ea"/>
                          <a:ea typeface="+mj-ea"/>
                        </a:rPr>
                        <a:t>Week 2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10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10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155733"/>
                  </a:ext>
                </a:extLst>
              </a:tr>
              <a:tr h="68213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August</a:t>
                      </a:r>
                      <a:r>
                        <a:rPr lang="en-US" altLang="zh-CN" sz="1000" b="1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22 / Monday 13:00-16:00 UTC</a:t>
                      </a:r>
                      <a:endParaRPr lang="zh-CN" sz="10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[104-e][135]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NonCol_intraB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[104-e][137]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FS_NR_pos_UERF</a:t>
                      </a: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	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8865418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[104-e][138]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NR_MC_enh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 23 / Tuesday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[104-e][130] FS_NR_700800900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[104-e][131]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FS_SimBC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[104-e][132] FR1_enh2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 24 / Wednesday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C00000"/>
                          </a:solidFill>
                          <a:latin typeface="+mj-ea"/>
                          <a:ea typeface="+mn-ea"/>
                          <a:cs typeface="+mn-cs"/>
                        </a:rPr>
                        <a:t>[104-e][134] FR2_multiRx_UERF</a:t>
                      </a:r>
                      <a:endParaRPr lang="en-US" altLang="zh-CN" sz="1000" dirty="0" smtClean="0">
                        <a:solidFill>
                          <a:srgbClr val="C00000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C00000"/>
                          </a:solidFill>
                          <a:latin typeface="+mj-ea"/>
                          <a:ea typeface="+mj-ea"/>
                        </a:rPr>
                        <a:t>[104-e][133] FR2_enh_req_Ph3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C00000"/>
                          </a:solidFill>
                          <a:latin typeface="+mj-ea"/>
                          <a:ea typeface="+mn-ea"/>
                          <a:cs typeface="+mn-cs"/>
                        </a:rPr>
                        <a:t>[104-e][136] NR_ATG_UERF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25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Thursday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[104-e][140] </a:t>
                      </a:r>
                      <a:r>
                        <a:rPr lang="en-US" altLang="zh-CN" sz="1000" kern="1200" dirty="0" err="1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NR_reply_LS_UE_RF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Return to 120min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120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 26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Friday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Return to 180min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180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44580" y="1978780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08280" y="5475975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5942" y="1780418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Aug 11)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Email discussion procedures/timelines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781694" y="6080104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Timeline </a:t>
            </a:r>
            <a:r>
              <a:rPr lang="en-US" altLang="zh-CN" sz="800" b="1" kern="0" dirty="0">
                <a:solidFill>
                  <a:srgbClr val="FFFFFF"/>
                </a:solidFill>
              </a:rPr>
              <a:t>for </a:t>
            </a:r>
            <a:r>
              <a:rPr lang="en-US" altLang="zh-CN" sz="800" b="1" kern="0" dirty="0" smtClean="0">
                <a:solidFill>
                  <a:srgbClr val="FFFFFF"/>
                </a:solidFill>
              </a:rPr>
              <a:t>moderator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698258" y="6080104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comments and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614822" y="6080104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session </a:t>
            </a:r>
            <a:r>
              <a:rPr kumimoji="0" lang="en-US" altLang="zh-CN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Main+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BS, or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Main+BS+RRM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408556" y="5793231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email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2655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967367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13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–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14 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12079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656790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err="1" smtClean="0">
                <a:solidFill>
                  <a:srgbClr val="FFFFFF"/>
                </a:solidFill>
                <a:latin typeface="+mj-ea"/>
                <a:ea typeface="+mj-ea"/>
              </a:rPr>
              <a:t>Tu</a:t>
            </a:r>
            <a:r>
              <a:rPr lang="en-US" altLang="zh-CN" sz="800" kern="0" dirty="0">
                <a:solidFill>
                  <a:srgbClr val="FFFFFF"/>
                </a:solidFill>
                <a:latin typeface="+mj-ea"/>
                <a:ea typeface="+mj-ea"/>
              </a:rPr>
              <a:t>e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 (Aug 16)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346213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(Aug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 18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190925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035637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880348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725060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569771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414479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19538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194391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195103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195815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19396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19467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19453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195244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195101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19581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194816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195528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19453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1967035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627476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763279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622023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863119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69010" y="1280988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787999" y="1280988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15~19)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880347" y="1280988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(Aug 22 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~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 26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035637" y="1280988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01130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6575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51924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406579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379374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11748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 </a:t>
            </a:r>
            <a:r>
              <a:rPr lang="en-US" altLang="zh-CN" sz="800" b="1" kern="0" dirty="0" smtClean="0">
                <a:solidFill>
                  <a:srgbClr val="FFFFFF"/>
                </a:solidFill>
              </a:rPr>
              <a:t>&amp; BS </a:t>
            </a:r>
            <a:endParaRPr lang="en-US" altLang="zh-CN" sz="800" b="1" kern="0" dirty="0">
              <a:solidFill>
                <a:srgbClr val="FFFFFF"/>
              </a:solidFill>
            </a:endParaRP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51882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Main &amp; </a:t>
            </a:r>
            <a:r>
              <a:rPr lang="en-US" altLang="zh-CN" sz="800" b="1" kern="0" dirty="0">
                <a:solidFill>
                  <a:srgbClr val="FFFFFF"/>
                </a:solidFill>
              </a:rPr>
              <a:t>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2314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4339" y="286311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38032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4706508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037724" y="2082564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9652" y="3222047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11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9213" y="4706508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963781" y="2072908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1078" y="1935570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173565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8614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62899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Main &amp; BS </a:t>
            </a:r>
            <a:endParaRPr lang="en-US" altLang="zh-CN" sz="800" b="1" kern="0" dirty="0">
              <a:solidFill>
                <a:srgbClr val="FFFFFF"/>
              </a:solidFill>
            </a:endParaRP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</a:t>
            </a:r>
            <a:r>
              <a:rPr lang="en-US" altLang="zh-CN" sz="800" b="1" kern="0" dirty="0" smtClean="0">
                <a:solidFill>
                  <a:srgbClr val="FFFFFF"/>
                </a:solidFill>
              </a:rPr>
              <a:t>3:00</a:t>
            </a:r>
            <a:r>
              <a:rPr lang="en-US" altLang="zh-CN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-6:00 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57565" y="1775079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191935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286311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4706508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4402" y="4706508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1944412" y="1280988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535482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2391" y="2499210"/>
            <a:ext cx="1100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–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22204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5353667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769961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13399" y="47862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4667" y="4391804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683151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293326" y="5646653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  <a:ea typeface="+mj-ea"/>
              </a:rPr>
              <a:t>Strict deadline for new </a:t>
            </a:r>
            <a:r>
              <a:rPr lang="en-US" altLang="zh-CN" sz="800" b="1" dirty="0" err="1">
                <a:latin typeface="+mj-ea"/>
                <a:ea typeface="+mj-ea"/>
              </a:rPr>
              <a:t>tdoc</a:t>
            </a:r>
            <a:r>
              <a:rPr lang="en-US" altLang="zh-CN" sz="800" b="1" dirty="0">
                <a:latin typeface="+mj-ea"/>
                <a:ea typeface="+mj-ea"/>
              </a:rPr>
              <a:t> number request</a:t>
            </a:r>
            <a:endParaRPr lang="zh-CN" altLang="en-US" sz="800" b="1" dirty="0">
              <a:latin typeface="+mj-ea"/>
              <a:ea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36654" y="2241138"/>
            <a:ext cx="1157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10738" y="177314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 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17)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197541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Main &amp; </a:t>
            </a:r>
            <a:r>
              <a:rPr lang="en-US" altLang="zh-CN" sz="800" b="1" kern="0" dirty="0">
                <a:solidFill>
                  <a:srgbClr val="FFFFFF"/>
                </a:solidFill>
              </a:rPr>
              <a:t>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90059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Main,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BS &amp; 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31386" y="6080104"/>
            <a:ext cx="882000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 (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only)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16561" y="470621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 17:00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Delay allowed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497921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11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0426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RRM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GTW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session 13:00-16:00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11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RRM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session 13:00-16:00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Meng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Intel)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50374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843497" y="3306427"/>
            <a:ext cx="1396068" cy="33855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800" b="1" dirty="0" smtClean="0">
                <a:latin typeface="+mj-ea"/>
                <a:ea typeface="+mj-ea"/>
              </a:rPr>
              <a:t>RRM session chaired by </a:t>
            </a:r>
            <a:r>
              <a:rPr lang="en-US" altLang="zh-CN" sz="800" b="1" dirty="0" err="1" smtClean="0">
                <a:latin typeface="+mj-ea"/>
                <a:ea typeface="+mj-ea"/>
              </a:rPr>
              <a:t>Meng</a:t>
            </a:r>
            <a:r>
              <a:rPr lang="en-US" altLang="zh-CN" sz="800" b="1" dirty="0" smtClean="0">
                <a:latin typeface="+mj-ea"/>
                <a:ea typeface="+mj-ea"/>
              </a:rPr>
              <a:t> Zhang (Intel)</a:t>
            </a:r>
            <a:endParaRPr lang="zh-CN" altLang="en-US" sz="800" b="1" dirty="0">
              <a:latin typeface="+mj-ea"/>
              <a:ea typeface="+mj-ea"/>
            </a:endParaRPr>
          </a:p>
        </p:txBody>
      </p:sp>
      <p:cxnSp>
        <p:nvCxnSpPr>
          <p:cNvPr id="11" name="直接箭头连接符 10"/>
          <p:cNvCxnSpPr/>
          <p:nvPr/>
        </p:nvCxnSpPr>
        <p:spPr bwMode="auto">
          <a:xfrm flipH="1">
            <a:off x="8676192" y="3683151"/>
            <a:ext cx="153003" cy="122934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直接箭头连接符 12"/>
          <p:cNvCxnSpPr/>
          <p:nvPr/>
        </p:nvCxnSpPr>
        <p:spPr bwMode="auto">
          <a:xfrm>
            <a:off x="9220912" y="3703033"/>
            <a:ext cx="0" cy="110527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直接箭头连接符 15"/>
          <p:cNvCxnSpPr/>
          <p:nvPr/>
        </p:nvCxnSpPr>
        <p:spPr bwMode="auto">
          <a:xfrm>
            <a:off x="9713169" y="3707940"/>
            <a:ext cx="165769" cy="94117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直接箭头连接符 17"/>
          <p:cNvCxnSpPr/>
          <p:nvPr/>
        </p:nvCxnSpPr>
        <p:spPr bwMode="auto">
          <a:xfrm>
            <a:off x="10018290" y="3707940"/>
            <a:ext cx="595587" cy="125213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直接箭头连接符 20"/>
          <p:cNvCxnSpPr/>
          <p:nvPr/>
        </p:nvCxnSpPr>
        <p:spPr bwMode="auto">
          <a:xfrm>
            <a:off x="10315469" y="3657135"/>
            <a:ext cx="1249812" cy="177851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84992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23d77754-4ccc-4c57-9291-cab09e81894a"/>
    <ds:schemaRef ds:uri="http://purl.org/dc/elements/1.1/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a915fe38-2618-47b6-8303-829fb71466d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348688</TotalTime>
  <Words>756</Words>
  <Application>Microsoft Office PowerPoint</Application>
  <PresentationFormat>宽屏</PresentationFormat>
  <Paragraphs>196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RAN4#104-e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1082</cp:revision>
  <cp:lastPrinted>2016-09-15T08:31:35Z</cp:lastPrinted>
  <dcterms:created xsi:type="dcterms:W3CDTF">2009-11-27T05:15:11Z</dcterms:created>
  <dcterms:modified xsi:type="dcterms:W3CDTF">2022-08-18T08:09:26Z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(3)GBTpA64RhJPQTdRNzSFok0JMbd+g4RxVDZGREMf478Ya/aRM7JtVUM/KFv98Exbwj+bpnZ4D
oWboS6KW3QpHytV3mydYya+1vxa3lQmYbybyS17p4Js0wcDI7oS39Uw9aFsXW7WLvynCsTS5
Cgdur/ZWCvSbCvkF3avJ+xGyC5sEVuBEyR4MT5VIeTcJZH5ok09NONyrsGsaPSA79J9IfDc0
PAcvkUveHhbiJ8Hu/k</vt:lpwstr>
  </property>
  <property fmtid="{D5CDD505-2E9C-101B-9397-08002B2CF9AE}" pid="11" name="_2015_ms_pID_7253431">
    <vt:lpwstr>8HwF2gxddp7oKyHPicBLp6U4ypPxt3ji0eDVXuEc8/3AKc7mAOm6ub
TqJD7rmsg5josa8eyE8eCZ6gqrKrLHFP2MEf3FrrqbVp6hfmdPejHa5Dbs7pqS9/QdtDKQcu
SviBeenIle8IvolYl7bOZ+mS0UJbwnFfXGLEHgVLRy1J/Q9Fj+/F3JyweBhP45p9ZrTpbNRI
T8O1KE4PbI/48iMqhRymkH2U9+wPgrfulWIL</vt:lpwstr>
  </property>
  <property fmtid="{D5CDD505-2E9C-101B-9397-08002B2CF9AE}" pid="12" name="_2015_ms_pID_7253432">
    <vt:lpwstr>Lw==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1659874575</vt:lpwstr>
  </property>
</Properties>
</file>