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934" r:id="rId5"/>
    <p:sldId id="928" r:id="rId6"/>
    <p:sldId id="970" r:id="rId7"/>
    <p:sldId id="979" r:id="rId8"/>
    <p:sldId id="972" r:id="rId9"/>
    <p:sldId id="973" r:id="rId10"/>
    <p:sldId id="978" r:id="rId11"/>
    <p:sldId id="980" r:id="rId12"/>
    <p:sldId id="974" r:id="rId13"/>
    <p:sldId id="975" r:id="rId14"/>
    <p:sldId id="976" r:id="rId15"/>
    <p:sldId id="977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RAN4#101-e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101-e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November 01-12,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627818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GTW session and TOHRU invites will be sent to delegates registered to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meeting only. No invitations for GTW sessions and TOHRU will be sent to RAN4 reflector.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e-meeting will take place during </a:t>
            </a:r>
            <a:r>
              <a:rPr lang="en-US" sz="1400" dirty="0" smtClean="0">
                <a:solidFill>
                  <a:srgbClr val="FF0000"/>
                </a:solidFill>
              </a:rPr>
              <a:t>November 01~12, </a:t>
            </a:r>
            <a:r>
              <a:rPr lang="en-US" sz="1400" dirty="0">
                <a:solidFill>
                  <a:srgbClr val="FF0000"/>
                </a:solidFill>
              </a:rPr>
              <a:t>2021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October 22 </a:t>
            </a:r>
            <a:r>
              <a:rPr lang="en-US" altLang="zh-CN" sz="1400" dirty="0">
                <a:solidFill>
                  <a:srgbClr val="FF0000"/>
                </a:solidFill>
              </a:rPr>
              <a:t>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October</a:t>
            </a:r>
            <a:r>
              <a:rPr lang="en-US" altLang="zh-CN" sz="1400" dirty="0" smtClean="0">
                <a:solidFill>
                  <a:srgbClr val="FF0000"/>
                </a:solidFill>
              </a:rPr>
              <a:t> 29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register timely to be eligible to take part in the GTW conference calls.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</a:t>
            </a:r>
            <a:r>
              <a:rPr lang="en-US" sz="1200" dirty="0" smtClean="0"/>
              <a:t>session.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General </a:t>
            </a:r>
            <a:r>
              <a:rPr lang="en-US" sz="1200" dirty="0"/>
              <a:t>organization question and update of session report: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/>
              <a:t>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GTW </a:t>
            </a:r>
            <a:r>
              <a:rPr lang="en-US" sz="1200" dirty="0"/>
              <a:t>schedule announcement: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GTW schedule”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err="1" smtClean="0"/>
              <a:t>Tdoc</a:t>
            </a:r>
            <a:r>
              <a:rPr lang="en-US" sz="1200" dirty="0" smtClean="0"/>
              <a:t> </a:t>
            </a:r>
            <a:r>
              <a:rPr lang="en-US" sz="1200" dirty="0"/>
              <a:t>requests:                          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err="1"/>
              <a:t>tdoc</a:t>
            </a:r>
            <a:r>
              <a:rPr lang="en-US" sz="1200" dirty="0"/>
              <a:t> request</a:t>
            </a:r>
            <a:r>
              <a:rPr lang="en-US" sz="1200" dirty="0" smtClean="0"/>
              <a:t>”</a:t>
            </a:r>
            <a:endParaRPr lang="en-US" sz="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Meeting </a:t>
            </a:r>
            <a:r>
              <a:rPr lang="en-US" sz="1200" dirty="0"/>
              <a:t>report will be uploaded and updated daily in /inbox/</a:t>
            </a:r>
            <a:r>
              <a:rPr lang="en-US" sz="1200" dirty="0" err="1"/>
              <a:t>Chairman_Notes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Update </a:t>
            </a:r>
            <a:r>
              <a:rPr lang="en-US" sz="1200" dirty="0"/>
              <a:t>of main session GTW schedule will be announced via email, and uploaded into /</a:t>
            </a:r>
            <a:r>
              <a:rPr lang="en-US" sz="1200" dirty="0" smtClean="0"/>
              <a:t>inbox/</a:t>
            </a:r>
            <a:r>
              <a:rPr lang="en-US" sz="1200" dirty="0" err="1" smtClean="0"/>
              <a:t>Meeting_Arrangement</a:t>
            </a:r>
            <a:endParaRPr lang="en-US" sz="12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In </a:t>
            </a:r>
            <a:r>
              <a:rPr lang="en-US" altLang="zh-CN" sz="1400" dirty="0">
                <a:cs typeface="+mn-cs"/>
              </a:rPr>
              <a:t>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It is encouraged to provide clean version of final formal WF </a:t>
            </a:r>
            <a:r>
              <a:rPr lang="en-US" sz="1200" dirty="0" err="1" smtClean="0"/>
              <a:t>Tdoc</a:t>
            </a:r>
            <a:r>
              <a:rPr lang="en-US" sz="1200" dirty="0" smtClean="0"/>
              <a:t> without change marks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In </a:t>
            </a:r>
            <a:r>
              <a:rPr lang="en-US" altLang="zh-CN" sz="1400" dirty="0"/>
              <a:t>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Note </a:t>
            </a:r>
            <a:r>
              <a:rPr lang="en-US" altLang="zh-CN" sz="1400" dirty="0">
                <a:cs typeface="+mn-cs"/>
              </a:rPr>
              <a:t>that the meeting deadlines will be strictly enforced. Comments, </a:t>
            </a:r>
            <a:r>
              <a:rPr lang="en-US" altLang="zh-CN" sz="1400" dirty="0" err="1">
                <a:cs typeface="+mn-cs"/>
              </a:rPr>
              <a:t>tdocs</a:t>
            </a:r>
            <a:r>
              <a:rPr lang="en-US" altLang="zh-CN" sz="1400" dirty="0">
                <a:cs typeface="+mn-cs"/>
              </a:rPr>
              <a:t>, or drafts submitted after the deadlines will not be considered. So, please pay attention and feel free to ask for clarifications in advance in case of any doubts on the timelines/procedure</a:t>
            </a:r>
            <a:r>
              <a:rPr lang="en-US" altLang="zh-CN" sz="1400" dirty="0" smtClean="0">
                <a:cs typeface="+mn-cs"/>
              </a:rPr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err="1" smtClean="0">
                <a:cs typeface="+mn-cs"/>
              </a:rPr>
              <a:t>Tdoc</a:t>
            </a:r>
            <a:r>
              <a:rPr lang="en-US" altLang="zh-CN" sz="1400" dirty="0" smtClean="0">
                <a:cs typeface="+mn-cs"/>
              </a:rPr>
              <a:t> request</a:t>
            </a:r>
            <a:endParaRPr lang="en-US" altLang="zh-CN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New and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will be allocated based on the 1st round summaries conclusions.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Strongly encourage moderators to provide information on all new requested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in the 1st round summary documents.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allocations after the 1st round shall be minimized.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further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revisions in the 2nd round, please use email subject “[</a:t>
            </a:r>
            <a:r>
              <a:rPr lang="en-US" altLang="zh-CN" sz="1200" dirty="0" smtClean="0"/>
              <a:t>101-e][X00</a:t>
            </a:r>
            <a:r>
              <a:rPr lang="en-US" altLang="zh-CN" sz="1200" dirty="0"/>
              <a:t>] </a:t>
            </a:r>
            <a:r>
              <a:rPr lang="en-US" altLang="zh-CN" sz="1200" dirty="0" err="1" smtClean="0"/>
              <a:t>XXX_Session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-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request” to simplify email tracking. 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Encourage moderators to collect the list of required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and provide consolidated requests (not from individual companies).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All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requests shall be provided in RAN4 reflector using the specific email thread. Requests in other emails will not be treated.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 smtClean="0"/>
              <a:t>No new </a:t>
            </a:r>
            <a:r>
              <a:rPr lang="en-US" altLang="zh-CN" sz="1200" b="1" dirty="0" err="1" smtClean="0"/>
              <a:t>tdoc</a:t>
            </a:r>
            <a:r>
              <a:rPr lang="en-US" altLang="zh-CN" sz="1200" b="1" dirty="0" smtClean="0"/>
              <a:t> numbers will be allocated </a:t>
            </a:r>
            <a:r>
              <a:rPr lang="en-US" altLang="zh-CN" sz="1200" b="1" dirty="0"/>
              <a:t>after </a:t>
            </a:r>
            <a:r>
              <a:rPr lang="en-US" altLang="zh-CN" sz="1200" b="1" dirty="0" smtClean="0"/>
              <a:t>deadline for 2nd </a:t>
            </a:r>
            <a:r>
              <a:rPr lang="en-US" altLang="zh-CN" sz="1200" b="1" dirty="0"/>
              <a:t>round initial drafts &amp; revisions </a:t>
            </a:r>
            <a:r>
              <a:rPr lang="en-US" altLang="zh-CN" sz="1200" b="1" dirty="0" smtClean="0"/>
              <a:t>after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November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9 (Tuesday) 17:00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Additional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requests for revision </a:t>
            </a:r>
            <a:r>
              <a:rPr lang="en-US" altLang="zh-CN" sz="1200" dirty="0"/>
              <a:t>after the 2nd round summary is distributed will be considered on a case-by-case basis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=""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dirty="0" smtClean="0">
                <a:solidFill>
                  <a:srgbClr val="FFFFFF"/>
                </a:solidFill>
                <a:latin typeface="+mj-ea"/>
                <a:ea typeface="+mj-ea"/>
              </a:rPr>
              <a:t>(November 01~05)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(November 08~12)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summary, checking agenda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853243"/>
            <a:ext cx="786133" cy="101009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 (deadline for new </a:t>
            </a:r>
            <a:r>
              <a:rPr lang="en-US" sz="800" b="1" kern="0" dirty="0" err="1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# request)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57233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UTC</a:t>
            </a:r>
          </a:p>
        </p:txBody>
      </p:sp>
      <p:sp>
        <p:nvSpPr>
          <p:cNvPr id="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5152347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853243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5756476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7957" y="4513005"/>
            <a:ext cx="786133" cy="562815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Window closes and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final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comments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10732" y="3785703"/>
            <a:ext cx="1656605" cy="721680"/>
          </a:xfrm>
          <a:prstGeom prst="wedgeRoundRectCallout">
            <a:avLst>
              <a:gd name="adj1" fmla="val 21984"/>
              <a:gd name="adj2" fmla="val 125647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>
                <a:latin typeface="+mj-ea"/>
              </a:rPr>
              <a:t>Companies need feed back if </a:t>
            </a:r>
            <a:r>
              <a:rPr lang="en-US" altLang="zh-CN" sz="800" b="1" dirty="0" err="1">
                <a:latin typeface="+mj-ea"/>
              </a:rPr>
              <a:t>tdoc</a:t>
            </a:r>
            <a:r>
              <a:rPr lang="en-US" altLang="zh-CN" sz="800" b="1" dirty="0">
                <a:latin typeface="+mj-ea"/>
              </a:rPr>
              <a:t> is submitted in wrong </a:t>
            </a:r>
            <a:r>
              <a:rPr lang="en-US" altLang="zh-CN" sz="800" b="1" dirty="0" smtClean="0">
                <a:latin typeface="+mj-ea"/>
              </a:rPr>
              <a:t>agenda or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is missing from email summary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102" name="圆角矩形标注 101"/>
          <p:cNvSpPr/>
          <p:nvPr/>
        </p:nvSpPr>
        <p:spPr bwMode="auto">
          <a:xfrm>
            <a:off x="7396631" y="5770088"/>
            <a:ext cx="1460271" cy="360717"/>
          </a:xfrm>
          <a:prstGeom prst="wedgeRoundRectCallout">
            <a:avLst>
              <a:gd name="adj1" fmla="val 39637"/>
              <a:gd name="adj2" fmla="val -112526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 smtClean="0">
                <a:latin typeface="+mj-ea"/>
              </a:rPr>
              <a:t>Strict deadline for new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number request</a:t>
            </a:r>
            <a:endParaRPr lang="zh-CN" altLang="en-US" sz="800" b="1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26 </a:t>
            </a:r>
            <a:r>
              <a:rPr lang="en-US" sz="1200" dirty="0">
                <a:solidFill>
                  <a:srgbClr val="FF0000"/>
                </a:solidFill>
              </a:rPr>
              <a:t>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29 </a:t>
            </a:r>
            <a:r>
              <a:rPr lang="en-US" sz="1200" dirty="0">
                <a:solidFill>
                  <a:srgbClr val="FF0000"/>
                </a:solidFill>
              </a:rPr>
              <a:t>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 </a:t>
            </a:r>
            <a:r>
              <a:rPr lang="en-US" sz="1200" dirty="0">
                <a:solidFill>
                  <a:srgbClr val="FF0000"/>
                </a:solidFill>
              </a:rPr>
              <a:t>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4 </a:t>
            </a:r>
            <a:r>
              <a:rPr lang="en-US" sz="1200" dirty="0">
                <a:solidFill>
                  <a:srgbClr val="FF0000"/>
                </a:solidFill>
              </a:rPr>
              <a:t>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5 </a:t>
            </a:r>
            <a:r>
              <a:rPr lang="en-US" sz="1200" dirty="0">
                <a:solidFill>
                  <a:srgbClr val="FF0000"/>
                </a:solidFill>
              </a:rPr>
              <a:t>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</a:t>
            </a:r>
            <a:r>
              <a:rPr lang="en-US" altLang="zh-CN" sz="1200" dirty="0">
                <a:solidFill>
                  <a:srgbClr val="FF0000"/>
                </a:solidFill>
              </a:rPr>
              <a:t>9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16 (Tuesday),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99412"/>
              </p:ext>
            </p:extLst>
          </p:nvPr>
        </p:nvGraphicFramePr>
        <p:xfrm>
          <a:off x="1955089" y="2702288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Big CRs for Rel-15/16 maintenance and Rel-17 WIs, revised WID/TR/big CRs for Rel-17 basket WIs, and other </a:t>
            </a:r>
            <a:r>
              <a:rPr lang="en-US" sz="1400" dirty="0" err="1" smtClean="0"/>
              <a:t>tdocs</a:t>
            </a:r>
            <a:r>
              <a:rPr lang="en-US" sz="1400" dirty="0" smtClean="0"/>
              <a:t> based on Chairs guidance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14 (Sunday)</a:t>
            </a:r>
            <a:r>
              <a:rPr lang="en-US" sz="1200" dirty="0" smtClean="0"/>
              <a:t>: Session chairs will provide the list of </a:t>
            </a:r>
            <a:r>
              <a:rPr lang="en-US" sz="1200" dirty="0" err="1" smtClean="0"/>
              <a:t>tdocs</a:t>
            </a:r>
            <a:r>
              <a:rPr lang="en-US" sz="1200" dirty="0" smtClean="0"/>
              <a:t> for post-meeting email approval.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16 (Tuesday</a:t>
            </a:r>
            <a:r>
              <a:rPr lang="en-US" altLang="zh-CN" sz="1200" dirty="0" smtClean="0">
                <a:solidFill>
                  <a:srgbClr val="FF0000"/>
                </a:solidFill>
              </a:rPr>
              <a:t>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A</a:t>
            </a:r>
            <a:r>
              <a:rPr lang="en-US" altLang="zh-CN" sz="1200" dirty="0" smtClean="0"/>
              <a:t>uthors of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share the drafts and submit them into inbox for review.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13:00 UTC</a:t>
            </a:r>
            <a:r>
              <a:rPr lang="en-US" altLang="zh-CN" sz="1200" dirty="0" smtClean="0"/>
              <a:t>: Companies provided comments if any and author should provide necessary revisions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17:00 UTC: </a:t>
            </a:r>
            <a:r>
              <a:rPr lang="en-US" altLang="zh-CN" sz="1200" dirty="0"/>
              <a:t>Based 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Other guidance: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We would like to remind all delegated to upload all Cat A CRs as soon as possible. In case Cat A CRs are not available by </a:t>
            </a:r>
            <a:r>
              <a:rPr lang="en-US" altLang="zh-CN" sz="1200" dirty="0" smtClean="0">
                <a:solidFill>
                  <a:srgbClr val="FF0000"/>
                </a:solidFill>
              </a:rPr>
              <a:t>November 15 (Monday) </a:t>
            </a:r>
            <a:r>
              <a:rPr lang="en-US" altLang="zh-CN" sz="1200" dirty="0">
                <a:solidFill>
                  <a:srgbClr val="FF0000"/>
                </a:solidFill>
              </a:rPr>
              <a:t>20:00 UTC</a:t>
            </a:r>
            <a:r>
              <a:rPr lang="en-US" altLang="zh-CN" sz="1200" dirty="0"/>
              <a:t>, the respective Draft CRs may be postponed and not implemented.</a:t>
            </a:r>
            <a:endParaRPr lang="zh-CN" altLang="zh-CN" sz="1200" dirty="0"/>
          </a:p>
          <a:p>
            <a:pPr marL="74291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000" dirty="0">
              <a:cs typeface="+mn-cs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Post-meeting </a:t>
            </a:r>
            <a:r>
              <a:rPr lang="en-US" b="1" dirty="0"/>
              <a:t>e</a:t>
            </a:r>
            <a:r>
              <a:rPr lang="en-US" b="1" dirty="0" smtClean="0"/>
              <a:t>mail approval </a:t>
            </a:r>
            <a:r>
              <a:rPr lang="en-US" b="1" dirty="0"/>
              <a:t>procedures/timelines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986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22281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No </a:t>
            </a:r>
            <a:r>
              <a:rPr lang="en-US" altLang="zh-CN" sz="1400" dirty="0"/>
              <a:t>formal CR for Rel-17 non-spectrum WIs is </a:t>
            </a:r>
            <a:r>
              <a:rPr lang="en-US" altLang="zh-CN" sz="1400" dirty="0" smtClean="0"/>
              <a:t>expected in this meeting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R4-2114691 for general guidance</a:t>
            </a:r>
            <a:r>
              <a:rPr lang="en-US" altLang="zh-CN" sz="1200" dirty="0" smtClean="0"/>
              <a:t>.</a:t>
            </a:r>
            <a:endParaRPr lang="en-US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 smtClean="0">
                <a:cs typeface="+mn-cs"/>
              </a:rPr>
              <a:t>RF CR handling</a:t>
            </a:r>
            <a:endParaRPr lang="en-US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RF agendas, draft CRs and draft TPs/TPs for Rel-17 non-spectrum related work are allowed. It is encouraged that companies discuss and agreed on the work splitting first</a:t>
            </a:r>
            <a:r>
              <a:rPr lang="en-US" altLang="zh-CN" sz="1200" dirty="0" smtClean="0"/>
              <a:t>.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RRM CR 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Draft </a:t>
            </a:r>
            <a:r>
              <a:rPr lang="en-US" altLang="zh-CN" sz="1200" dirty="0"/>
              <a:t>CRs with are allowed for WIs of NR FR1 RF Enhancements [NR_RF_FR1_enh], NR FR2 RF Enhancements [NR_RF_FR2_req_enh2], NR FR1 HST Enhancements [NR_HST_FR1_enh], NR FR2 HST [NR_HST_FR2], NR </a:t>
            </a:r>
            <a:r>
              <a:rPr lang="en-US" altLang="zh-CN" sz="1200" dirty="0" err="1"/>
              <a:t>FeRRM</a:t>
            </a:r>
            <a:r>
              <a:rPr lang="en-US" altLang="zh-CN" sz="1200" dirty="0"/>
              <a:t> [NR_RRM_enh2] , NR MG Enhancements [</a:t>
            </a:r>
            <a:r>
              <a:rPr lang="en-US" altLang="zh-CN" sz="1200" dirty="0" err="1"/>
              <a:t>NR_MG_enh</a:t>
            </a:r>
            <a:r>
              <a:rPr lang="en-US" altLang="zh-CN" sz="1200" dirty="0"/>
              <a:t>]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other items the discussion is focused on technical issues and initial CRs are planned for Q1’2022.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Note </a:t>
            </a:r>
            <a:r>
              <a:rPr lang="en-US" altLang="zh-CN" sz="1200" dirty="0"/>
              <a:t>that the discussions will focus on technical issues first and Draft CRs will be handled with the 2nd priority.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Demodulation CR </a:t>
            </a:r>
            <a:r>
              <a:rPr lang="en-US" altLang="zh-CN" sz="1400" dirty="0" smtClean="0">
                <a:cs typeface="+mn-cs"/>
              </a:rPr>
              <a:t>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Draft TPs/TPs are allowed for performance enhancement WI</a:t>
            </a:r>
            <a:r>
              <a:rPr lang="en-US" altLang="zh-CN" sz="1200" dirty="0" smtClean="0"/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SI/WI </a:t>
            </a:r>
            <a:r>
              <a:rPr lang="en-US" altLang="zh-CN" sz="1400" dirty="0"/>
              <a:t>RAN4 </a:t>
            </a:r>
            <a:r>
              <a:rPr lang="en-US" altLang="zh-CN" sz="1400" dirty="0" smtClean="0"/>
              <a:t>RF/RRM/demodulation </a:t>
            </a:r>
            <a:r>
              <a:rPr lang="en-US" altLang="zh-CN" sz="1400" dirty="0"/>
              <a:t>Work Plans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Rapporteurs </a:t>
            </a:r>
            <a:r>
              <a:rPr lang="en-US" altLang="zh-CN" sz="1200" dirty="0"/>
              <a:t>are encouraged to provide updated SI/WI RRM work plans to decide on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CR/TP </a:t>
            </a:r>
            <a:r>
              <a:rPr lang="en-US" altLang="zh-CN" sz="1200" dirty="0"/>
              <a:t>work split among contributing companies to avoid duplicate efforts and to encourage sharing the workload and cross-checking CRs </a:t>
            </a:r>
            <a:endParaRPr lang="en-US" altLang="zh-CN" sz="1200" dirty="0" smtClean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 </a:t>
            </a:r>
            <a:r>
              <a:rPr lang="en-US" altLang="zh-CN" sz="1200" dirty="0"/>
              <a:t>work split should at least include Big CR split. It is also allowed if companies want to further split the work under each Big CR.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605473" cy="1143001"/>
          </a:xfrm>
        </p:spPr>
        <p:txBody>
          <a:bodyPr/>
          <a:lstStyle/>
          <a:p>
            <a:r>
              <a:rPr lang="en-US" b="1" dirty="0" smtClean="0"/>
              <a:t>CR handling for Rel-17 non-spectrum related WI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3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infopath/2007/PartnerControls"/>
    <ds:schemaRef ds:uri="23d77754-4ccc-4c57-9291-cab09e81894a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  <ds:schemaRef ds:uri="a915fe38-2618-47b6-8303-829fb71466d5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335981</TotalTime>
  <Words>2205</Words>
  <Application>Microsoft Office PowerPoint</Application>
  <PresentationFormat>宽屏</PresentationFormat>
  <Paragraphs>241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RAN4#101-e E-meeting Arrangements and Guidelines</vt:lpstr>
      <vt:lpstr>General Aspects </vt:lpstr>
      <vt:lpstr>General Aspects </vt:lpstr>
      <vt:lpstr>General Aspects </vt:lpstr>
      <vt:lpstr>Email discussion procedures/timelines</vt:lpstr>
      <vt:lpstr>Basket WIs Email discussion procedures/timelines </vt:lpstr>
      <vt:lpstr>Post-meeting email approval procedures/timelines </vt:lpstr>
      <vt:lpstr>CR handling for Rel-17 non-spectrum related WI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689</cp:revision>
  <cp:lastPrinted>2016-09-15T08:31:35Z</cp:lastPrinted>
  <dcterms:created xsi:type="dcterms:W3CDTF">2009-11-27T05:15:11Z</dcterms:created>
  <dcterms:modified xsi:type="dcterms:W3CDTF">2021-10-09T02:59:42Z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(3)AlaR08JihYZmjoqt8OBbSnIZ4H55FwqxaFRkDs0AhIkWKFU+nY3x4IfGBZYWbHhjjSZ5kfgU
/ukIMbtLCjIejrCuZh6l2+Aa7gWeF9dtHnfd5Ven9nk8VcecEcWmONnk4D3Y2lO8Z3ZH8pO7
EBFCu3K3u4tQHoVvHUwGz7dc/XFgsu+ZQIi4fI7h2DlEV34K63vAZTbFKfuLVPsUmxs8pqcX
oFcLEdcNKqN8opSFxD</vt:lpwstr>
  </property>
  <property fmtid="{D5CDD505-2E9C-101B-9397-08002B2CF9AE}" pid="16" name="_2015_ms_pID_7253431">
    <vt:lpwstr>XMMdOlK7g9OBYzopmbYrQrMs3HIZRRZYFaBEWMl1A6lkpgqA3gyurj
3w+sIW2E2l6zPOg09sfsNLOscR3y2QI9/jTT45l3hDsUjl6hB+yHrCaFpstWMNNRriapkVny
JxdTK69IoQsYhSoOTbl0QacRzfuuzg5Qu8GCXGNGPgg0g6Rut8K6YZbclcppcB0/26+vjeXx
5Y46TmRfZaeTZdTwxn2BhWDYKdtkPa/wuzFU</vt:lpwstr>
  </property>
  <property fmtid="{D5CDD505-2E9C-101B-9397-08002B2CF9AE}" pid="17" name="_2015_ms_pID_7253432">
    <vt:lpwstr>+g==</vt:lpwstr>
  </property>
</Properties>
</file>