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729" r:id="rId4"/>
  </p:sldMasterIdLst>
  <p:notesMasterIdLst>
    <p:notesMasterId r:id="rId18"/>
  </p:notesMasterIdLst>
  <p:handoutMasterIdLst>
    <p:handoutMasterId r:id="rId19"/>
  </p:handoutMasterIdLst>
  <p:sldIdLst>
    <p:sldId id="934" r:id="rId5"/>
    <p:sldId id="928" r:id="rId6"/>
    <p:sldId id="970" r:id="rId7"/>
    <p:sldId id="979" r:id="rId8"/>
    <p:sldId id="982" r:id="rId9"/>
    <p:sldId id="973" r:id="rId10"/>
    <p:sldId id="978" r:id="rId11"/>
    <p:sldId id="980" r:id="rId12"/>
    <p:sldId id="981" r:id="rId13"/>
    <p:sldId id="974" r:id="rId14"/>
    <p:sldId id="975" r:id="rId15"/>
    <p:sldId id="976" r:id="rId16"/>
    <p:sldId id="977" r:id="rId17"/>
  </p:sldIdLst>
  <p:sldSz cx="12192000" cy="6858000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ey2" initials="CA" lastIdx="2" clrIdx="0">
    <p:extLst>
      <p:ext uri="{19B8F6BF-5375-455C-9EA6-DF929625EA0E}">
        <p15:presenceInfo xmlns:p15="http://schemas.microsoft.com/office/powerpoint/2012/main" userId="Andrey2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CC00CC"/>
    <a:srgbClr val="FFCC00"/>
    <a:srgbClr val="FF3300"/>
    <a:srgbClr val="72AF2F"/>
    <a:srgbClr val="B1D254"/>
    <a:srgbClr val="72732F"/>
    <a:srgbClr val="C6D254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EEA3096-1F1D-461D-ACEB-84C3340AE11B}" v="1" dt="2021-08-01T13:08:49.49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373" autoAdjust="0"/>
    <p:restoredTop sz="95801" autoAdjust="0"/>
  </p:normalViewPr>
  <p:slideViewPr>
    <p:cSldViewPr snapToGrid="0">
      <p:cViewPr varScale="1">
        <p:scale>
          <a:sx n="112" d="100"/>
          <a:sy n="112" d="100"/>
        </p:scale>
        <p:origin x="216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ervyakov, Andrey" userId="dbdfc4e7-c505-4785-a117-c03dfe609c52" providerId="ADAL" clId="{2EEA3096-1F1D-461D-ACEB-84C3340AE11B}"/>
    <pc:docChg chg="undo custSel modSld">
      <pc:chgData name="Chervyakov, Andrey" userId="dbdfc4e7-c505-4785-a117-c03dfe609c52" providerId="ADAL" clId="{2EEA3096-1F1D-461D-ACEB-84C3340AE11B}" dt="2021-08-01T13:34:33.887" v="226" actId="1592"/>
      <pc:docMkLst>
        <pc:docMk/>
      </pc:docMkLst>
      <pc:sldChg chg="modSp mod addCm delCm modCm">
        <pc:chgData name="Chervyakov, Andrey" userId="dbdfc4e7-c505-4785-a117-c03dfe609c52" providerId="ADAL" clId="{2EEA3096-1F1D-461D-ACEB-84C3340AE11B}" dt="2021-08-01T13:34:33.887" v="226" actId="1592"/>
        <pc:sldMkLst>
          <pc:docMk/>
          <pc:sldMk cId="2261567071" sldId="928"/>
        </pc:sldMkLst>
        <pc:spChg chg="mod">
          <ac:chgData name="Chervyakov, Andrey" userId="dbdfc4e7-c505-4785-a117-c03dfe609c52" providerId="ADAL" clId="{2EEA3096-1F1D-461D-ACEB-84C3340AE11B}" dt="2021-08-01T13:34:27.529" v="225" actId="20577"/>
          <ac:spMkLst>
            <pc:docMk/>
            <pc:sldMk cId="2261567071" sldId="928"/>
            <ac:spMk id="3" creationId="{B1BE6906-4FA3-42DA-8E86-BA4DD12F41A6}"/>
          </ac:spMkLst>
        </pc:spChg>
      </pc:sldChg>
      <pc:sldChg chg="modSp mod addCm delCm">
        <pc:chgData name="Chervyakov, Andrey" userId="dbdfc4e7-c505-4785-a117-c03dfe609c52" providerId="ADAL" clId="{2EEA3096-1F1D-461D-ACEB-84C3340AE11B}" dt="2021-08-01T13:21:43.609" v="217" actId="948"/>
        <pc:sldMkLst>
          <pc:docMk/>
          <pc:sldMk cId="3082891650" sldId="970"/>
        </pc:sldMkLst>
        <pc:spChg chg="mod">
          <ac:chgData name="Chervyakov, Andrey" userId="dbdfc4e7-c505-4785-a117-c03dfe609c52" providerId="ADAL" clId="{2EEA3096-1F1D-461D-ACEB-84C3340AE11B}" dt="2021-08-01T13:21:43.609" v="217" actId="948"/>
          <ac:spMkLst>
            <pc:docMk/>
            <pc:sldMk cId="3082891650" sldId="970"/>
            <ac:spMk id="3" creationId="{B1BE6906-4FA3-42DA-8E86-BA4DD12F41A6}"/>
          </ac:spMkLst>
        </pc:spChg>
      </pc:sldChg>
      <pc:sldChg chg="modSp mod">
        <pc:chgData name="Chervyakov, Andrey" userId="dbdfc4e7-c505-4785-a117-c03dfe609c52" providerId="ADAL" clId="{2EEA3096-1F1D-461D-ACEB-84C3340AE11B}" dt="2021-08-01T13:22:13.589" v="219" actId="108"/>
        <pc:sldMkLst>
          <pc:docMk/>
          <pc:sldMk cId="4244984083" sldId="972"/>
        </pc:sldMkLst>
        <pc:spChg chg="mod">
          <ac:chgData name="Chervyakov, Andrey" userId="dbdfc4e7-c505-4785-a117-c03dfe609c52" providerId="ADAL" clId="{2EEA3096-1F1D-461D-ACEB-84C3340AE11B}" dt="2021-08-01T13:22:13.589" v="219" actId="108"/>
          <ac:spMkLst>
            <pc:docMk/>
            <pc:sldMk cId="4244984083" sldId="972"/>
            <ac:spMk id="197" creationId="{B6CDA6FF-6740-49E7-B14C-1831ED62E0F8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867FF36F-819D-4D2B-A8BB-AF91032F0C08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5286934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5325"/>
            <a:ext cx="61976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061" y="4416091"/>
            <a:ext cx="5142280" cy="4183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459FDB58-73C4-413E-BB6C-BBE882DFCE1B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0612503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8"/>
            <a:ext cx="10363200" cy="1470025"/>
          </a:xfrm>
        </p:spPr>
        <p:txBody>
          <a:bodyPr/>
          <a:lstStyle>
            <a:lvl1pPr>
              <a:defRPr sz="4000">
                <a:latin typeface="+mj-ea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latin typeface="+mj-ea"/>
                <a:ea typeface="+mj-ea"/>
              </a:defRPr>
            </a:lvl1pPr>
            <a:lvl2pPr marL="457177" indent="0" algn="ctr">
              <a:buNone/>
              <a:defRPr/>
            </a:lvl2pPr>
            <a:lvl3pPr marL="914354" indent="0" algn="ctr">
              <a:buNone/>
              <a:defRPr/>
            </a:lvl3pPr>
            <a:lvl4pPr marL="1371531" indent="0" algn="ctr">
              <a:buNone/>
              <a:defRPr/>
            </a:lvl4pPr>
            <a:lvl5pPr marL="1828709" indent="0" algn="ctr">
              <a:buNone/>
              <a:defRPr/>
            </a:lvl5pPr>
            <a:lvl6pPr marL="2285886" indent="0" algn="ctr">
              <a:buNone/>
              <a:defRPr/>
            </a:lvl6pPr>
            <a:lvl7pPr marL="2743063" indent="0" algn="ctr">
              <a:buNone/>
              <a:defRPr/>
            </a:lvl7pPr>
            <a:lvl8pPr marL="3200240" indent="0" algn="ctr">
              <a:buNone/>
              <a:defRPr/>
            </a:lvl8pPr>
            <a:lvl9pPr marL="3657417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1127077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635652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5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5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9927235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601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2555285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409670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FE6C394A-9E02-4841-ACC8-9EFF4DA6339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fld id="{F5492D28-9CB3-4957-BFD2-683A3D6260A5}" type="slidenum">
              <a:rPr lang="en-GB" altLang="en-US" smtClean="0"/>
              <a:pPr/>
              <a:t>‹#›</a:t>
            </a:fld>
            <a:endParaRPr lang="en-GB" alt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xmlns="" id="{DFCFD951-EB5F-444C-A429-749DF9E84C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723052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13"/>
            <a:ext cx="10363200" cy="1362075"/>
          </a:xfrm>
        </p:spPr>
        <p:txBody>
          <a:bodyPr anchor="t"/>
          <a:lstStyle>
            <a:lvl1pPr algn="l">
              <a:defRPr sz="4000" b="1" cap="all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1801"/>
            </a:lvl2pPr>
            <a:lvl3pPr marL="914354" indent="0">
              <a:buNone/>
              <a:defRPr sz="1600"/>
            </a:lvl3pPr>
            <a:lvl4pPr marL="1371531" indent="0">
              <a:buNone/>
              <a:defRPr sz="1401"/>
            </a:lvl4pPr>
            <a:lvl5pPr marL="1828709" indent="0">
              <a:buNone/>
              <a:defRPr sz="1401"/>
            </a:lvl5pPr>
            <a:lvl6pPr marL="2285886" indent="0">
              <a:buNone/>
              <a:defRPr sz="1401"/>
            </a:lvl6pPr>
            <a:lvl7pPr marL="2743063" indent="0">
              <a:buNone/>
              <a:defRPr sz="1401"/>
            </a:lvl7pPr>
            <a:lvl8pPr marL="3200240" indent="0">
              <a:buNone/>
              <a:defRPr sz="1401"/>
            </a:lvl8pPr>
            <a:lvl9pPr marL="3657417" indent="0">
              <a:buNone/>
              <a:defRPr sz="140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414780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1"/>
            </a:lvl6pPr>
            <a:lvl7pPr>
              <a:defRPr sz="1801"/>
            </a:lvl7pPr>
            <a:lvl8pPr>
              <a:defRPr sz="1801"/>
            </a:lvl8pPr>
            <a:lvl9pPr>
              <a:defRPr sz="1801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1"/>
            </a:lvl6pPr>
            <a:lvl7pPr>
              <a:defRPr sz="1801"/>
            </a:lvl7pPr>
            <a:lvl8pPr>
              <a:defRPr sz="1801"/>
            </a:lvl8pPr>
            <a:lvl9pPr>
              <a:defRPr sz="1801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1713234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2000" b="1"/>
            </a:lvl2pPr>
            <a:lvl3pPr marL="914354" indent="0">
              <a:buNone/>
              <a:defRPr sz="1801" b="1"/>
            </a:lvl3pPr>
            <a:lvl4pPr marL="1371531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7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1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6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2000" b="1"/>
            </a:lvl2pPr>
            <a:lvl3pPr marL="914354" indent="0">
              <a:buNone/>
              <a:defRPr sz="1801" b="1"/>
            </a:lvl3pPr>
            <a:lvl4pPr marL="1371531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7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6" y="2174875"/>
            <a:ext cx="5389033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1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208556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5208191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1195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1"/>
            </a:lvl1pPr>
            <a:lvl2pPr marL="457177" indent="0">
              <a:buNone/>
              <a:defRPr sz="1200"/>
            </a:lvl2pPr>
            <a:lvl3pPr marL="914354" indent="0">
              <a:buNone/>
              <a:defRPr sz="1001"/>
            </a:lvl3pPr>
            <a:lvl4pPr marL="1371531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7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42174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77" indent="0">
              <a:buNone/>
              <a:defRPr sz="2800"/>
            </a:lvl2pPr>
            <a:lvl3pPr marL="914354" indent="0">
              <a:buNone/>
              <a:defRPr sz="2400"/>
            </a:lvl3pPr>
            <a:lvl4pPr marL="1371531" indent="0">
              <a:buNone/>
              <a:defRPr sz="2000"/>
            </a:lvl4pPr>
            <a:lvl5pPr marL="1828709" indent="0">
              <a:buNone/>
              <a:defRPr sz="2000"/>
            </a:lvl5pPr>
            <a:lvl6pPr marL="2285886" indent="0">
              <a:buNone/>
              <a:defRPr sz="2000"/>
            </a:lvl6pPr>
            <a:lvl7pPr marL="2743063" indent="0">
              <a:buNone/>
              <a:defRPr sz="2000"/>
            </a:lvl7pPr>
            <a:lvl8pPr marL="3200240" indent="0">
              <a:buNone/>
              <a:defRPr sz="2000"/>
            </a:lvl8pPr>
            <a:lvl9pPr marL="3657417" indent="0">
              <a:buNone/>
              <a:defRPr sz="2000"/>
            </a:lvl9pPr>
          </a:lstStyle>
          <a:p>
            <a:pPr lvl="0"/>
            <a:endParaRPr lang="fi-FI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1"/>
            </a:lvl1pPr>
            <a:lvl2pPr marL="457177" indent="0">
              <a:buNone/>
              <a:defRPr sz="1200"/>
            </a:lvl2pPr>
            <a:lvl3pPr marL="914354" indent="0">
              <a:buNone/>
              <a:defRPr sz="1001"/>
            </a:lvl3pPr>
            <a:lvl4pPr marL="1371531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7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826682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6456363"/>
            <a:ext cx="618913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1" y="274638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10960" y="6483350"/>
            <a:ext cx="527049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100">
                <a:solidFill>
                  <a:schemeClr val="bg1"/>
                </a:solidFill>
                <a:latin typeface="Arial" charset="0"/>
              </a:defRPr>
            </a:lvl1pPr>
          </a:lstStyle>
          <a:p>
            <a:fld id="{F5492D28-9CB3-4957-BFD2-683A3D6260A5}" type="slidenum">
              <a:rPr lang="en-GB" altLang="en-US"/>
              <a:pPr/>
              <a:t>‹#›</a:t>
            </a:fld>
            <a:endParaRPr lang="en-GB" altLang="en-US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1559984" y="5009401"/>
            <a:ext cx="6102349" cy="246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1" dirty="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1" baseline="30000" dirty="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1" dirty="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pic>
        <p:nvPicPr>
          <p:cNvPr id="1033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3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593777" y="6455545"/>
            <a:ext cx="957156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RAN WG4</a:t>
            </a:r>
          </a:p>
        </p:txBody>
      </p:sp>
      <p:sp>
        <p:nvSpPr>
          <p:cNvPr id="56334" name="Slide Number Placeholder 4"/>
          <p:cNvSpPr txBox="1">
            <a:spLocks noGrp="1"/>
          </p:cNvSpPr>
          <p:nvPr userDrawn="1"/>
        </p:nvSpPr>
        <p:spPr bwMode="auto">
          <a:xfrm>
            <a:off x="11432126" y="6464300"/>
            <a:ext cx="527049" cy="22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E4DF48D0-4F83-437C-BDD1-C6E5F5F353CD}" type="slidenum">
              <a:rPr lang="en-GB" altLang="en-US" sz="1100">
                <a:solidFill>
                  <a:schemeClr val="bg1"/>
                </a:solidFill>
                <a:latin typeface="Arial" charset="0"/>
              </a:rPr>
              <a:pPr eaLnBrk="1" hangingPunct="1"/>
              <a:t>‹#›</a:t>
            </a:fld>
            <a:endParaRPr lang="en-GB" altLang="en-US" sz="1100" dirty="0">
              <a:solidFill>
                <a:schemeClr val="bg1"/>
              </a:solidFill>
              <a:latin typeface="Arial" charset="0"/>
            </a:endParaRPr>
          </a:p>
        </p:txBody>
      </p:sp>
      <p:pic>
        <p:nvPicPr>
          <p:cNvPr id="14" name="Picture 6" descr="3GPP_TM_RD.jpg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8563" y="373075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555" r:id="rId1"/>
    <p:sldLayoutId id="2147484556" r:id="rId2"/>
    <p:sldLayoutId id="2147484557" r:id="rId3"/>
    <p:sldLayoutId id="2147484558" r:id="rId4"/>
    <p:sldLayoutId id="2147484559" r:id="rId5"/>
    <p:sldLayoutId id="2147484560" r:id="rId6"/>
    <p:sldLayoutId id="2147484561" r:id="rId7"/>
    <p:sldLayoutId id="2147484562" r:id="rId8"/>
    <p:sldLayoutId id="2147484563" r:id="rId9"/>
    <p:sldLayoutId id="2147484564" r:id="rId10"/>
    <p:sldLayoutId id="2147484565" r:id="rId11"/>
    <p:sldLayoutId id="2147484566" r:id="rId12"/>
    <p:sldLayoutId id="2147484567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177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35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531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709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882" indent="-342882" algn="l" rtl="0" eaLnBrk="0" fontAlgn="base" hangingPunct="0">
        <a:spcBef>
          <a:spcPct val="20000"/>
        </a:spcBef>
        <a:spcAft>
          <a:spcPct val="0"/>
        </a:spcAft>
        <a:buBlip>
          <a:blip r:embed="rId1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13" indent="-285737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2943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121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4pPr>
      <a:lvl5pPr marL="2057298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476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652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8829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007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1pPr>
      <a:lvl2pPr marL="45717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1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3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extendoffice.com/documents/outlook/4495-outlook-reply-subject-prefix.html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tohru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="" id="{D30B7C3F-3D32-4F2D-8FDD-60718C51D42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>
                <a:latin typeface="+mj-ea"/>
              </a:rPr>
              <a:t>RAN4#101-e </a:t>
            </a:r>
            <a:r>
              <a:rPr lang="en-US" b="1" dirty="0">
                <a:latin typeface="+mj-ea"/>
              </a:rPr>
              <a:t>E-meeting Arrangements and Guidelines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xmlns="" id="{EBB0B9E5-9838-4AA8-B169-89A3469C2E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28800" y="4629683"/>
            <a:ext cx="8534400" cy="1036178"/>
          </a:xfrm>
        </p:spPr>
        <p:txBody>
          <a:bodyPr/>
          <a:lstStyle/>
          <a:p>
            <a:r>
              <a:rPr lang="en-US" dirty="0">
                <a:latin typeface="+mj-ea"/>
                <a:ea typeface="+mj-ea"/>
              </a:rPr>
              <a:t>RAN4 Chair: </a:t>
            </a:r>
            <a:r>
              <a:rPr lang="en-US" dirty="0"/>
              <a:t>Xizeng</a:t>
            </a:r>
            <a:r>
              <a:rPr lang="en-US" dirty="0">
                <a:latin typeface="+mj-ea"/>
                <a:ea typeface="+mj-ea"/>
              </a:rPr>
              <a:t> Dai</a:t>
            </a:r>
          </a:p>
          <a:p>
            <a:r>
              <a:rPr lang="en-US" dirty="0">
                <a:latin typeface="+mj-ea"/>
                <a:ea typeface="+mj-ea"/>
              </a:rPr>
              <a:t>Vice Chairs: Haijie Qiu, Andrey Chervyakov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E4CE5DCD-72B3-468A-A585-E6721DD18679}"/>
              </a:ext>
            </a:extLst>
          </p:cNvPr>
          <p:cNvSpPr txBox="1"/>
          <p:nvPr/>
        </p:nvSpPr>
        <p:spPr>
          <a:xfrm>
            <a:off x="236842" y="274551"/>
            <a:ext cx="43009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+mj-ea"/>
                <a:ea typeface="+mj-ea"/>
              </a:rPr>
              <a:t>3GPP TSG-RAN WG4 Meeting #</a:t>
            </a:r>
            <a:r>
              <a:rPr lang="en-US" sz="1600" b="1" dirty="0" smtClean="0">
                <a:latin typeface="+mj-ea"/>
                <a:ea typeface="+mj-ea"/>
              </a:rPr>
              <a:t>101-e</a:t>
            </a:r>
            <a:r>
              <a:rPr lang="en-US" sz="1600" b="1" dirty="0">
                <a:latin typeface="+mj-ea"/>
                <a:ea typeface="+mj-ea"/>
              </a:rPr>
              <a:t>	</a:t>
            </a:r>
            <a:endParaRPr lang="en-US" sz="1600" dirty="0">
              <a:latin typeface="+mj-ea"/>
              <a:ea typeface="+mj-ea"/>
            </a:endParaRPr>
          </a:p>
          <a:p>
            <a:r>
              <a:rPr lang="en-US" sz="1600" b="1" dirty="0">
                <a:latin typeface="+mj-ea"/>
                <a:ea typeface="+mj-ea"/>
              </a:rPr>
              <a:t>Electronic Meeting, </a:t>
            </a:r>
            <a:r>
              <a:rPr lang="en-US" sz="1600" b="1" dirty="0" smtClean="0">
                <a:latin typeface="+mj-ea"/>
                <a:ea typeface="+mj-ea"/>
              </a:rPr>
              <a:t>November 01-12, </a:t>
            </a:r>
            <a:r>
              <a:rPr lang="en-US" sz="1600" b="1" dirty="0">
                <a:latin typeface="+mj-ea"/>
                <a:ea typeface="+mj-ea"/>
              </a:rPr>
              <a:t>2021</a:t>
            </a:r>
          </a:p>
          <a:p>
            <a:r>
              <a:rPr lang="en-US" sz="1600" b="1" dirty="0">
                <a:latin typeface="+mj-ea"/>
                <a:ea typeface="+mj-ea"/>
              </a:rPr>
              <a:t>Agenda Item: 2</a:t>
            </a:r>
            <a:endParaRPr lang="en-US" sz="1600" dirty="0">
              <a:latin typeface="+mj-ea"/>
              <a:ea typeface="+mj-ea"/>
            </a:endParaRPr>
          </a:p>
          <a:p>
            <a:endParaRPr lang="en-US" dirty="0">
              <a:latin typeface="+mj-ea"/>
              <a:ea typeface="+mj-ea"/>
            </a:endParaRPr>
          </a:p>
        </p:txBody>
      </p:sp>
      <p:sp>
        <p:nvSpPr>
          <p:cNvPr id="6" name="TextBox 1">
            <a:extLst>
              <a:ext uri="{FF2B5EF4-FFF2-40B4-BE49-F238E27FC236}">
                <a16:creationId xmlns:a16="http://schemas.microsoft.com/office/drawing/2014/main" xmlns="" id="{E4CE5DCD-72B3-468A-A585-E6721DD18679}"/>
              </a:ext>
            </a:extLst>
          </p:cNvPr>
          <p:cNvSpPr txBox="1"/>
          <p:nvPr/>
        </p:nvSpPr>
        <p:spPr>
          <a:xfrm>
            <a:off x="7742490" y="274551"/>
            <a:ext cx="25191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dirty="0" smtClean="0">
                <a:latin typeface="+mj-ea"/>
                <a:ea typeface="+mj-ea"/>
              </a:rPr>
              <a:t>R4-2117001</a:t>
            </a:r>
            <a:r>
              <a:rPr lang="en-US" sz="1600" b="1" dirty="0">
                <a:latin typeface="+mj-ea"/>
                <a:ea typeface="+mj-ea"/>
              </a:rPr>
              <a:t>	</a:t>
            </a:r>
            <a:endParaRPr lang="en-US" sz="16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7751970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Notes on email discussions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Delegates are strongly encouraged to provide comments asap. Silence within a reasonable timeframe means no objection.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It is strongly encouraged that each company/delegate consolidate their comments/views and send them out in one email for each email thread.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Each email thread needs to use a clear and consistent thread title for easy tracking (the thread title will be announced)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E.g., if not done appropriately, after a while an email thread may become something like:</a:t>
            </a:r>
          </a:p>
          <a:p>
            <a:pPr lvl="3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RE: </a:t>
            </a:r>
            <a:r>
              <a:rPr lang="en-US" altLang="zh-CN" sz="1200" dirty="0" err="1"/>
              <a:t>xxxx</a:t>
            </a:r>
            <a:endParaRPr lang="en-US" altLang="zh-CN" sz="1200" dirty="0"/>
          </a:p>
          <a:p>
            <a:pPr lvl="3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RE: RE: </a:t>
            </a:r>
            <a:r>
              <a:rPr lang="en-US" altLang="zh-CN" sz="1200" dirty="0" err="1"/>
              <a:t>xxxx</a:t>
            </a:r>
            <a:endParaRPr lang="en-US" altLang="zh-CN" sz="1200" dirty="0"/>
          </a:p>
          <a:p>
            <a:pPr lvl="3">
              <a:spcBef>
                <a:spcPts val="0"/>
              </a:spcBef>
              <a:spcAft>
                <a:spcPts val="600"/>
              </a:spcAft>
            </a:pPr>
            <a:r>
              <a:rPr lang="zh-CN" altLang="en-US" sz="1200" dirty="0"/>
              <a:t>回复</a:t>
            </a:r>
            <a:r>
              <a:rPr lang="en-US" altLang="zh-CN" sz="1200" dirty="0"/>
              <a:t>:RE: </a:t>
            </a:r>
            <a:r>
              <a:rPr lang="en-US" altLang="zh-CN" sz="1200" dirty="0" err="1"/>
              <a:t>xxxx</a:t>
            </a:r>
            <a:endParaRPr lang="en-US" altLang="zh-CN" sz="1200" dirty="0"/>
          </a:p>
          <a:p>
            <a:pPr lvl="3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[External] RE: </a:t>
            </a:r>
            <a:r>
              <a:rPr lang="en-US" altLang="zh-CN" sz="1200" dirty="0" err="1"/>
              <a:t>xxxx</a:t>
            </a:r>
            <a:r>
              <a:rPr lang="en-US" altLang="zh-CN" sz="1200" dirty="0"/>
              <a:t> … etc.</a:t>
            </a:r>
          </a:p>
          <a:p>
            <a:pPr marL="1371532" lvl="3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altLang="zh-CN" sz="1200" dirty="0"/>
              <a:t>which makes it very hard to track. </a:t>
            </a:r>
            <a:r>
              <a:rPr lang="en-US" altLang="zh-CN" sz="1200" dirty="0">
                <a:solidFill>
                  <a:srgbClr val="FF0000"/>
                </a:solidFill>
              </a:rPr>
              <a:t>PLEASE fix it to RE: </a:t>
            </a:r>
            <a:r>
              <a:rPr lang="en-US" altLang="zh-CN" sz="1200" dirty="0" err="1">
                <a:solidFill>
                  <a:srgbClr val="FF0000"/>
                </a:solidFill>
              </a:rPr>
              <a:t>xxxx</a:t>
            </a:r>
            <a:r>
              <a:rPr lang="en-US" altLang="zh-CN" sz="1200" dirty="0"/>
              <a:t>!</a:t>
            </a:r>
            <a:endParaRPr lang="en-US" sz="1200" dirty="0"/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Some instruction how to </a:t>
            </a:r>
            <a:r>
              <a:rPr lang="en-US" sz="1200" dirty="0" err="1"/>
              <a:t>get“RE:”in</a:t>
            </a:r>
            <a:r>
              <a:rPr lang="en-US" sz="1200" dirty="0"/>
              <a:t> word: </a:t>
            </a:r>
          </a:p>
          <a:p>
            <a:pPr lvl="3">
              <a:spcBef>
                <a:spcPts val="0"/>
              </a:spcBef>
              <a:spcAft>
                <a:spcPts val="600"/>
              </a:spcAft>
            </a:pPr>
            <a:r>
              <a:rPr lang="en-US" altLang="zh-CN" sz="1200" u="sng" dirty="0">
                <a:hlinkClick r:id="rId2"/>
              </a:rPr>
              <a:t>https://www.extendoffice.com/documents/outlook/4495-outlook-reply-subject-prefix.html</a:t>
            </a:r>
            <a:r>
              <a:rPr lang="en-US" altLang="zh-CN" sz="1200" dirty="0"/>
              <a:t> 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It is encouraged NOT to send the email just to indicate the comment is uploaded. But the moderator needs indicate the upload of summary by the deadline, and authors of WF/LS/CRs in 2nd round needs indicate the upload by the deadline.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Technique comments/responses for summary and WF/LS/CRs in RAN4 email reflector are allowed.</a:t>
            </a:r>
          </a:p>
          <a:p>
            <a:pPr marL="914354" lvl="2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1200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Other guidelines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462855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Notes on email discussions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Please upload your drafts or formal </a:t>
            </a:r>
            <a:r>
              <a:rPr lang="en-US" sz="1200" dirty="0" err="1"/>
              <a:t>tdocs</a:t>
            </a:r>
            <a:r>
              <a:rPr lang="en-US" sz="1200" dirty="0"/>
              <a:t> to the online server. Avoid using email attachment (especially large attachments) for sharing drafts, which may cause email problems. In Draft folder, each email thread will have its own sub-folder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Note if delegates experience persistent problems or issues when uploading the drafts, they can email it to Carolyn.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Length of file names shall be reduced, e.g.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At the beginning of the first round, moderators share /ftp/</a:t>
            </a:r>
            <a:r>
              <a:rPr lang="en-US" sz="1200" dirty="0" err="1"/>
              <a:t>tsg_ran</a:t>
            </a:r>
            <a:r>
              <a:rPr lang="en-US" sz="1200" dirty="0"/>
              <a:t>/WG4_Radio/TSGR4_99_e/Inbox/Drafts/[99e][101]</a:t>
            </a:r>
            <a:r>
              <a:rPr lang="en-US" sz="1200" dirty="0" err="1"/>
              <a:t>NR_New</a:t>
            </a:r>
            <a:r>
              <a:rPr lang="en-US" altLang="zh-CN" sz="1200" dirty="0" err="1"/>
              <a:t>RAT_SysParameters</a:t>
            </a:r>
            <a:r>
              <a:rPr lang="en-US" altLang="zh-CN" sz="1200" dirty="0"/>
              <a:t>\Summary_101_1st round_v01.docx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After update by company A: Summary_101_1st round_v02_companyA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After update by company B: Summary_101_1st round_v03_companyA_companyB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After update by company C: Summary_101_1st round_v04_company</a:t>
            </a:r>
            <a:r>
              <a:rPr lang="en-US" altLang="zh-CN" sz="1200" dirty="0"/>
              <a:t>B</a:t>
            </a:r>
            <a:r>
              <a:rPr lang="en-US" sz="1200" dirty="0"/>
              <a:t>_companyC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Please follow above naming nomenclature when providing your comments on </a:t>
            </a:r>
            <a:r>
              <a:rPr lang="en-US" sz="1200" dirty="0" err="1"/>
              <a:t>Tdoc</a:t>
            </a:r>
            <a:r>
              <a:rPr lang="en-US" sz="1200" dirty="0"/>
              <a:t> for summary, revised WFs/CRs/LS, …for other easy tracking.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For CR/draft CR, provide comments for CRs by adding </a:t>
            </a:r>
            <a:r>
              <a:rPr lang="en-US" altLang="zh-CN" sz="1200" i="1" dirty="0"/>
              <a:t>New comments</a:t>
            </a:r>
            <a:r>
              <a:rPr lang="en-US" altLang="zh-CN" sz="1200" dirty="0"/>
              <a:t> and suggested changes with </a:t>
            </a:r>
            <a:r>
              <a:rPr lang="en-US" altLang="zh-CN" sz="1200" i="1" dirty="0"/>
              <a:t>Markup </a:t>
            </a:r>
            <a:r>
              <a:rPr lang="en-US" altLang="zh-CN" sz="1200" dirty="0"/>
              <a:t>in revised CRs for being easily understood. One example is given below: Rev_R4-21xxxxx_1</a:t>
            </a:r>
            <a:r>
              <a:rPr lang="en-US" altLang="zh-CN" sz="1200" baseline="30000" dirty="0"/>
              <a:t>st</a:t>
            </a:r>
            <a:r>
              <a:rPr lang="en-US" altLang="zh-CN" sz="1200" dirty="0"/>
              <a:t> round_v0x_companyB_companyC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sz="1200" dirty="0">
              <a:solidFill>
                <a:srgbClr val="0000FF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Other guidelines (cont.)</a:t>
            </a:r>
            <a:r>
              <a:rPr lang="en-US" dirty="0"/>
              <a:t> </a:t>
            </a:r>
            <a:endParaRPr lang="ru-RU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129" y="4627818"/>
            <a:ext cx="9904576" cy="1415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15733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 marL="342882" lvl="2" indent="-342882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altLang="zh-CN" sz="1400" dirty="0" smtClean="0">
                <a:cs typeface="+mn-cs"/>
              </a:rPr>
              <a:t>Role </a:t>
            </a:r>
            <a:r>
              <a:rPr lang="en-US" altLang="zh-CN" sz="1400" dirty="0">
                <a:cs typeface="+mn-cs"/>
              </a:rPr>
              <a:t>of moderators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Moderator is a neutral technical competent facilitator of discussion and is expected to provide summaries timely and impartially, and try their best way to drive progress.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Feedback on moderator performance is expected to be given privately to the Chair.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 err="1"/>
              <a:t>Tdoc</a:t>
            </a:r>
            <a:r>
              <a:rPr lang="en-US" altLang="zh-CN" sz="1200" dirty="0"/>
              <a:t> of a moderator summary is sourced as “Moderator (company name)”.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Other guidelines (cont.)</a:t>
            </a:r>
            <a:r>
              <a:rPr lang="en-US" dirty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015805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Thanks!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sz="2400" dirty="0"/>
              <a:t>Wish a successful RAN4 meeting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6750111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General Aspects</a:t>
            </a:r>
            <a:r>
              <a:rPr lang="en-US" dirty="0"/>
              <a:t> 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1" y="1273321"/>
            <a:ext cx="11699193" cy="509517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The e-meeting will take place during </a:t>
            </a:r>
            <a:r>
              <a:rPr lang="en-US" sz="1400" dirty="0" smtClean="0">
                <a:solidFill>
                  <a:srgbClr val="FF0000"/>
                </a:solidFill>
              </a:rPr>
              <a:t>November 01~12, </a:t>
            </a:r>
            <a:r>
              <a:rPr lang="en-US" sz="1400" dirty="0">
                <a:solidFill>
                  <a:srgbClr val="FF0000"/>
                </a:solidFill>
              </a:rPr>
              <a:t>2021</a:t>
            </a:r>
            <a:r>
              <a:rPr lang="en-US" sz="1400" dirty="0"/>
              <a:t>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Email discussions consisting of a number of email threads moderated by designated moderators </a:t>
            </a:r>
            <a:r>
              <a:rPr lang="en-US" altLang="zh-CN" sz="1200" dirty="0"/>
              <a:t>on RAN4 email reflector 3GPP_TSG_RAN_WG4@LIST.ETSI.ORG </a:t>
            </a:r>
            <a:r>
              <a:rPr lang="en-US" sz="1200" dirty="0"/>
              <a:t>will be the main means.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 err="1"/>
              <a:t>GoToWebinar</a:t>
            </a:r>
            <a:r>
              <a:rPr lang="en-US" sz="1200" dirty="0"/>
              <a:t> (GTW) conference calls will be used and are considered online sessions. 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During GTW conference calls, TOHRU (Trace Online Hand Raising Utility) will be used.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sz="1400" dirty="0"/>
              <a:t>The </a:t>
            </a:r>
            <a:r>
              <a:rPr lang="en-US" altLang="zh-CN" sz="1400" dirty="0" err="1"/>
              <a:t>tdoc</a:t>
            </a:r>
            <a:r>
              <a:rPr lang="en-US" altLang="zh-CN" sz="1400" dirty="0"/>
              <a:t> submission deadline is </a:t>
            </a:r>
            <a:r>
              <a:rPr lang="en-US" altLang="zh-CN" sz="1400" dirty="0" smtClean="0">
                <a:solidFill>
                  <a:srgbClr val="FF0000"/>
                </a:solidFill>
              </a:rPr>
              <a:t>October 22 </a:t>
            </a:r>
            <a:r>
              <a:rPr lang="en-US" altLang="zh-CN" sz="1400" dirty="0">
                <a:solidFill>
                  <a:srgbClr val="FF0000"/>
                </a:solidFill>
              </a:rPr>
              <a:t>(Friday) 2021, 23:59 UTC</a:t>
            </a:r>
            <a:r>
              <a:rPr lang="en-US" altLang="zh-CN" sz="1400" dirty="0" smtClean="0"/>
              <a:t>. </a:t>
            </a:r>
            <a:r>
              <a:rPr lang="en-US" altLang="zh-CN" sz="1400" dirty="0" err="1" smtClean="0"/>
              <a:t>Tdoc</a:t>
            </a:r>
            <a:r>
              <a:rPr lang="en-US" altLang="zh-CN" sz="1400" dirty="0" smtClean="0"/>
              <a:t> which is submitted after deadline may not be treated.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Please refer to RAN4 Meeting Efficiency Improvements </a:t>
            </a:r>
            <a:r>
              <a:rPr lang="en-US" altLang="zh-CN" sz="1200" dirty="0" smtClean="0"/>
              <a:t>(</a:t>
            </a:r>
            <a:r>
              <a:rPr lang="en-US" altLang="zh-CN" sz="1200" dirty="0"/>
              <a:t>R4-2114691</a:t>
            </a:r>
            <a:r>
              <a:rPr lang="en-US" altLang="zh-CN" sz="1200" dirty="0" smtClean="0"/>
              <a:t>) </a:t>
            </a:r>
            <a:r>
              <a:rPr lang="en-US" altLang="zh-CN" sz="1200" dirty="0"/>
              <a:t>for </a:t>
            </a:r>
            <a:r>
              <a:rPr lang="en-US" altLang="zh-CN" sz="1200" dirty="0" err="1"/>
              <a:t>tdoc</a:t>
            </a:r>
            <a:r>
              <a:rPr lang="en-US" altLang="zh-CN" sz="1200" dirty="0"/>
              <a:t> submission and handling</a:t>
            </a:r>
            <a:r>
              <a:rPr lang="en-US" altLang="zh-CN" sz="1200" dirty="0" smtClean="0"/>
              <a:t>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CRs/Big CRs/Revised WIDs are allowed this meeting. Please follow additional restrictions in frozen agenda.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For Rel-15/16 maintenance, draft CR approach will be used. 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Companies need to request </a:t>
            </a:r>
            <a:r>
              <a:rPr lang="en-US" altLang="zh-CN" sz="1200" dirty="0" err="1"/>
              <a:t>Tdoc</a:t>
            </a:r>
            <a:r>
              <a:rPr lang="en-US" altLang="zh-CN" sz="1200" dirty="0"/>
              <a:t> numbers for both Cat-F and Cat-A draft CRs, submit Cat-F draft CR before the meeting, and upload Cat-A draft CR(s) after Cat-F draft CR is endorsed. 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After the meeting, Chairs will ask some delegates to merge the endorsed draft CRs into one or a limited number of formal CRs per specification, which may cover one or multiple WIs and will be formally agreed during post meeting email approval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For Rel-17 WIs, please use title starting with "Big CRs …”or "Draft Big CR" when you reserve a </a:t>
            </a:r>
            <a:r>
              <a:rPr lang="en-US" altLang="zh-CN" sz="1200" dirty="0" err="1"/>
              <a:t>Tdoc</a:t>
            </a:r>
            <a:r>
              <a:rPr lang="en-US" altLang="zh-CN" sz="1200" dirty="0"/>
              <a:t> number for a big CRs to facilitate work of MCC.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sz="1400" dirty="0"/>
              <a:t>The registration deadline is </a:t>
            </a:r>
            <a:r>
              <a:rPr lang="en-US" altLang="zh-CN" sz="1400" dirty="0">
                <a:solidFill>
                  <a:srgbClr val="FF0000"/>
                </a:solidFill>
              </a:rPr>
              <a:t>October</a:t>
            </a:r>
            <a:r>
              <a:rPr lang="en-US" altLang="zh-CN" sz="1400" dirty="0" smtClean="0">
                <a:solidFill>
                  <a:srgbClr val="FF0000"/>
                </a:solidFill>
              </a:rPr>
              <a:t> 29 (Friday) </a:t>
            </a:r>
            <a:r>
              <a:rPr lang="en-US" altLang="zh-CN" sz="1400" dirty="0">
                <a:solidFill>
                  <a:srgbClr val="FF0000"/>
                </a:solidFill>
              </a:rPr>
              <a:t>2021, 23:59 UTC</a:t>
            </a:r>
            <a:r>
              <a:rPr lang="en-US" altLang="zh-CN" sz="1400" dirty="0"/>
              <a:t>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Please register timely to be eligible to take part in the GTW conference calls.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This e-meeting shall have full decision power.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Note that "Annex I: Special procedures for exceptional situations restricting travel</a:t>
            </a:r>
            <a:r>
              <a:rPr lang="en-US" altLang="zh-CN" sz="1200" dirty="0"/>
              <a:t>" </a:t>
            </a:r>
            <a:r>
              <a:rPr lang="en-US" sz="1200" dirty="0"/>
              <a:t>of the 3GPP Working Procedures has been activated.</a:t>
            </a:r>
          </a:p>
        </p:txBody>
      </p:sp>
    </p:spTree>
    <p:extLst>
      <p:ext uri="{BB962C8B-B14F-4D97-AF65-F5344CB8AC3E}">
        <p14:creationId xmlns:p14="http://schemas.microsoft.com/office/powerpoint/2010/main" val="22615670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Before e-meeting, meeting arrangement will be shared in RAN4 email reflector, including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Assignment of moderators for email threads.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Email discussion procedure/timelines.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Initial GTW conference calls schedule.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Moderator may be requested to recommend 1~2 critical issue(s) for the GTW conference call for an email thread.</a:t>
            </a:r>
            <a:endParaRPr lang="en-US" sz="1200" dirty="0"/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In e-meeting, chairs announcement on meeting management will be shared on a dedicated email thread.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Including </a:t>
            </a:r>
            <a:r>
              <a:rPr lang="en-US" sz="1200" dirty="0" err="1"/>
              <a:t>tdoc</a:t>
            </a:r>
            <a:r>
              <a:rPr lang="en-US" sz="1200" dirty="0"/>
              <a:t> request and assignment, meeting report update, update of GTW schedule and agenda.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Email thread [100] for Main session, [200] for RRM session, [300] for BS/Testing/Demodulation </a:t>
            </a:r>
            <a:r>
              <a:rPr lang="en-US" sz="1200" dirty="0" smtClean="0"/>
              <a:t>session.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sz="1200" dirty="0" smtClean="0"/>
              <a:t>General </a:t>
            </a:r>
            <a:r>
              <a:rPr lang="en-US" sz="1200" dirty="0"/>
              <a:t>organization question and update of session report:       </a:t>
            </a:r>
            <a:r>
              <a:rPr lang="en-US" sz="1200" dirty="0" smtClean="0"/>
              <a:t>“[101-e][X00</a:t>
            </a:r>
            <a:r>
              <a:rPr lang="en-US" sz="1200" dirty="0"/>
              <a:t>] </a:t>
            </a:r>
            <a:r>
              <a:rPr lang="en-US" sz="1200" dirty="0" err="1" smtClean="0"/>
              <a:t>XXX_Session</a:t>
            </a:r>
            <a:r>
              <a:rPr lang="en-US" sz="1200" dirty="0"/>
              <a:t>”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sz="1200" dirty="0" smtClean="0"/>
              <a:t>GTW </a:t>
            </a:r>
            <a:r>
              <a:rPr lang="en-US" sz="1200" dirty="0"/>
              <a:t>schedule announcement:                                                        </a:t>
            </a:r>
            <a:r>
              <a:rPr lang="en-US" sz="1200" dirty="0" smtClean="0"/>
              <a:t>“[101-e][X00</a:t>
            </a:r>
            <a:r>
              <a:rPr lang="en-US" sz="1200" dirty="0"/>
              <a:t>] </a:t>
            </a:r>
            <a:r>
              <a:rPr lang="en-US" sz="1200" dirty="0" err="1" smtClean="0"/>
              <a:t>XXX_Session</a:t>
            </a:r>
            <a:r>
              <a:rPr lang="en-US" sz="1200" dirty="0" smtClean="0"/>
              <a:t> </a:t>
            </a:r>
            <a:r>
              <a:rPr lang="en-US" sz="1200" dirty="0"/>
              <a:t>- GTW schedule”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sz="1200" dirty="0" err="1" smtClean="0"/>
              <a:t>Tdoc</a:t>
            </a:r>
            <a:r>
              <a:rPr lang="en-US" sz="1200" dirty="0" smtClean="0"/>
              <a:t> </a:t>
            </a:r>
            <a:r>
              <a:rPr lang="en-US" sz="1200" dirty="0"/>
              <a:t>requests:                                                                                  </a:t>
            </a:r>
            <a:r>
              <a:rPr lang="en-US" sz="1200" dirty="0" smtClean="0"/>
              <a:t>“[101-e][X00</a:t>
            </a:r>
            <a:r>
              <a:rPr lang="en-US" sz="1200" dirty="0"/>
              <a:t>] </a:t>
            </a:r>
            <a:r>
              <a:rPr lang="en-US" sz="1200" dirty="0" err="1" smtClean="0"/>
              <a:t>XXX_Session</a:t>
            </a:r>
            <a:r>
              <a:rPr lang="en-US" sz="1200" dirty="0" smtClean="0"/>
              <a:t> </a:t>
            </a:r>
            <a:r>
              <a:rPr lang="en-US" sz="1200" dirty="0"/>
              <a:t>- </a:t>
            </a:r>
            <a:r>
              <a:rPr lang="en-US" sz="1200" dirty="0" err="1"/>
              <a:t>tdoc</a:t>
            </a:r>
            <a:r>
              <a:rPr lang="en-US" sz="1200" dirty="0"/>
              <a:t> request</a:t>
            </a:r>
            <a:r>
              <a:rPr lang="en-US" sz="1200" dirty="0" smtClean="0"/>
              <a:t>”</a:t>
            </a:r>
            <a:endParaRPr lang="en-US" sz="800" dirty="0" smtClean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 smtClean="0"/>
              <a:t>Meeting </a:t>
            </a:r>
            <a:r>
              <a:rPr lang="en-US" sz="1200" dirty="0"/>
              <a:t>report will be uploaded and updated daily in /inbox/</a:t>
            </a:r>
            <a:r>
              <a:rPr lang="en-US" sz="1200" dirty="0" err="1"/>
              <a:t>Chairman_Notes</a:t>
            </a:r>
            <a:endParaRPr lang="en-US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 smtClean="0"/>
              <a:t>Update </a:t>
            </a:r>
            <a:r>
              <a:rPr lang="en-US" sz="1200" dirty="0"/>
              <a:t>of main session GTW schedule will be announced via email, and uploaded into /</a:t>
            </a:r>
            <a:r>
              <a:rPr lang="en-US" sz="1200" dirty="0" smtClean="0"/>
              <a:t>inbox/</a:t>
            </a:r>
            <a:r>
              <a:rPr lang="en-US" sz="1200" dirty="0" err="1" smtClean="0"/>
              <a:t>Meeting_Arrangement</a:t>
            </a:r>
            <a:endParaRPr lang="en-US" sz="1200" dirty="0" smtClean="0"/>
          </a:p>
          <a:p>
            <a:pPr marL="342882" lvl="1" indent="-342882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altLang="zh-CN" sz="1400" dirty="0" smtClean="0">
                <a:cs typeface="+mn-cs"/>
              </a:rPr>
              <a:t>In </a:t>
            </a:r>
            <a:r>
              <a:rPr lang="en-US" altLang="zh-CN" sz="1400" dirty="0">
                <a:cs typeface="+mn-cs"/>
              </a:rPr>
              <a:t>email discussion, it is recommended for moderator and delegates to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Use e</a:t>
            </a:r>
            <a:r>
              <a:rPr lang="en-US" sz="1200" dirty="0"/>
              <a:t>mail summary to collect comments/responses and recommend the tentative agreements for a email thread during the meeting.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Use WORD document</a:t>
            </a:r>
            <a:r>
              <a:rPr lang="en-US" altLang="zh-CN" sz="1200" dirty="0"/>
              <a:t> for </a:t>
            </a:r>
            <a:r>
              <a:rPr lang="en-US" altLang="zh-CN" sz="1200" dirty="0" smtClean="0"/>
              <a:t>draft/formal WF</a:t>
            </a:r>
            <a:r>
              <a:rPr lang="en-US" sz="1200" dirty="0" smtClean="0"/>
              <a:t> </a:t>
            </a:r>
            <a:r>
              <a:rPr lang="en-US" sz="1200" dirty="0"/>
              <a:t>rather than PPT in order to </a:t>
            </a:r>
            <a:r>
              <a:rPr lang="en-US" altLang="zh-CN" sz="1200" dirty="0"/>
              <a:t>facilitate others to comment and easily track the changes</a:t>
            </a:r>
            <a:r>
              <a:rPr lang="en-US" sz="1200" dirty="0" smtClean="0"/>
              <a:t>.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sz="1200" dirty="0" smtClean="0"/>
              <a:t>It is encouraged to provide clean version of final formal WF </a:t>
            </a:r>
            <a:r>
              <a:rPr lang="en-US" sz="1200" dirty="0" err="1" smtClean="0"/>
              <a:t>Tdoc</a:t>
            </a:r>
            <a:r>
              <a:rPr lang="en-US" sz="1200" dirty="0" smtClean="0"/>
              <a:t> without change marks </a:t>
            </a:r>
            <a:endParaRPr lang="en-US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Provide comments for CRs by adding </a:t>
            </a:r>
            <a:r>
              <a:rPr lang="en-US" sz="1200" i="1" dirty="0"/>
              <a:t>New </a:t>
            </a:r>
            <a:r>
              <a:rPr lang="en-US" altLang="zh-CN" sz="1200" i="1" dirty="0"/>
              <a:t>comments</a:t>
            </a:r>
            <a:r>
              <a:rPr lang="en-US" altLang="zh-CN" sz="1200" dirty="0"/>
              <a:t> and suggested changes with </a:t>
            </a:r>
            <a:r>
              <a:rPr lang="en-US" altLang="zh-CN" sz="1200" i="1" dirty="0"/>
              <a:t>Markup </a:t>
            </a:r>
            <a:r>
              <a:rPr lang="en-US" altLang="zh-CN" sz="1200" dirty="0"/>
              <a:t>in revised CRs for being easily understood. In 1</a:t>
            </a:r>
            <a:r>
              <a:rPr lang="en-US" altLang="zh-CN" sz="1200" baseline="30000" dirty="0"/>
              <a:t>st</a:t>
            </a:r>
            <a:r>
              <a:rPr lang="en-US" altLang="zh-CN" sz="1200" dirty="0"/>
              <a:t> round, please also add comments in summary referring to revised CRs, e.g., referring to Rev_R4-21xxxxx_1</a:t>
            </a:r>
            <a:r>
              <a:rPr lang="en-US" altLang="zh-CN" sz="1200" baseline="30000" dirty="0"/>
              <a:t>st</a:t>
            </a:r>
            <a:r>
              <a:rPr lang="en-US" altLang="zh-CN" sz="1200" dirty="0"/>
              <a:t> round_v0x_companyB_companyC</a:t>
            </a:r>
            <a:r>
              <a:rPr lang="en-US" altLang="zh-CN" sz="1200" i="1" dirty="0"/>
              <a:t>.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Provide information on the delegates contacts (Name / Company / E-mail) in the dedicated section of email summary document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sz="1200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General Aspects</a:t>
            </a:r>
            <a:r>
              <a:rPr lang="en-US" dirty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828916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 marL="342882" lvl="1" indent="-342882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altLang="zh-CN" sz="1400" dirty="0" smtClean="0"/>
              <a:t>In </a:t>
            </a:r>
            <a:r>
              <a:rPr lang="en-US" altLang="zh-CN" sz="1400" dirty="0"/>
              <a:t>GTW conference calls, session chairs will mainly treat critical issues, and WF/LS.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Update of schedule will be formally announced about 16 hours before GTW pending session chairs arrangement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Moderator is expected to upload email summary (or document) for critical issues in a dedicated folder before GTW</a:t>
            </a:r>
          </a:p>
          <a:p>
            <a:pPr marL="342882" lvl="1" indent="-342882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sz="1400" dirty="0">
                <a:cs typeface="+mn-cs"/>
              </a:rPr>
              <a:t>After e-meeting, only Big CRs/updated TRs/draft TSs will be email approved post-meeting.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No technique discussions are expected during post-meeting approval.</a:t>
            </a:r>
          </a:p>
          <a:p>
            <a:pPr marL="342882" lvl="1" indent="-342882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endParaRPr lang="en-US" altLang="zh-CN" sz="1400" dirty="0" smtClean="0">
              <a:cs typeface="+mn-cs"/>
            </a:endParaRPr>
          </a:p>
          <a:p>
            <a:pPr marL="342882" lvl="1" indent="-342882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endParaRPr lang="en-US" altLang="zh-CN" sz="1400" dirty="0" smtClean="0">
              <a:cs typeface="+mn-cs"/>
            </a:endParaRPr>
          </a:p>
          <a:p>
            <a:pPr marL="342882" lvl="1" indent="-342882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altLang="zh-CN" sz="1400" dirty="0" smtClean="0">
                <a:cs typeface="+mn-cs"/>
              </a:rPr>
              <a:t>Note </a:t>
            </a:r>
            <a:r>
              <a:rPr lang="en-US" altLang="zh-CN" sz="1400" dirty="0">
                <a:cs typeface="+mn-cs"/>
              </a:rPr>
              <a:t>that the meeting deadlines will be strictly enforced. Comments, </a:t>
            </a:r>
            <a:r>
              <a:rPr lang="en-US" altLang="zh-CN" sz="1400" dirty="0" err="1">
                <a:cs typeface="+mn-cs"/>
              </a:rPr>
              <a:t>tdocs</a:t>
            </a:r>
            <a:r>
              <a:rPr lang="en-US" altLang="zh-CN" sz="1400" dirty="0">
                <a:cs typeface="+mn-cs"/>
              </a:rPr>
              <a:t>, or drafts submitted after the deadlines will not be considered. So, please pay attention and feel free to ask for clarifications in advance in case of any doubts on the timelines/procedure</a:t>
            </a:r>
            <a:r>
              <a:rPr lang="en-US" altLang="zh-CN" sz="1400" dirty="0" smtClean="0">
                <a:cs typeface="+mn-cs"/>
              </a:rPr>
              <a:t>.</a:t>
            </a:r>
          </a:p>
          <a:p>
            <a:pPr marL="342882" lvl="1" indent="-342882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altLang="zh-CN" sz="1400" dirty="0" err="1" smtClean="0">
                <a:cs typeface="+mn-cs"/>
              </a:rPr>
              <a:t>Tdoc</a:t>
            </a:r>
            <a:r>
              <a:rPr lang="en-US" altLang="zh-CN" sz="1400" dirty="0" smtClean="0">
                <a:cs typeface="+mn-cs"/>
              </a:rPr>
              <a:t> request</a:t>
            </a:r>
            <a:endParaRPr lang="en-US" altLang="zh-CN" sz="1400" dirty="0"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New and revised </a:t>
            </a:r>
            <a:r>
              <a:rPr lang="en-US" altLang="zh-CN" sz="1200" dirty="0" err="1"/>
              <a:t>tdocs</a:t>
            </a:r>
            <a:r>
              <a:rPr lang="en-US" altLang="zh-CN" sz="1200" dirty="0"/>
              <a:t> will be allocated based on the 1st round summaries conclusions. </a:t>
            </a:r>
            <a:endParaRPr lang="zh-CN" altLang="zh-CN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Strongly encourage moderators to provide information on all new requested </a:t>
            </a:r>
            <a:r>
              <a:rPr lang="en-US" altLang="zh-CN" sz="1200" dirty="0" err="1"/>
              <a:t>tdocs</a:t>
            </a:r>
            <a:r>
              <a:rPr lang="en-US" altLang="zh-CN" sz="1200" dirty="0"/>
              <a:t> and </a:t>
            </a:r>
            <a:r>
              <a:rPr lang="en-US" altLang="zh-CN" sz="1200" dirty="0" err="1"/>
              <a:t>tdoc</a:t>
            </a:r>
            <a:r>
              <a:rPr lang="en-US" altLang="zh-CN" sz="1200" dirty="0"/>
              <a:t> revisions in the 1st round summary documents. The </a:t>
            </a:r>
            <a:r>
              <a:rPr lang="en-US" altLang="zh-CN" sz="1200" dirty="0" err="1"/>
              <a:t>tdoc</a:t>
            </a:r>
            <a:r>
              <a:rPr lang="en-US" altLang="zh-CN" sz="1200" dirty="0"/>
              <a:t> allocations after the 1st round shall be minimized. </a:t>
            </a:r>
            <a:endParaRPr lang="zh-CN" altLang="zh-CN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For further </a:t>
            </a:r>
            <a:r>
              <a:rPr lang="en-US" altLang="zh-CN" sz="1200" dirty="0" err="1"/>
              <a:t>tdocs</a:t>
            </a:r>
            <a:r>
              <a:rPr lang="en-US" altLang="zh-CN" sz="1200" dirty="0"/>
              <a:t> revisions in the 2nd round, please use email subject “[</a:t>
            </a:r>
            <a:r>
              <a:rPr lang="en-US" altLang="zh-CN" sz="1200" dirty="0" smtClean="0"/>
              <a:t>101-e][X00</a:t>
            </a:r>
            <a:r>
              <a:rPr lang="en-US" altLang="zh-CN" sz="1200" dirty="0"/>
              <a:t>] </a:t>
            </a:r>
            <a:r>
              <a:rPr lang="en-US" altLang="zh-CN" sz="1200" dirty="0" err="1" smtClean="0"/>
              <a:t>XXX_Session</a:t>
            </a:r>
            <a:r>
              <a:rPr lang="en-US" altLang="zh-CN" sz="1200" dirty="0" smtClean="0"/>
              <a:t> </a:t>
            </a:r>
            <a:r>
              <a:rPr lang="en-US" altLang="zh-CN" sz="1200" dirty="0"/>
              <a:t>- </a:t>
            </a:r>
            <a:r>
              <a:rPr lang="en-US" altLang="zh-CN" sz="1200" dirty="0" err="1"/>
              <a:t>tdoc</a:t>
            </a:r>
            <a:r>
              <a:rPr lang="en-US" altLang="zh-CN" sz="1200" dirty="0"/>
              <a:t> request” to simplify email tracking. </a:t>
            </a:r>
            <a:endParaRPr lang="zh-CN" altLang="zh-CN" sz="1200" dirty="0"/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Encourage moderators to collect the list of required </a:t>
            </a:r>
            <a:r>
              <a:rPr lang="en-US" altLang="zh-CN" sz="1200" dirty="0" err="1"/>
              <a:t>tdoc</a:t>
            </a:r>
            <a:r>
              <a:rPr lang="en-US" altLang="zh-CN" sz="1200" dirty="0"/>
              <a:t> revisions and provide consolidated requests (not from individual companies).</a:t>
            </a:r>
            <a:endParaRPr lang="zh-CN" altLang="zh-CN" sz="1200" dirty="0"/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All </a:t>
            </a:r>
            <a:r>
              <a:rPr lang="en-US" altLang="zh-CN" sz="1200" dirty="0" err="1"/>
              <a:t>tdoc</a:t>
            </a:r>
            <a:r>
              <a:rPr lang="en-US" altLang="zh-CN" sz="1200" dirty="0"/>
              <a:t> requests shall be provided in RAN4 reflector using the specific email thread. Requests in other emails will not be treated.</a:t>
            </a:r>
            <a:endParaRPr lang="zh-CN" altLang="zh-CN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b="1" dirty="0" smtClean="0"/>
              <a:t>No new </a:t>
            </a:r>
            <a:r>
              <a:rPr lang="en-US" altLang="zh-CN" sz="1200" b="1" dirty="0" err="1" smtClean="0"/>
              <a:t>tdoc</a:t>
            </a:r>
            <a:r>
              <a:rPr lang="en-US" altLang="zh-CN" sz="1200" b="1" dirty="0" smtClean="0"/>
              <a:t> numbers will be allocated </a:t>
            </a:r>
            <a:r>
              <a:rPr lang="en-US" altLang="zh-CN" sz="1200" b="1" dirty="0"/>
              <a:t>after </a:t>
            </a:r>
            <a:r>
              <a:rPr lang="en-US" altLang="zh-CN" sz="1200" b="1" dirty="0" smtClean="0"/>
              <a:t>deadline for 2nd </a:t>
            </a:r>
            <a:r>
              <a:rPr lang="en-US" altLang="zh-CN" sz="1200" b="1" dirty="0"/>
              <a:t>round initial drafts &amp; revisions </a:t>
            </a:r>
            <a:r>
              <a:rPr lang="en-US" altLang="zh-CN" sz="1200" b="1" dirty="0" smtClean="0"/>
              <a:t>after </a:t>
            </a:r>
            <a:r>
              <a:rPr lang="en-US" altLang="zh-CN" sz="1200" b="1" dirty="0" smtClean="0">
                <a:solidFill>
                  <a:srgbClr val="FF0000"/>
                </a:solidFill>
              </a:rPr>
              <a:t>November 9 (Tuesday) 17:00 UTC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 smtClean="0"/>
              <a:t>Additional </a:t>
            </a:r>
            <a:r>
              <a:rPr lang="en-US" altLang="zh-CN" sz="1200" dirty="0" err="1"/>
              <a:t>tdoc</a:t>
            </a:r>
            <a:r>
              <a:rPr lang="en-US" altLang="zh-CN" sz="1200" dirty="0"/>
              <a:t> </a:t>
            </a:r>
            <a:r>
              <a:rPr lang="en-US" altLang="zh-CN" sz="1200" dirty="0" smtClean="0"/>
              <a:t>requests for revision </a:t>
            </a:r>
            <a:r>
              <a:rPr lang="en-US" altLang="zh-CN" sz="1200" dirty="0"/>
              <a:t>after the 2nd round summary is distributed will be considered on a case-by-case basis</a:t>
            </a:r>
            <a:r>
              <a:rPr lang="en-US" altLang="zh-CN" sz="1200" dirty="0" smtClean="0"/>
              <a:t>.</a:t>
            </a:r>
            <a:endParaRPr lang="zh-CN" altLang="zh-CN" sz="1200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General Aspects</a:t>
            </a:r>
            <a:r>
              <a:rPr lang="en-US" dirty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154525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矩形 83"/>
          <p:cNvSpPr/>
          <p:nvPr/>
        </p:nvSpPr>
        <p:spPr bwMode="auto">
          <a:xfrm flipV="1">
            <a:off x="10357992" y="2081332"/>
            <a:ext cx="914400" cy="266019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2"/>
              </a:buBlip>
              <a:tabLst/>
            </a:pPr>
            <a:endParaRPr kumimoji="0" lang="zh-CN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3" name="矩形 2"/>
          <p:cNvSpPr/>
          <p:nvPr/>
        </p:nvSpPr>
        <p:spPr bwMode="auto">
          <a:xfrm flipV="1">
            <a:off x="9527237" y="5578527"/>
            <a:ext cx="914400" cy="51018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2"/>
              </a:buBlip>
              <a:tabLst/>
            </a:pPr>
            <a:endParaRPr kumimoji="0" lang="zh-CN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86" name="Rectangle 77">
            <a:extLst>
              <a:ext uri="{FF2B5EF4-FFF2-40B4-BE49-F238E27FC236}">
                <a16:creationId xmlns=""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285942" y="1882970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noProof="0" dirty="0">
                <a:solidFill>
                  <a:srgbClr val="FFFFFF"/>
                </a:solidFill>
                <a:latin typeface="+mj-ea"/>
                <a:ea typeface="+mj-ea"/>
              </a:rPr>
              <a:t>Thu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altLang="zh-CN" b="1" dirty="0"/>
              <a:t>Email discussion </a:t>
            </a:r>
            <a:r>
              <a:rPr lang="en-US" altLang="zh-CN" b="1" dirty="0" smtClean="0"/>
              <a:t>procedures/timelines</a:t>
            </a:r>
            <a:endParaRPr lang="ru-RU" dirty="0"/>
          </a:p>
        </p:txBody>
      </p:sp>
      <p:sp>
        <p:nvSpPr>
          <p:cNvPr id="209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6853733" y="6182656"/>
            <a:ext cx="882000" cy="576000"/>
          </a:xfrm>
          <a:prstGeom prst="roundRect">
            <a:avLst/>
          </a:prstGeom>
          <a:solidFill>
            <a:srgbClr val="FF0000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900" b="1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Time</a:t>
            </a:r>
            <a:r>
              <a:rPr lang="en-US" altLang="zh-CN" sz="900" b="1" kern="0" noProof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line for moderator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10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7853460" y="6182656"/>
            <a:ext cx="882000" cy="576000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b="1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Deadline for comments and </a:t>
            </a:r>
            <a:r>
              <a:rPr lang="en-US" sz="900" b="1" kern="0" dirty="0" err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tdoc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11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8856902" y="6182656"/>
            <a:ext cx="882000" cy="576000"/>
          </a:xfrm>
          <a:prstGeom prst="round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GTW session</a:t>
            </a:r>
          </a:p>
        </p:txBody>
      </p:sp>
      <p:sp>
        <p:nvSpPr>
          <p:cNvPr id="213" name="TextBox 1">
            <a:extLst>
              <a:ext uri="{FF2B5EF4-FFF2-40B4-BE49-F238E27FC236}">
                <a16:creationId xmlns="" xmlns:a16="http://schemas.microsoft.com/office/drawing/2014/main" id="{E151FB97-9B3A-4312-805C-6B499B697A34}"/>
              </a:ext>
            </a:extLst>
          </p:cNvPr>
          <p:cNvSpPr txBox="1"/>
          <p:nvPr/>
        </p:nvSpPr>
        <p:spPr>
          <a:xfrm>
            <a:off x="490102" y="5863337"/>
            <a:ext cx="592763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Note</a:t>
            </a:r>
            <a:r>
              <a:rPr lang="en-US" sz="1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1: Comments and </a:t>
            </a:r>
            <a:r>
              <a:rPr lang="en-US" sz="1000" b="1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tdocs</a:t>
            </a:r>
            <a:r>
              <a:rPr lang="en-US" sz="1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submitted after the deadlines will not be considered</a:t>
            </a:r>
            <a:endParaRPr kumimoji="0" lang="en-US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defRPr/>
            </a:pPr>
            <a:r>
              <a:rPr lang="en-US" sz="1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Note </a:t>
            </a: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sz="1000" b="1" noProof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</a:t>
            </a:r>
            <a:r>
              <a:rPr lang="en-US" sz="1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Basket WIs Email discussion procedures/timelines are not included. </a:t>
            </a:r>
          </a:p>
          <a:p>
            <a:pPr lvl="0"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Note 3: During</a:t>
            </a:r>
            <a:r>
              <a:rPr kumimoji="0" lang="en-US" sz="1000" b="1" i="0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quiet periods, no email should be sent out.</a:t>
            </a:r>
          </a:p>
        </p:txBody>
      </p:sp>
      <p:sp>
        <p:nvSpPr>
          <p:cNvPr id="75" name="Rectangle 77">
            <a:extLst>
              <a:ext uri="{FF2B5EF4-FFF2-40B4-BE49-F238E27FC236}">
                <a16:creationId xmlns=""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1122655" y="1877632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dirty="0">
                <a:solidFill>
                  <a:srgbClr val="FFFFFF"/>
                </a:solidFill>
                <a:latin typeface="+mj-ea"/>
                <a:ea typeface="+mj-ea"/>
              </a:rPr>
              <a:t>Fri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76" name="Rectangle 77">
            <a:extLst>
              <a:ext uri="{FF2B5EF4-FFF2-40B4-BE49-F238E27FC236}">
                <a16:creationId xmlns=""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1967367" y="1877632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noProof="0" dirty="0">
                <a:solidFill>
                  <a:srgbClr val="FFFFFF"/>
                </a:solidFill>
                <a:latin typeface="+mj-ea"/>
                <a:ea typeface="+mj-ea"/>
              </a:rPr>
              <a:t>Sat/Sun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77" name="Rectangle 77">
            <a:extLst>
              <a:ext uri="{FF2B5EF4-FFF2-40B4-BE49-F238E27FC236}">
                <a16:creationId xmlns=""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2812079" y="1877632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noProof="0" dirty="0">
                <a:solidFill>
                  <a:srgbClr val="FFFFFF"/>
                </a:solidFill>
                <a:latin typeface="+mj-ea"/>
                <a:ea typeface="+mj-ea"/>
              </a:rPr>
              <a:t>Mon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78" name="Rectangle 77">
            <a:extLst>
              <a:ext uri="{FF2B5EF4-FFF2-40B4-BE49-F238E27FC236}">
                <a16:creationId xmlns=""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3656790" y="1877632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noProof="0" dirty="0">
                <a:solidFill>
                  <a:srgbClr val="FFFFFF"/>
                </a:solidFill>
                <a:latin typeface="+mj-ea"/>
                <a:ea typeface="+mj-ea"/>
              </a:rPr>
              <a:t>Tue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50" name="Rectangle 77">
            <a:extLst>
              <a:ext uri="{FF2B5EF4-FFF2-40B4-BE49-F238E27FC236}">
                <a16:creationId xmlns=""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4501502" y="1877632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800" kern="0" noProof="0" dirty="0">
                <a:solidFill>
                  <a:srgbClr val="FFFFFF"/>
                </a:solidFill>
                <a:latin typeface="+mj-ea"/>
                <a:ea typeface="+mj-ea"/>
              </a:rPr>
              <a:t>Wed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51" name="Rectangle 77">
            <a:extLst>
              <a:ext uri="{FF2B5EF4-FFF2-40B4-BE49-F238E27FC236}">
                <a16:creationId xmlns=""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5346213" y="1877632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noProof="0" dirty="0">
                <a:solidFill>
                  <a:srgbClr val="FFFFFF"/>
                </a:solidFill>
                <a:latin typeface="+mj-ea"/>
                <a:ea typeface="+mj-ea"/>
              </a:rPr>
              <a:t>Thu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52" name="Rectangle 77">
            <a:extLst>
              <a:ext uri="{FF2B5EF4-FFF2-40B4-BE49-F238E27FC236}">
                <a16:creationId xmlns=""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6190925" y="1877632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dirty="0">
                <a:solidFill>
                  <a:srgbClr val="FFFFFF"/>
                </a:solidFill>
                <a:latin typeface="+mj-ea"/>
                <a:ea typeface="+mj-ea"/>
              </a:rPr>
              <a:t>Fri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53" name="Rectangle 77">
            <a:extLst>
              <a:ext uri="{FF2B5EF4-FFF2-40B4-BE49-F238E27FC236}">
                <a16:creationId xmlns=""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7035637" y="1877632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noProof="0" dirty="0">
                <a:solidFill>
                  <a:srgbClr val="FFFFFF"/>
                </a:solidFill>
                <a:latin typeface="+mj-ea"/>
                <a:ea typeface="+mj-ea"/>
              </a:rPr>
              <a:t>Sat/Sun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54" name="Rectangle 77">
            <a:extLst>
              <a:ext uri="{FF2B5EF4-FFF2-40B4-BE49-F238E27FC236}">
                <a16:creationId xmlns=""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7880348" y="1877632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dirty="0">
                <a:solidFill>
                  <a:srgbClr val="FFFFFF"/>
                </a:solidFill>
                <a:latin typeface="+mj-ea"/>
                <a:ea typeface="+mj-ea"/>
              </a:rPr>
              <a:t>Mon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55" name="Rectangle 77">
            <a:extLst>
              <a:ext uri="{FF2B5EF4-FFF2-40B4-BE49-F238E27FC236}">
                <a16:creationId xmlns=""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8725060" y="1877632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noProof="0" dirty="0">
                <a:solidFill>
                  <a:srgbClr val="FFFFFF"/>
                </a:solidFill>
                <a:latin typeface="+mj-ea"/>
                <a:ea typeface="+mj-ea"/>
              </a:rPr>
              <a:t>Tue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56" name="Rectangle 77">
            <a:extLst>
              <a:ext uri="{FF2B5EF4-FFF2-40B4-BE49-F238E27FC236}">
                <a16:creationId xmlns=""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9569771" y="1877632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noProof="0" dirty="0">
                <a:solidFill>
                  <a:srgbClr val="FFFFFF"/>
                </a:solidFill>
                <a:latin typeface="+mj-ea"/>
                <a:ea typeface="+mj-ea"/>
              </a:rPr>
              <a:t>Wed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57" name="Rectangle 77">
            <a:extLst>
              <a:ext uri="{FF2B5EF4-FFF2-40B4-BE49-F238E27FC236}">
                <a16:creationId xmlns=""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10414479" y="1877632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dirty="0">
                <a:solidFill>
                  <a:srgbClr val="FFFFFF"/>
                </a:solidFill>
                <a:latin typeface="+mj-ea"/>
                <a:ea typeface="+mj-ea"/>
              </a:rPr>
              <a:t>Thu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cxnSp>
        <p:nvCxnSpPr>
          <p:cNvPr id="158" name="Straight Connector 12">
            <a:extLst>
              <a:ext uri="{FF2B5EF4-FFF2-40B4-BE49-F238E27FC236}">
                <a16:creationId xmlns="" xmlns:a16="http://schemas.microsoft.com/office/drawing/2014/main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1123203" y="2056441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0" name="Straight Connector 12">
            <a:extLst>
              <a:ext uri="{FF2B5EF4-FFF2-40B4-BE49-F238E27FC236}">
                <a16:creationId xmlns="" xmlns:a16="http://schemas.microsoft.com/office/drawing/2014/main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1936171" y="2046468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2" name="Straight Connector 12">
            <a:extLst>
              <a:ext uri="{FF2B5EF4-FFF2-40B4-BE49-F238E27FC236}">
                <a16:creationId xmlns="" xmlns:a16="http://schemas.microsoft.com/office/drawing/2014/main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2787999" y="2053586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3" name="Straight Connector 12">
            <a:extLst>
              <a:ext uri="{FF2B5EF4-FFF2-40B4-BE49-F238E27FC236}">
                <a16:creationId xmlns="" xmlns:a16="http://schemas.microsoft.com/office/drawing/2014/main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3632211" y="2060704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4" name="Straight Connector 12">
            <a:extLst>
              <a:ext uri="{FF2B5EF4-FFF2-40B4-BE49-F238E27FC236}">
                <a16:creationId xmlns="" xmlns:a16="http://schemas.microsoft.com/office/drawing/2014/main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4484041" y="2042187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5" name="Straight Connector 12">
            <a:extLst>
              <a:ext uri="{FF2B5EF4-FFF2-40B4-BE49-F238E27FC236}">
                <a16:creationId xmlns="" xmlns:a16="http://schemas.microsoft.com/office/drawing/2014/main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5328251" y="2049305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6" name="Straight Connector 12">
            <a:extLst>
              <a:ext uri="{FF2B5EF4-FFF2-40B4-BE49-F238E27FC236}">
                <a16:creationId xmlns="" xmlns:a16="http://schemas.microsoft.com/office/drawing/2014/main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6172458" y="2047879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7" name="Straight Connector 12">
            <a:extLst>
              <a:ext uri="{FF2B5EF4-FFF2-40B4-BE49-F238E27FC236}">
                <a16:creationId xmlns="" xmlns:a16="http://schemas.microsoft.com/office/drawing/2014/main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7016664" y="2054997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8" name="Straight Connector 12">
            <a:extLst>
              <a:ext uri="{FF2B5EF4-FFF2-40B4-BE49-F238E27FC236}">
                <a16:creationId xmlns="" xmlns:a16="http://schemas.microsoft.com/office/drawing/2014/main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7860876" y="2053571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9" name="Straight Connector 12">
            <a:extLst>
              <a:ext uri="{FF2B5EF4-FFF2-40B4-BE49-F238E27FC236}">
                <a16:creationId xmlns="" xmlns:a16="http://schemas.microsoft.com/office/drawing/2014/main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8705086" y="2060689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0" name="Straight Connector 12">
            <a:extLst>
              <a:ext uri="{FF2B5EF4-FFF2-40B4-BE49-F238E27FC236}">
                <a16:creationId xmlns="" xmlns:a16="http://schemas.microsoft.com/office/drawing/2014/main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9549297" y="2050718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1" name="Straight Connector 12">
            <a:extLst>
              <a:ext uri="{FF2B5EF4-FFF2-40B4-BE49-F238E27FC236}">
                <a16:creationId xmlns="" xmlns:a16="http://schemas.microsoft.com/office/drawing/2014/main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10393507" y="2057837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2" name="Straight Connector 12">
            <a:extLst>
              <a:ext uri="{FF2B5EF4-FFF2-40B4-BE49-F238E27FC236}">
                <a16:creationId xmlns="" xmlns:a16="http://schemas.microsoft.com/office/drawing/2014/main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11230098" y="2047863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" name="直接连接符 19"/>
          <p:cNvCxnSpPr/>
          <p:nvPr/>
        </p:nvCxnSpPr>
        <p:spPr bwMode="auto">
          <a:xfrm>
            <a:off x="670431" y="2069587"/>
            <a:ext cx="10552050" cy="0"/>
          </a:xfrm>
          <a:prstGeom prst="line">
            <a:avLst/>
          </a:prstGeom>
          <a:noFill/>
          <a:ln w="19050" cap="flat" cmpd="sng" algn="ctr">
            <a:solidFill>
              <a:schemeClr val="accent3">
                <a:lumMod val="65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73" name="直接连接符 172"/>
          <p:cNvCxnSpPr/>
          <p:nvPr/>
        </p:nvCxnSpPr>
        <p:spPr bwMode="auto">
          <a:xfrm>
            <a:off x="685665" y="5730028"/>
            <a:ext cx="11326783" cy="14254"/>
          </a:xfrm>
          <a:prstGeom prst="line">
            <a:avLst/>
          </a:prstGeom>
          <a:noFill/>
          <a:ln w="19050" cap="flat" cmpd="sng" algn="ctr">
            <a:solidFill>
              <a:schemeClr val="accent3">
                <a:lumMod val="65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74" name="直接连接符 173"/>
          <p:cNvCxnSpPr/>
          <p:nvPr/>
        </p:nvCxnSpPr>
        <p:spPr bwMode="auto">
          <a:xfrm>
            <a:off x="685664" y="3865831"/>
            <a:ext cx="11325838" cy="25315"/>
          </a:xfrm>
          <a:prstGeom prst="line">
            <a:avLst/>
          </a:prstGeom>
          <a:noFill/>
          <a:ln w="19050" cap="flat" cmpd="sng" algn="ctr">
            <a:solidFill>
              <a:schemeClr val="accent3">
                <a:lumMod val="65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75" name="直接连接符 174"/>
          <p:cNvCxnSpPr/>
          <p:nvPr/>
        </p:nvCxnSpPr>
        <p:spPr bwMode="auto">
          <a:xfrm>
            <a:off x="670431" y="4724575"/>
            <a:ext cx="11385926" cy="3804"/>
          </a:xfrm>
          <a:prstGeom prst="line">
            <a:avLst/>
          </a:prstGeom>
          <a:noFill/>
          <a:ln w="19050" cap="flat" cmpd="sng" algn="ctr">
            <a:solidFill>
              <a:schemeClr val="accent3">
                <a:lumMod val="65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76" name="直接连接符 175"/>
          <p:cNvCxnSpPr/>
          <p:nvPr/>
        </p:nvCxnSpPr>
        <p:spPr bwMode="auto">
          <a:xfrm flipV="1">
            <a:off x="676775" y="2965671"/>
            <a:ext cx="11366577" cy="1"/>
          </a:xfrm>
          <a:prstGeom prst="line">
            <a:avLst/>
          </a:prstGeom>
          <a:noFill/>
          <a:ln w="19050" cap="flat" cmpd="sng" algn="ctr">
            <a:solidFill>
              <a:schemeClr val="accent3">
                <a:lumMod val="65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177" name="Rectangle 67">
            <a:extLst>
              <a:ext uri="{FF2B5EF4-FFF2-40B4-BE49-F238E27FC236}">
                <a16:creationId xmlns="" xmlns:a16="http://schemas.microsoft.com/office/drawing/2014/main" id="{61214404-3E99-431F-A1D1-0A44E2021497}"/>
              </a:ext>
            </a:extLst>
          </p:cNvPr>
          <p:cNvSpPr/>
          <p:nvPr/>
        </p:nvSpPr>
        <p:spPr>
          <a:xfrm>
            <a:off x="269010" y="1383540"/>
            <a:ext cx="1655822" cy="442269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</a:rPr>
              <a:t>Pre-meeting</a:t>
            </a:r>
          </a:p>
        </p:txBody>
      </p:sp>
      <p:sp>
        <p:nvSpPr>
          <p:cNvPr id="178" name="Rectangle 67">
            <a:extLst>
              <a:ext uri="{FF2B5EF4-FFF2-40B4-BE49-F238E27FC236}">
                <a16:creationId xmlns="" xmlns:a16="http://schemas.microsoft.com/office/drawing/2014/main" id="{61214404-3E99-431F-A1D1-0A44E2021497}"/>
              </a:ext>
            </a:extLst>
          </p:cNvPr>
          <p:cNvSpPr/>
          <p:nvPr/>
        </p:nvSpPr>
        <p:spPr>
          <a:xfrm>
            <a:off x="2787999" y="1383540"/>
            <a:ext cx="4205103" cy="442269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dirty="0">
                <a:solidFill>
                  <a:srgbClr val="FFFFFF"/>
                </a:solidFill>
                <a:latin typeface="+mj-ea"/>
                <a:ea typeface="+mj-ea"/>
              </a:rPr>
              <a:t>1</a:t>
            </a:r>
            <a:r>
              <a:rPr lang="en-GB" sz="800" kern="0" baseline="30000" dirty="0">
                <a:solidFill>
                  <a:srgbClr val="FFFFFF"/>
                </a:solidFill>
                <a:latin typeface="+mj-ea"/>
                <a:ea typeface="+mj-ea"/>
              </a:rPr>
              <a:t>st</a:t>
            </a:r>
            <a:r>
              <a:rPr lang="en-GB" sz="800" kern="0" dirty="0">
                <a:solidFill>
                  <a:srgbClr val="FFFFFF"/>
                </a:solidFill>
                <a:latin typeface="+mj-ea"/>
                <a:ea typeface="+mj-ea"/>
              </a:rPr>
              <a:t> round </a:t>
            </a:r>
            <a:r>
              <a:rPr lang="en-GB" sz="800" kern="0" dirty="0" smtClean="0">
                <a:solidFill>
                  <a:srgbClr val="FFFFFF"/>
                </a:solidFill>
                <a:latin typeface="+mj-ea"/>
                <a:ea typeface="+mj-ea"/>
              </a:rPr>
              <a:t>(November 01~05)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79" name="Rectangle 67">
            <a:extLst>
              <a:ext uri="{FF2B5EF4-FFF2-40B4-BE49-F238E27FC236}">
                <a16:creationId xmlns="" xmlns:a16="http://schemas.microsoft.com/office/drawing/2014/main" id="{61214404-3E99-431F-A1D1-0A44E2021497}"/>
              </a:ext>
            </a:extLst>
          </p:cNvPr>
          <p:cNvSpPr/>
          <p:nvPr/>
        </p:nvSpPr>
        <p:spPr>
          <a:xfrm>
            <a:off x="7880347" y="1383540"/>
            <a:ext cx="4176009" cy="442269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noProof="0" dirty="0">
                <a:solidFill>
                  <a:srgbClr val="FFFFFF"/>
                </a:solidFill>
                <a:latin typeface="+mj-ea"/>
                <a:ea typeface="+mj-ea"/>
              </a:rPr>
              <a:t>2</a:t>
            </a:r>
            <a:r>
              <a:rPr lang="en-GB" sz="800" kern="0" baseline="30000" noProof="0" dirty="0">
                <a:solidFill>
                  <a:srgbClr val="FFFFFF"/>
                </a:solidFill>
                <a:latin typeface="+mj-ea"/>
                <a:ea typeface="+mj-ea"/>
              </a:rPr>
              <a:t>nd</a:t>
            </a:r>
            <a:r>
              <a:rPr lang="en-GB" sz="800" kern="0" noProof="0" dirty="0">
                <a:solidFill>
                  <a:srgbClr val="FFFFFF"/>
                </a:solidFill>
                <a:latin typeface="+mj-ea"/>
                <a:ea typeface="+mj-ea"/>
              </a:rPr>
              <a:t> round </a:t>
            </a:r>
            <a:r>
              <a:rPr lang="en-GB" sz="800" kern="0" noProof="0" dirty="0" smtClean="0">
                <a:solidFill>
                  <a:srgbClr val="FFFFFF"/>
                </a:solidFill>
                <a:latin typeface="+mj-ea"/>
                <a:ea typeface="+mj-ea"/>
              </a:rPr>
              <a:t>(November 08~12)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80" name="Rectangle 67">
            <a:extLst>
              <a:ext uri="{FF2B5EF4-FFF2-40B4-BE49-F238E27FC236}">
                <a16:creationId xmlns="" xmlns:a16="http://schemas.microsoft.com/office/drawing/2014/main" id="{61214404-3E99-431F-A1D1-0A44E2021497}"/>
              </a:ext>
            </a:extLst>
          </p:cNvPr>
          <p:cNvSpPr/>
          <p:nvPr/>
        </p:nvSpPr>
        <p:spPr>
          <a:xfrm>
            <a:off x="7035637" y="1383540"/>
            <a:ext cx="802177" cy="442269"/>
          </a:xfrm>
          <a:prstGeom prst="rect">
            <a:avLst/>
          </a:prstGeom>
          <a:solidFill>
            <a:schemeClr val="accent4">
              <a:lumMod val="75000"/>
              <a:lumOff val="25000"/>
            </a:schemeClr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dirty="0">
                <a:solidFill>
                  <a:srgbClr val="FFFFFF"/>
                </a:solidFill>
                <a:latin typeface="+mj-ea"/>
                <a:ea typeface="+mj-ea"/>
              </a:rPr>
              <a:t>Quiet Period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8585" y="2113860"/>
            <a:ext cx="68800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>
                <a:latin typeface="+mj-ea"/>
                <a:ea typeface="+mj-ea"/>
              </a:rPr>
              <a:t>00:00 UTC</a:t>
            </a:r>
            <a:endParaRPr lang="zh-CN" altLang="en-US" sz="800" dirty="0">
              <a:latin typeface="+mj-ea"/>
              <a:ea typeface="+mj-ea"/>
            </a:endParaRPr>
          </a:p>
        </p:txBody>
      </p:sp>
      <p:sp>
        <p:nvSpPr>
          <p:cNvPr id="181" name="文本框 180"/>
          <p:cNvSpPr txBox="1"/>
          <p:nvPr/>
        </p:nvSpPr>
        <p:spPr>
          <a:xfrm>
            <a:off x="52554" y="2760088"/>
            <a:ext cx="68800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>
                <a:latin typeface="+mj-ea"/>
                <a:ea typeface="+mj-ea"/>
              </a:rPr>
              <a:t>08:00 UTC</a:t>
            </a:r>
            <a:endParaRPr lang="zh-CN" altLang="en-US" sz="800" dirty="0">
              <a:latin typeface="+mj-ea"/>
              <a:ea typeface="+mj-ea"/>
            </a:endParaRPr>
          </a:p>
        </p:txBody>
      </p:sp>
      <p:sp>
        <p:nvSpPr>
          <p:cNvPr id="182" name="文本框 181"/>
          <p:cNvSpPr txBox="1"/>
          <p:nvPr/>
        </p:nvSpPr>
        <p:spPr>
          <a:xfrm>
            <a:off x="52554" y="3621792"/>
            <a:ext cx="68800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>
                <a:latin typeface="+mj-ea"/>
                <a:ea typeface="+mj-ea"/>
              </a:rPr>
              <a:t>12:00 UTC</a:t>
            </a:r>
            <a:endParaRPr lang="zh-CN" altLang="en-US" sz="800" dirty="0">
              <a:latin typeface="+mj-ea"/>
              <a:ea typeface="+mj-ea"/>
            </a:endParaRPr>
          </a:p>
        </p:txBody>
      </p:sp>
      <p:sp>
        <p:nvSpPr>
          <p:cNvPr id="183" name="文本框 182"/>
          <p:cNvSpPr txBox="1"/>
          <p:nvPr/>
        </p:nvSpPr>
        <p:spPr>
          <a:xfrm>
            <a:off x="52554" y="4509131"/>
            <a:ext cx="68800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>
                <a:latin typeface="+mj-ea"/>
                <a:ea typeface="+mj-ea"/>
              </a:rPr>
              <a:t>16:00 UTC</a:t>
            </a:r>
            <a:endParaRPr lang="zh-CN" altLang="en-US" sz="800" dirty="0">
              <a:latin typeface="+mj-ea"/>
              <a:ea typeface="+mj-ea"/>
            </a:endParaRPr>
          </a:p>
        </p:txBody>
      </p:sp>
      <p:sp>
        <p:nvSpPr>
          <p:cNvPr id="184" name="文本框 183"/>
          <p:cNvSpPr txBox="1"/>
          <p:nvPr/>
        </p:nvSpPr>
        <p:spPr>
          <a:xfrm>
            <a:off x="52554" y="5481926"/>
            <a:ext cx="68800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>
                <a:latin typeface="+mj-ea"/>
                <a:ea typeface="+mj-ea"/>
              </a:rPr>
              <a:t>24:00 UTC</a:t>
            </a:r>
            <a:endParaRPr lang="zh-CN" altLang="en-US" sz="800" dirty="0">
              <a:latin typeface="+mj-ea"/>
              <a:ea typeface="+mj-ea"/>
            </a:endParaRPr>
          </a:p>
        </p:txBody>
      </p:sp>
      <p:sp>
        <p:nvSpPr>
          <p:cNvPr id="185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5359647" y="3968256"/>
            <a:ext cx="786133" cy="576000"/>
          </a:xfrm>
          <a:prstGeom prst="round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GTW session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 smtClean="0">
                <a:solidFill>
                  <a:srgbClr val="FFFFFF"/>
                </a:solidFill>
                <a:latin typeface="+mj-ea"/>
                <a:ea typeface="+mj-ea"/>
                <a:cs typeface="+mn-cs"/>
                <a:sym typeface="Wingdings" panose="05000000000000000000" pitchFamily="2" charset="2"/>
              </a:rPr>
              <a:t>13</a:t>
            </a:r>
            <a:r>
              <a:rPr kumimoji="0" lang="en-US" sz="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:00-16:00  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86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6199781" y="3968256"/>
            <a:ext cx="786133" cy="576000"/>
          </a:xfrm>
          <a:prstGeom prst="round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GTW session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 smtClean="0">
                <a:solidFill>
                  <a:srgbClr val="FFFFFF"/>
                </a:solidFill>
                <a:latin typeface="+mj-ea"/>
                <a:ea typeface="+mj-ea"/>
                <a:cs typeface="+mn-cs"/>
                <a:sym typeface="Wingdings" panose="05000000000000000000" pitchFamily="2" charset="2"/>
              </a:rPr>
              <a:t>13</a:t>
            </a:r>
            <a:r>
              <a:rPr kumimoji="0" lang="en-US" sz="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:00-16:00  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87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7894673" y="3968256"/>
            <a:ext cx="786133" cy="576000"/>
          </a:xfrm>
          <a:prstGeom prst="round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GTW session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 smtClean="0">
                <a:solidFill>
                  <a:srgbClr val="FFFFFF"/>
                </a:solidFill>
                <a:latin typeface="+mj-ea"/>
                <a:ea typeface="+mj-ea"/>
                <a:cs typeface="+mn-cs"/>
                <a:sym typeface="Wingdings" panose="05000000000000000000" pitchFamily="2" charset="2"/>
              </a:rPr>
              <a:t>13</a:t>
            </a:r>
            <a:r>
              <a:rPr kumimoji="0" lang="en-US" sz="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:00-16:00 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88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8731271" y="2187754"/>
            <a:ext cx="786133" cy="576000"/>
          </a:xfrm>
          <a:prstGeom prst="round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GTW session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noProof="0" dirty="0" smtClean="0">
                <a:solidFill>
                  <a:srgbClr val="FFFFFF"/>
                </a:solidFill>
                <a:latin typeface="+mj-ea"/>
                <a:ea typeface="+mj-ea"/>
                <a:cs typeface="+mn-cs"/>
                <a:sym typeface="Wingdings" panose="05000000000000000000" pitchFamily="2" charset="2"/>
              </a:rPr>
              <a:t>4</a:t>
            </a:r>
            <a:r>
              <a:rPr kumimoji="0" lang="en-US" sz="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:00-7:00 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89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9576643" y="2187754"/>
            <a:ext cx="786133" cy="576000"/>
          </a:xfrm>
          <a:prstGeom prst="round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GTW session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noProof="0" dirty="0" smtClean="0">
                <a:solidFill>
                  <a:srgbClr val="FFFFFF"/>
                </a:solidFill>
                <a:latin typeface="+mj-ea"/>
                <a:ea typeface="+mj-ea"/>
                <a:cs typeface="+mn-cs"/>
                <a:sym typeface="Wingdings" panose="05000000000000000000" pitchFamily="2" charset="2"/>
              </a:rPr>
              <a:t>4</a:t>
            </a:r>
            <a:r>
              <a:rPr kumimoji="0" lang="en-US" sz="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:00-7:00 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90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10409407" y="2187754"/>
            <a:ext cx="786133" cy="576000"/>
          </a:xfrm>
          <a:prstGeom prst="round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GTW session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noProof="0" dirty="0" smtClean="0">
                <a:solidFill>
                  <a:srgbClr val="FFFFFF"/>
                </a:solidFill>
                <a:latin typeface="+mj-ea"/>
                <a:ea typeface="+mj-ea"/>
                <a:cs typeface="+mn-cs"/>
                <a:sym typeface="Wingdings" panose="05000000000000000000" pitchFamily="2" charset="2"/>
              </a:rPr>
              <a:t>4</a:t>
            </a:r>
            <a:r>
              <a:rPr kumimoji="0" lang="en-US" sz="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:00-7:00 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91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2814339" y="2965671"/>
            <a:ext cx="786133" cy="598781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Meeting starts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8:00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</a:t>
            </a:r>
            <a:r>
              <a:rPr kumimoji="0" lang="en-US" sz="800" b="1" i="0" u="none" strike="noStrike" kern="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92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1138032" y="4812114"/>
            <a:ext cx="786133" cy="576000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Comments on initial </a:t>
            </a:r>
            <a:r>
              <a:rPr lang="en-US" sz="800" b="1" kern="0" dirty="0" smtClean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summary, checking agenda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17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:00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</a:t>
            </a:r>
            <a:r>
              <a:rPr kumimoji="0" lang="en-US" sz="800" b="1" i="0" u="none" strike="noStrike" kern="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95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6216458" y="4812114"/>
            <a:ext cx="786133" cy="576000"/>
          </a:xfrm>
          <a:prstGeom prst="roundRect">
            <a:avLst/>
          </a:prstGeom>
          <a:solidFill>
            <a:srgbClr val="FF0000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1</a:t>
            </a:r>
            <a:r>
              <a:rPr lang="en-US" sz="800" b="1" kern="0" baseline="3000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st</a:t>
            </a: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 round formal summary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17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:00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97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7037724" y="2185116"/>
            <a:ext cx="786133" cy="3526396"/>
          </a:xfrm>
          <a:prstGeom prst="roundRect">
            <a:avLst/>
          </a:prstGeom>
          <a:solidFill>
            <a:schemeClr val="accent4">
              <a:lumMod val="65000"/>
              <a:lumOff val="35000"/>
            </a:schemeClr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Quiet period 3:00 Sat-23:00 Sun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98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7886105" y="2965671"/>
            <a:ext cx="786133" cy="584038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Chair update report &amp; </a:t>
            </a:r>
            <a:r>
              <a:rPr lang="en-US" sz="800" b="1" kern="0" dirty="0" err="1">
                <a:solidFill>
                  <a:srgbClr val="FFFFFF"/>
                </a:solidFill>
                <a:latin typeface="+mj-ea"/>
                <a:ea typeface="+mj-ea"/>
                <a:cs typeface="+mn-cs"/>
              </a:rPr>
              <a:t>Tdoc</a:t>
            </a: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 number 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noProof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8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:00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99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8738170" y="4812114"/>
            <a:ext cx="786133" cy="1010094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2</a:t>
            </a:r>
            <a:r>
              <a:rPr lang="en-US" sz="800" b="1" kern="0" baseline="3000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nd</a:t>
            </a: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 round initial drafts &amp; </a:t>
            </a:r>
            <a:r>
              <a:rPr lang="en-US" sz="800" b="1" kern="0" dirty="0" smtClean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revisions (deadline for new </a:t>
            </a:r>
            <a:r>
              <a:rPr lang="en-US" sz="800" b="1" kern="0" dirty="0" err="1" smtClean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tdoc</a:t>
            </a:r>
            <a:r>
              <a:rPr lang="en-US" sz="800" b="1" kern="0" dirty="0" smtClean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# request) 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 smtClean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17</a:t>
            </a:r>
            <a:r>
              <a:rPr kumimoji="0" lang="en-US" sz="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:00</a:t>
            </a:r>
            <a:r>
              <a:rPr kumimoji="0" lang="en-US" sz="800" b="1" i="0" u="none" strike="noStrike" kern="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07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290787" y="4812114"/>
            <a:ext cx="786133" cy="576000"/>
          </a:xfrm>
          <a:prstGeom prst="roundRect">
            <a:avLst/>
          </a:prstGeom>
          <a:solidFill>
            <a:srgbClr val="FF0000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Initial summary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17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:00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08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1963781" y="2175460"/>
            <a:ext cx="786133" cy="3526396"/>
          </a:xfrm>
          <a:prstGeom prst="roundRect">
            <a:avLst/>
          </a:prstGeom>
          <a:solidFill>
            <a:schemeClr val="accent3">
              <a:lumMod val="65000"/>
            </a:schemeClr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68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7885887" y="2187754"/>
            <a:ext cx="786133" cy="576000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Moderator kicks off 2</a:t>
            </a:r>
            <a:r>
              <a:rPr lang="en-US" sz="800" b="1" kern="0" baseline="3000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nd</a:t>
            </a: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 no later than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4</a:t>
            </a:r>
            <a:r>
              <a:rPr kumimoji="0" lang="en-US" sz="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:00</a:t>
            </a:r>
            <a:r>
              <a:rPr kumimoji="0" lang="en-US" sz="800" b="1" i="0" u="none" strike="noStrike" kern="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" name="矩形标注 1"/>
          <p:cNvSpPr/>
          <p:nvPr/>
        </p:nvSpPr>
        <p:spPr bwMode="auto">
          <a:xfrm>
            <a:off x="5292543" y="4276117"/>
            <a:ext cx="815011" cy="612648"/>
          </a:xfrm>
          <a:prstGeom prst="wedgeRectCallout">
            <a:avLst>
              <a:gd name="adj1" fmla="val 76363"/>
              <a:gd name="adj2" fmla="val 20653"/>
            </a:avLst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2"/>
              </a:buBlip>
              <a:tabLst/>
            </a:pPr>
            <a:endParaRPr kumimoji="0" lang="zh-CN" altLang="en-US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87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3666513" y="3971922"/>
            <a:ext cx="786133" cy="572334"/>
          </a:xfrm>
          <a:prstGeom prst="round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GTW session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 smtClean="0">
                <a:solidFill>
                  <a:srgbClr val="FFFFFF"/>
                </a:solidFill>
                <a:latin typeface="+mj-ea"/>
                <a:ea typeface="+mj-ea"/>
                <a:cs typeface="+mn-cs"/>
                <a:sym typeface="Wingdings" panose="05000000000000000000" pitchFamily="2" charset="2"/>
              </a:rPr>
              <a:t>13</a:t>
            </a:r>
            <a:r>
              <a:rPr kumimoji="0" lang="en-US" sz="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:00-16:00  UTC</a:t>
            </a:r>
          </a:p>
        </p:txBody>
      </p:sp>
      <p:sp>
        <p:nvSpPr>
          <p:cNvPr id="88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4510798" y="3968256"/>
            <a:ext cx="786133" cy="576000"/>
          </a:xfrm>
          <a:prstGeom prst="round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GTW session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 smtClean="0">
                <a:solidFill>
                  <a:srgbClr val="FFFFFF"/>
                </a:solidFill>
                <a:latin typeface="+mj-ea"/>
                <a:ea typeface="+mj-ea"/>
                <a:cs typeface="+mn-cs"/>
                <a:sym typeface="Wingdings" panose="05000000000000000000" pitchFamily="2" charset="2"/>
              </a:rPr>
              <a:t>13</a:t>
            </a:r>
            <a:r>
              <a:rPr kumimoji="0" lang="en-US" sz="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:00-16:00  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89" name="Rectangle 77">
            <a:extLst>
              <a:ext uri="{FF2B5EF4-FFF2-40B4-BE49-F238E27FC236}">
                <a16:creationId xmlns=""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11257565" y="1877631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noProof="0" dirty="0">
                <a:solidFill>
                  <a:srgbClr val="FFFFFF"/>
                </a:solidFill>
                <a:latin typeface="+mj-ea"/>
                <a:ea typeface="+mj-ea"/>
              </a:rPr>
              <a:t>Fri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cxnSp>
        <p:nvCxnSpPr>
          <p:cNvPr id="91" name="Straight Connector 12">
            <a:extLst>
              <a:ext uri="{FF2B5EF4-FFF2-40B4-BE49-F238E27FC236}">
                <a16:creationId xmlns="" xmlns:a16="http://schemas.microsoft.com/office/drawing/2014/main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12056357" y="2021910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2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11247796" y="3968256"/>
            <a:ext cx="786133" cy="576000"/>
          </a:xfrm>
          <a:prstGeom prst="round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GTW session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 smtClean="0">
                <a:solidFill>
                  <a:srgbClr val="FFFFFF"/>
                </a:solidFill>
                <a:latin typeface="+mj-ea"/>
                <a:ea typeface="+mj-ea"/>
                <a:cs typeface="+mn-cs"/>
                <a:sym typeface="Wingdings" panose="05000000000000000000" pitchFamily="2" charset="2"/>
              </a:rPr>
              <a:t>13</a:t>
            </a:r>
            <a:r>
              <a:rPr kumimoji="0" lang="en-US" sz="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:00-16:00 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93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11225369" y="2988415"/>
            <a:ext cx="786133" cy="576000"/>
          </a:xfrm>
          <a:prstGeom prst="roundRect">
            <a:avLst/>
          </a:prstGeom>
          <a:solidFill>
            <a:srgbClr val="FF0000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2</a:t>
            </a:r>
            <a:r>
              <a:rPr lang="en-US" sz="800" b="1" kern="0" baseline="3000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nd</a:t>
            </a: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 round formal summary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 smtClean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8:00</a:t>
            </a:r>
            <a:r>
              <a:rPr kumimoji="0" lang="en-US" sz="800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94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11225369" y="4812114"/>
            <a:ext cx="786133" cy="576000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noProof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Meeting closes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noProof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17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:00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98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10426334" y="4809060"/>
            <a:ext cx="786133" cy="563697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2</a:t>
            </a:r>
            <a:r>
              <a:rPr lang="en-US" sz="800" b="1" kern="0" baseline="3000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nd</a:t>
            </a: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 </a:t>
            </a:r>
            <a:r>
              <a:rPr lang="en-US" sz="800" b="1" kern="0" dirty="0" smtClean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round final formal </a:t>
            </a:r>
            <a:r>
              <a:rPr lang="en-US" sz="800" b="1" kern="0" dirty="0" err="1" smtClean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Tdoc</a:t>
            </a:r>
            <a:r>
              <a:rPr lang="en-US" sz="800" b="1" kern="0" dirty="0" smtClean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 submission</a:t>
            </a:r>
            <a:endParaRPr lang="en-US" sz="800" b="1" kern="0" dirty="0">
              <a:solidFill>
                <a:schemeClr val="bg1"/>
              </a:solidFill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 smtClean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17:00 </a:t>
            </a: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00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5367353" y="4812114"/>
            <a:ext cx="786133" cy="577054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1</a:t>
            </a:r>
            <a:r>
              <a:rPr lang="en-US" sz="800" b="1" kern="0" baseline="3000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st</a:t>
            </a: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 round </a:t>
            </a:r>
            <a:r>
              <a:rPr lang="en-US" sz="800" b="1" kern="0" dirty="0" smtClean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comments &amp; responses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noProof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17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:00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74" name="Rectangle 67">
            <a:extLst>
              <a:ext uri="{FF2B5EF4-FFF2-40B4-BE49-F238E27FC236}">
                <a16:creationId xmlns="" xmlns:a16="http://schemas.microsoft.com/office/drawing/2014/main" id="{61214404-3E99-431F-A1D1-0A44E2021497}"/>
              </a:ext>
            </a:extLst>
          </p:cNvPr>
          <p:cNvSpPr/>
          <p:nvPr/>
        </p:nvSpPr>
        <p:spPr>
          <a:xfrm>
            <a:off x="1944412" y="1383540"/>
            <a:ext cx="802177" cy="442269"/>
          </a:xfrm>
          <a:prstGeom prst="rect">
            <a:avLst/>
          </a:prstGeom>
          <a:solidFill>
            <a:schemeClr val="accent4">
              <a:lumMod val="75000"/>
              <a:lumOff val="25000"/>
            </a:schemeClr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dirty="0">
                <a:solidFill>
                  <a:srgbClr val="FFFFFF"/>
                </a:solidFill>
                <a:latin typeface="+mj-ea"/>
                <a:ea typeface="+mj-ea"/>
              </a:rPr>
              <a:t>Quiet Period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80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9576643" y="4812114"/>
            <a:ext cx="786133" cy="576000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2</a:t>
            </a:r>
            <a:r>
              <a:rPr lang="en-US" sz="800" b="1" kern="0" baseline="3000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nd</a:t>
            </a: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 round  comments &amp; responses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17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:00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82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9576643" y="5457372"/>
            <a:ext cx="786133" cy="576000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 smtClean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Share 2</a:t>
            </a:r>
            <a:r>
              <a:rPr lang="en-US" sz="800" b="1" kern="0" baseline="30000" dirty="0" smtClean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nd</a:t>
            </a:r>
            <a:r>
              <a:rPr lang="en-US" sz="800" b="1" kern="0" dirty="0" smtClean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 </a:t>
            </a: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round final </a:t>
            </a:r>
            <a:r>
              <a:rPr lang="en-US" sz="800" b="1" kern="0" dirty="0" smtClean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draft </a:t>
            </a:r>
            <a:r>
              <a:rPr lang="en-US" sz="800" b="1" kern="0" dirty="0" err="1" smtClean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Tdoc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19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:00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237861" y="3831324"/>
            <a:ext cx="11194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check if final </a:t>
            </a:r>
            <a:r>
              <a:rPr lang="en-US" altLang="zh-CN" sz="7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Tdoc</a:t>
            </a:r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is </a:t>
            </a:r>
            <a:r>
              <a:rPr lang="en-US" altLang="zh-CN" sz="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agreeable)</a:t>
            </a:r>
            <a:endParaRPr lang="en-US" altLang="zh-CN" sz="7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Wed 19:00 ~ Thu </a:t>
            </a:r>
            <a:r>
              <a:rPr lang="en-US" altLang="zh-CN" sz="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16:00 </a:t>
            </a:r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UTC   </a:t>
            </a:r>
            <a:endParaRPr lang="zh-CN" altLang="en-US" sz="7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10409407" y="3265252"/>
            <a:ext cx="786133" cy="576000"/>
          </a:xfrm>
          <a:prstGeom prst="roundRect">
            <a:avLst/>
          </a:prstGeom>
          <a:solidFill>
            <a:srgbClr val="FF0000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2</a:t>
            </a:r>
            <a:r>
              <a:rPr lang="en-US" sz="800" b="1" kern="0" baseline="3000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nd</a:t>
            </a: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 round draft summary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 smtClean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11:59</a:t>
            </a:r>
            <a:r>
              <a:rPr kumimoji="0" lang="en-US" sz="800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90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10426334" y="5456219"/>
            <a:ext cx="786133" cy="859123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Chair </a:t>
            </a:r>
            <a:r>
              <a:rPr lang="en-US" sz="800" b="1" kern="0" dirty="0" smtClean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announce which topics will continue 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noProof="0" dirty="0" smtClean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23</a:t>
            </a:r>
            <a:r>
              <a:rPr kumimoji="0" lang="en-US" sz="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:59</a:t>
            </a:r>
            <a:r>
              <a:rPr kumimoji="0" lang="en-US" sz="800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4408913" y="4872513"/>
            <a:ext cx="907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Companies need provide comments as early as possible</a:t>
            </a:r>
            <a:endParaRPr lang="zh-CN" altLang="en-US" sz="7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7838336" y="4855087"/>
            <a:ext cx="907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Companies need provide drafts &amp;  revisions as early as possible</a:t>
            </a:r>
            <a:endParaRPr lang="zh-CN" altLang="en-US" sz="7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10424239" y="4353270"/>
            <a:ext cx="763566" cy="362127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Window closes &amp;</a:t>
            </a:r>
            <a:r>
              <a:rPr lang="en-US" sz="800" b="1" kern="0" dirty="0" smtClean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final </a:t>
            </a:r>
            <a:r>
              <a:rPr kumimoji="0" lang="en-US" sz="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comments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 smtClean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16:00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7" name="圆角矩形标注 6"/>
          <p:cNvSpPr/>
          <p:nvPr/>
        </p:nvSpPr>
        <p:spPr bwMode="auto">
          <a:xfrm>
            <a:off x="310732" y="3785703"/>
            <a:ext cx="1656605" cy="721680"/>
          </a:xfrm>
          <a:prstGeom prst="wedgeRoundRectCallout">
            <a:avLst>
              <a:gd name="adj1" fmla="val 21984"/>
              <a:gd name="adj2" fmla="val 125647"/>
              <a:gd name="adj3" fmla="val 16667"/>
            </a:avLst>
          </a:prstGeom>
          <a:noFill/>
          <a:ln w="9525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altLang="zh-CN" sz="800" b="1" dirty="0">
                <a:latin typeface="+mj-ea"/>
              </a:rPr>
              <a:t>Companies need feed back if </a:t>
            </a:r>
            <a:r>
              <a:rPr lang="en-US" altLang="zh-CN" sz="800" b="1" dirty="0" err="1">
                <a:latin typeface="+mj-ea"/>
              </a:rPr>
              <a:t>tdoc</a:t>
            </a:r>
            <a:r>
              <a:rPr lang="en-US" altLang="zh-CN" sz="800" b="1" dirty="0">
                <a:latin typeface="+mj-ea"/>
              </a:rPr>
              <a:t> is submitted in wrong </a:t>
            </a:r>
            <a:r>
              <a:rPr lang="en-US" altLang="zh-CN" sz="800" b="1" dirty="0" smtClean="0">
                <a:latin typeface="+mj-ea"/>
              </a:rPr>
              <a:t>agenda or </a:t>
            </a:r>
            <a:r>
              <a:rPr lang="en-US" altLang="zh-CN" sz="800" b="1" dirty="0" err="1" smtClean="0">
                <a:latin typeface="+mj-ea"/>
              </a:rPr>
              <a:t>tdoc</a:t>
            </a:r>
            <a:r>
              <a:rPr lang="en-US" altLang="zh-CN" sz="800" b="1" dirty="0" smtClean="0">
                <a:latin typeface="+mj-ea"/>
              </a:rPr>
              <a:t> is missing from email summary</a:t>
            </a:r>
            <a:endParaRPr lang="zh-CN" altLang="en-US" sz="800" b="1" dirty="0">
              <a:latin typeface="+mj-ea"/>
            </a:endParaRPr>
          </a:p>
        </p:txBody>
      </p:sp>
      <p:sp>
        <p:nvSpPr>
          <p:cNvPr id="102" name="圆角矩形标注 101"/>
          <p:cNvSpPr/>
          <p:nvPr/>
        </p:nvSpPr>
        <p:spPr bwMode="auto">
          <a:xfrm>
            <a:off x="7396631" y="5770088"/>
            <a:ext cx="1460271" cy="360717"/>
          </a:xfrm>
          <a:prstGeom prst="wedgeRoundRectCallout">
            <a:avLst>
              <a:gd name="adj1" fmla="val 39637"/>
              <a:gd name="adj2" fmla="val -112526"/>
              <a:gd name="adj3" fmla="val 16667"/>
            </a:avLst>
          </a:prstGeom>
          <a:noFill/>
          <a:ln w="9525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altLang="zh-CN" sz="800" b="1" dirty="0" smtClean="0">
                <a:latin typeface="+mj-ea"/>
              </a:rPr>
              <a:t>Strict deadline for new </a:t>
            </a:r>
            <a:r>
              <a:rPr lang="en-US" altLang="zh-CN" sz="800" b="1" dirty="0" err="1" smtClean="0">
                <a:latin typeface="+mj-ea"/>
              </a:rPr>
              <a:t>tdoc</a:t>
            </a:r>
            <a:r>
              <a:rPr lang="en-US" altLang="zh-CN" sz="800" b="1" dirty="0" smtClean="0">
                <a:latin typeface="+mj-ea"/>
              </a:rPr>
              <a:t> number request</a:t>
            </a:r>
            <a:endParaRPr lang="zh-CN" altLang="en-US" sz="800" b="1" dirty="0">
              <a:latin typeface="+mj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406040" y="2796025"/>
            <a:ext cx="758921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Final checking window </a:t>
            </a:r>
            <a:endParaRPr lang="zh-CN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16211175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Draft CRs/TPs for b</a:t>
            </a:r>
            <a:r>
              <a:rPr lang="en-US" altLang="zh-CN" sz="1400" dirty="0"/>
              <a:t>asket WIs (AI </a:t>
            </a:r>
            <a:r>
              <a:rPr lang="en-US" altLang="zh-CN" sz="1400" dirty="0" smtClean="0"/>
              <a:t>10.1–10.5 </a:t>
            </a:r>
            <a:r>
              <a:rPr lang="en-US" altLang="zh-CN" sz="1400" dirty="0"/>
              <a:t>for LTE, AI </a:t>
            </a:r>
            <a:r>
              <a:rPr lang="en-US" altLang="zh-CN" sz="1400" dirty="0" smtClean="0"/>
              <a:t>7.6–7.23 </a:t>
            </a:r>
            <a:r>
              <a:rPr lang="en-US" altLang="zh-CN" sz="1400" dirty="0"/>
              <a:t>for NR)</a:t>
            </a:r>
            <a:r>
              <a:rPr lang="en-US" sz="1400" dirty="0"/>
              <a:t> will be handled following procedures/timelines below.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Note: there is only one round of email discussion for basket </a:t>
            </a:r>
            <a:r>
              <a:rPr lang="en-US" sz="1200" dirty="0" err="1"/>
              <a:t>WIs.</a:t>
            </a:r>
            <a:endParaRPr lang="en-US" sz="1200" dirty="0"/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Procedures and timelines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 smtClean="0">
                <a:solidFill>
                  <a:srgbClr val="FF0000"/>
                </a:solidFill>
              </a:rPr>
              <a:t>October 26 </a:t>
            </a:r>
            <a:r>
              <a:rPr lang="en-US" sz="1200" dirty="0">
                <a:solidFill>
                  <a:srgbClr val="FF0000"/>
                </a:solidFill>
              </a:rPr>
              <a:t>(Tuesday)</a:t>
            </a:r>
            <a:r>
              <a:rPr lang="en-US" sz="1200" dirty="0"/>
              <a:t>: B</a:t>
            </a:r>
            <a:r>
              <a:rPr lang="en-US" altLang="zh-CN" sz="1200" dirty="0"/>
              <a:t>asket WI moderator will provide a list of contributions for flagging.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 smtClean="0">
                <a:solidFill>
                  <a:srgbClr val="FF0000"/>
                </a:solidFill>
              </a:rPr>
              <a:t>October 29 </a:t>
            </a:r>
            <a:r>
              <a:rPr lang="en-US" sz="1200" dirty="0">
                <a:solidFill>
                  <a:srgbClr val="FF0000"/>
                </a:solidFill>
              </a:rPr>
              <a:t>(Friday</a:t>
            </a:r>
            <a:r>
              <a:rPr lang="en-US" altLang="zh-CN" sz="1200" dirty="0">
                <a:solidFill>
                  <a:srgbClr val="FF0000"/>
                </a:solidFill>
              </a:rPr>
              <a:t>), 17:00 UTC</a:t>
            </a:r>
            <a:r>
              <a:rPr lang="en-US" altLang="zh-CN" sz="1200" dirty="0"/>
              <a:t>: Flag deadline. Companies can use the basket email thread title and specific reason(s) for flag in the email, e.g., 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altLang="zh-CN" sz="1200" dirty="0"/>
              <a:t>	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altLang="zh-CN" sz="12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 smtClean="0">
                <a:solidFill>
                  <a:srgbClr val="FF0000"/>
                </a:solidFill>
              </a:rPr>
              <a:t>November 1 </a:t>
            </a:r>
            <a:r>
              <a:rPr lang="en-US" sz="1200" dirty="0">
                <a:solidFill>
                  <a:srgbClr val="FF0000"/>
                </a:solidFill>
              </a:rPr>
              <a:t>(Monday)</a:t>
            </a:r>
            <a:r>
              <a:rPr lang="en-US" sz="1200" dirty="0"/>
              <a:t>: Basket WI moderator will provide the updated list of contributions in which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Those that </a:t>
            </a:r>
            <a:r>
              <a:rPr lang="en-US" altLang="zh-CN" sz="1200" dirty="0"/>
              <a:t>were not flagged will be considered as "agreeable”.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Those that were flagged will be revised. The authors are encouraged to share the revisions as soon as possible for further comments.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 smtClean="0">
                <a:solidFill>
                  <a:srgbClr val="FF0000"/>
                </a:solidFill>
              </a:rPr>
              <a:t>November 4 </a:t>
            </a:r>
            <a:r>
              <a:rPr lang="en-US" sz="1200" dirty="0">
                <a:solidFill>
                  <a:srgbClr val="FF0000"/>
                </a:solidFill>
              </a:rPr>
              <a:t>(Thursday), 17:00 UTC</a:t>
            </a:r>
            <a:r>
              <a:rPr lang="en-US" sz="1200" dirty="0"/>
              <a:t>: all the revised </a:t>
            </a:r>
            <a:r>
              <a:rPr lang="en-US" altLang="zh-CN" sz="1200" dirty="0" err="1"/>
              <a:t>tdocs</a:t>
            </a:r>
            <a:r>
              <a:rPr lang="en-US" altLang="zh-CN" sz="1200" dirty="0"/>
              <a:t> need be available and final comments will be received.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 smtClean="0">
                <a:solidFill>
                  <a:srgbClr val="FF0000"/>
                </a:solidFill>
              </a:rPr>
              <a:t>November 5 </a:t>
            </a:r>
            <a:r>
              <a:rPr lang="en-US" sz="1200" dirty="0">
                <a:solidFill>
                  <a:srgbClr val="FF0000"/>
                </a:solidFill>
              </a:rPr>
              <a:t>(Friday), 17:00 UTC</a:t>
            </a:r>
            <a:r>
              <a:rPr lang="en-US" sz="1200" dirty="0"/>
              <a:t>: basket WI moderators will provide a summary of status of those flagged and revised </a:t>
            </a:r>
            <a:r>
              <a:rPr lang="en-US" sz="1200" dirty="0" err="1"/>
              <a:t>tdocs</a:t>
            </a:r>
            <a:r>
              <a:rPr lang="en-US" sz="1200" dirty="0"/>
              <a:t>, including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the reason for flagging.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if the revision is available.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if the revision is agreeable by addressing received comments).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 smtClean="0">
                <a:solidFill>
                  <a:srgbClr val="FF0000"/>
                </a:solidFill>
              </a:rPr>
              <a:t>November </a:t>
            </a:r>
            <a:r>
              <a:rPr lang="en-US" altLang="zh-CN" sz="1200" dirty="0">
                <a:solidFill>
                  <a:srgbClr val="FF0000"/>
                </a:solidFill>
              </a:rPr>
              <a:t>9</a:t>
            </a:r>
            <a:r>
              <a:rPr lang="en-US" altLang="zh-CN" sz="1200" dirty="0" smtClean="0">
                <a:solidFill>
                  <a:srgbClr val="FF0000"/>
                </a:solidFill>
              </a:rPr>
              <a:t> </a:t>
            </a:r>
            <a:r>
              <a:rPr lang="en-US" altLang="zh-CN" sz="1200" dirty="0">
                <a:solidFill>
                  <a:srgbClr val="FF0000"/>
                </a:solidFill>
              </a:rPr>
              <a:t>(Tuesday), 17:00 UTC</a:t>
            </a:r>
            <a:r>
              <a:rPr lang="en-US" altLang="zh-CN" sz="1200" dirty="0"/>
              <a:t>: Based on the summary, session chair will announce decisions.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 smtClean="0">
                <a:solidFill>
                  <a:srgbClr val="FF0000"/>
                </a:solidFill>
              </a:rPr>
              <a:t>November 16 (Tuesday), </a:t>
            </a:r>
            <a:r>
              <a:rPr lang="en-US" altLang="zh-CN" sz="1200" dirty="0">
                <a:solidFill>
                  <a:srgbClr val="FF0000"/>
                </a:solidFill>
              </a:rPr>
              <a:t>17:00 UTC</a:t>
            </a:r>
            <a:r>
              <a:rPr lang="en-US" altLang="zh-CN" sz="1200" dirty="0"/>
              <a:t>: Updated TRs/draft TSs need be available for email approval.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No technique discussions are expected during post-meeting approval.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Basket WIs Email discussion procedures/timelines </a:t>
            </a:r>
            <a:endParaRPr lang="ru-RU" dirty="0"/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3699412"/>
              </p:ext>
            </p:extLst>
          </p:nvPr>
        </p:nvGraphicFramePr>
        <p:xfrm>
          <a:off x="1955089" y="2702288"/>
          <a:ext cx="7359828" cy="54864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45327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45327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45327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altLang="zh-CN" sz="1200" dirty="0" err="1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Tdoc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Title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Reason for discussion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R4-21xxxxx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 err="1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xxxx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 err="1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xxxx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500155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400" dirty="0" smtClean="0"/>
              <a:t>Big CRs for Rel-15/16 maintenance and Rel-17 WIs, revised WID/TR/big CRs for Rel-17 basket WIs, and other </a:t>
            </a:r>
            <a:r>
              <a:rPr lang="en-US" sz="1400" dirty="0" err="1" smtClean="0"/>
              <a:t>tdocs</a:t>
            </a:r>
            <a:r>
              <a:rPr lang="en-US" sz="1400" dirty="0" smtClean="0"/>
              <a:t> based on Chairs guidance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Procedures and timelines: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 smtClean="0">
                <a:solidFill>
                  <a:srgbClr val="FF0000"/>
                </a:solidFill>
              </a:rPr>
              <a:t>November 14 (Sunday)</a:t>
            </a:r>
            <a:r>
              <a:rPr lang="en-US" sz="1200" dirty="0" smtClean="0"/>
              <a:t>: Session chairs will provide the list of </a:t>
            </a:r>
            <a:r>
              <a:rPr lang="en-US" sz="1200" dirty="0" err="1" smtClean="0"/>
              <a:t>tdocs</a:t>
            </a:r>
            <a:r>
              <a:rPr lang="en-US" sz="1200" dirty="0" smtClean="0"/>
              <a:t> for post-meeting email approval.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 smtClean="0">
                <a:solidFill>
                  <a:srgbClr val="FF0000"/>
                </a:solidFill>
              </a:rPr>
              <a:t>November 16 (Tuesday</a:t>
            </a:r>
            <a:r>
              <a:rPr lang="en-US" altLang="zh-CN" sz="1200" dirty="0" smtClean="0">
                <a:solidFill>
                  <a:srgbClr val="FF0000"/>
                </a:solidFill>
              </a:rPr>
              <a:t>), </a:t>
            </a:r>
            <a:r>
              <a:rPr lang="en-US" altLang="zh-CN" sz="1200" dirty="0">
                <a:solidFill>
                  <a:srgbClr val="FF0000"/>
                </a:solidFill>
              </a:rPr>
              <a:t>17:00 UTC</a:t>
            </a:r>
            <a:r>
              <a:rPr lang="en-US" altLang="zh-CN" sz="1200" dirty="0"/>
              <a:t>: A</a:t>
            </a:r>
            <a:r>
              <a:rPr lang="en-US" altLang="zh-CN" sz="1200" dirty="0" smtClean="0"/>
              <a:t>uthors of </a:t>
            </a:r>
            <a:r>
              <a:rPr lang="en-US" altLang="zh-CN" sz="1200" dirty="0" err="1" smtClean="0"/>
              <a:t>tdocs</a:t>
            </a:r>
            <a:r>
              <a:rPr lang="en-US" altLang="zh-CN" sz="1200" dirty="0" smtClean="0"/>
              <a:t> need share the drafts and submit them into inbox for review. 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 smtClean="0">
                <a:solidFill>
                  <a:srgbClr val="FF0000"/>
                </a:solidFill>
              </a:rPr>
              <a:t>November 18 (Thursday), 13:00 UTC</a:t>
            </a:r>
            <a:r>
              <a:rPr lang="en-US" altLang="zh-CN" sz="1200" dirty="0" smtClean="0"/>
              <a:t>: Companies provided comments if any and author should provide necessary revisions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 smtClean="0">
                <a:solidFill>
                  <a:srgbClr val="FF0000"/>
                </a:solidFill>
              </a:rPr>
              <a:t>November 18 (Thursday), 17:00 UTC: </a:t>
            </a:r>
            <a:r>
              <a:rPr lang="en-US" altLang="zh-CN" sz="1200" dirty="0"/>
              <a:t>Based on the summary, session chair will announce </a:t>
            </a:r>
            <a:r>
              <a:rPr lang="en-US" altLang="zh-CN" sz="1200" dirty="0" smtClean="0"/>
              <a:t>decisions.</a:t>
            </a:r>
          </a:p>
          <a:p>
            <a:pPr marL="342882" lvl="1" indent="-342882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altLang="zh-CN" sz="1400" dirty="0" smtClean="0">
                <a:cs typeface="+mn-cs"/>
              </a:rPr>
              <a:t>Other guidance: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We would like to remind all delegated to upload all Cat A CRs as soon as possible. In case Cat A CRs are not available by </a:t>
            </a:r>
            <a:r>
              <a:rPr lang="en-US" altLang="zh-CN" sz="1200" dirty="0" smtClean="0">
                <a:solidFill>
                  <a:srgbClr val="FF0000"/>
                </a:solidFill>
              </a:rPr>
              <a:t>November 15 (Monday) </a:t>
            </a:r>
            <a:r>
              <a:rPr lang="en-US" altLang="zh-CN" sz="1200" dirty="0">
                <a:solidFill>
                  <a:srgbClr val="FF0000"/>
                </a:solidFill>
              </a:rPr>
              <a:t>20:00 UTC</a:t>
            </a:r>
            <a:r>
              <a:rPr lang="en-US" altLang="zh-CN" sz="1200" dirty="0"/>
              <a:t>, the respective Draft CRs may be postponed and not implemented.</a:t>
            </a:r>
            <a:endParaRPr lang="zh-CN" altLang="zh-CN" sz="1200" dirty="0"/>
          </a:p>
          <a:p>
            <a:pPr marL="742912" lvl="2" indent="-342882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endParaRPr lang="en-US" altLang="zh-CN" sz="1000" dirty="0">
              <a:cs typeface="+mn-cs"/>
            </a:endParaRP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altLang="zh-CN" sz="1200" dirty="0"/>
              <a:t>	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altLang="zh-CN" sz="12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altLang="zh-CN" sz="1200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 smtClean="0"/>
              <a:t>Post-meeting </a:t>
            </a:r>
            <a:r>
              <a:rPr lang="en-US" b="1" dirty="0"/>
              <a:t>e</a:t>
            </a:r>
            <a:r>
              <a:rPr lang="en-US" b="1" dirty="0" smtClean="0"/>
              <a:t>mail approval </a:t>
            </a:r>
            <a:r>
              <a:rPr lang="en-US" b="1" dirty="0"/>
              <a:t>procedures/timelines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349869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1" y="1273321"/>
            <a:ext cx="11622281" cy="5095171"/>
          </a:xfrm>
        </p:spPr>
        <p:txBody>
          <a:bodyPr/>
          <a:lstStyle/>
          <a:p>
            <a:pPr marL="342882" lvl="1" indent="-342882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altLang="zh-CN" sz="1400" dirty="0" smtClean="0"/>
              <a:t>No </a:t>
            </a:r>
            <a:r>
              <a:rPr lang="en-US" altLang="zh-CN" sz="1400" dirty="0"/>
              <a:t>formal CR for Rel-17 non-spectrum WIs is </a:t>
            </a:r>
            <a:r>
              <a:rPr lang="en-US" altLang="zh-CN" sz="1400" dirty="0" smtClean="0"/>
              <a:t>expected in this meeting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Please refer to R4-2114691 for general guidance</a:t>
            </a:r>
            <a:r>
              <a:rPr lang="en-US" altLang="zh-CN" sz="1200" dirty="0" smtClean="0"/>
              <a:t>.</a:t>
            </a:r>
            <a:endParaRPr lang="en-US" sz="1400" dirty="0" smtClean="0">
              <a:cs typeface="+mn-cs"/>
            </a:endParaRPr>
          </a:p>
          <a:p>
            <a:pPr marL="342882" lvl="1" indent="-342882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sz="1400" dirty="0" smtClean="0">
                <a:cs typeface="+mn-cs"/>
              </a:rPr>
              <a:t>RF CR handling</a:t>
            </a:r>
            <a:endParaRPr lang="en-US" sz="1400" dirty="0"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 smtClean="0"/>
              <a:t>For </a:t>
            </a:r>
            <a:r>
              <a:rPr lang="en-US" altLang="zh-CN" sz="1200" dirty="0"/>
              <a:t>RF agendas, draft CRs and draft TPs/TPs for Rel-17 non-spectrum related work are allowed. It is encouraged that companies discuss and agreed on the work splitting first</a:t>
            </a:r>
            <a:r>
              <a:rPr lang="en-US" altLang="zh-CN" sz="1200" dirty="0" smtClean="0"/>
              <a:t>.</a:t>
            </a:r>
            <a:endParaRPr lang="en-US" altLang="zh-CN" sz="1400" dirty="0" smtClean="0">
              <a:cs typeface="+mn-cs"/>
            </a:endParaRPr>
          </a:p>
          <a:p>
            <a:pPr marL="342882" lvl="1" indent="-342882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altLang="zh-CN" sz="1400" dirty="0" smtClean="0">
                <a:cs typeface="+mn-cs"/>
              </a:rPr>
              <a:t>RRM CR handling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 smtClean="0"/>
              <a:t>Draft </a:t>
            </a:r>
            <a:r>
              <a:rPr lang="en-US" altLang="zh-CN" sz="1200" dirty="0"/>
              <a:t>CRs with are allowed for WIs of NR FR1 RF Enhancements [NR_RF_FR1_enh], NR FR2 RF Enhancements [NR_RF_FR2_req_enh2], NR FR1 HST Enhancements [NR_HST_FR1_enh], NR FR2 HST [NR_HST_FR2], NR </a:t>
            </a:r>
            <a:r>
              <a:rPr lang="en-US" altLang="zh-CN" sz="1200" dirty="0" err="1"/>
              <a:t>FeRRM</a:t>
            </a:r>
            <a:r>
              <a:rPr lang="en-US" altLang="zh-CN" sz="1200" dirty="0"/>
              <a:t> [NR_RRM_enh2] , NR MG Enhancements [</a:t>
            </a:r>
            <a:r>
              <a:rPr lang="en-US" altLang="zh-CN" sz="1200" dirty="0" err="1"/>
              <a:t>NR_MG_enh</a:t>
            </a:r>
            <a:r>
              <a:rPr lang="en-US" altLang="zh-CN" sz="1200" dirty="0"/>
              <a:t>]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 smtClean="0"/>
              <a:t>For </a:t>
            </a:r>
            <a:r>
              <a:rPr lang="en-US" altLang="zh-CN" sz="1200" dirty="0"/>
              <a:t>other items the discussion is focused on technical issues and initial CRs are planned for Q1’2022.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 smtClean="0"/>
              <a:t>Note </a:t>
            </a:r>
            <a:r>
              <a:rPr lang="en-US" altLang="zh-CN" sz="1200" dirty="0"/>
              <a:t>that the discussions will focus on technical issues first and Draft CRs will be handled with the 2nd priority.</a:t>
            </a:r>
          </a:p>
          <a:p>
            <a:pPr marL="342882" lvl="1" indent="-342882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altLang="zh-CN" sz="1400" dirty="0">
                <a:cs typeface="+mn-cs"/>
              </a:rPr>
              <a:t>Demodulation CR </a:t>
            </a:r>
            <a:r>
              <a:rPr lang="en-US" altLang="zh-CN" sz="1400" dirty="0" smtClean="0">
                <a:cs typeface="+mn-cs"/>
              </a:rPr>
              <a:t>handling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Draft TPs/TPs are allowed for performance enhancement WI</a:t>
            </a:r>
            <a:r>
              <a:rPr lang="en-US" altLang="zh-CN" sz="1200" dirty="0" smtClean="0"/>
              <a:t>.</a:t>
            </a:r>
          </a:p>
          <a:p>
            <a:pPr marL="342882" lvl="1" indent="-342882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endParaRPr lang="en-US" altLang="zh-CN" sz="1400" dirty="0" smtClean="0"/>
          </a:p>
          <a:p>
            <a:pPr marL="342882" lvl="1" indent="-342882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altLang="zh-CN" sz="1400" dirty="0" smtClean="0"/>
              <a:t>SI/WI </a:t>
            </a:r>
            <a:r>
              <a:rPr lang="en-US" altLang="zh-CN" sz="1400" dirty="0"/>
              <a:t>RAN4 </a:t>
            </a:r>
            <a:r>
              <a:rPr lang="en-US" altLang="zh-CN" sz="1400" dirty="0" smtClean="0"/>
              <a:t>RF/RRM/demodulation </a:t>
            </a:r>
            <a:r>
              <a:rPr lang="en-US" altLang="zh-CN" sz="1400" dirty="0"/>
              <a:t>Work Plans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 smtClean="0"/>
              <a:t>Rapporteurs </a:t>
            </a:r>
            <a:r>
              <a:rPr lang="en-US" altLang="zh-CN" sz="1200" dirty="0"/>
              <a:t>are encouraged to provide updated SI/WI RRM work plans to decide on </a:t>
            </a:r>
            <a:endParaRPr lang="en-US" altLang="zh-CN" sz="1200" dirty="0" smtClean="0"/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 smtClean="0"/>
              <a:t>CR/TP </a:t>
            </a:r>
            <a:r>
              <a:rPr lang="en-US" altLang="zh-CN" sz="1200" dirty="0"/>
              <a:t>work split among contributing companies to avoid duplicate efforts and to encourage sharing the workload and cross-checking CRs </a:t>
            </a:r>
            <a:endParaRPr lang="en-US" altLang="zh-CN" sz="1200" dirty="0" smtClean="0"/>
          </a:p>
          <a:p>
            <a:pPr lvl="3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 smtClean="0"/>
              <a:t>CR </a:t>
            </a:r>
            <a:r>
              <a:rPr lang="en-US" altLang="zh-CN" sz="1200" dirty="0"/>
              <a:t>work split should at least include Big CR split. It is also allowed if companies want to further split the work under each Big CR.</a:t>
            </a:r>
          </a:p>
          <a:p>
            <a:pPr marL="342882" lvl="1" indent="-342882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endParaRPr lang="en-US" altLang="zh-CN" sz="1400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605473" cy="1143001"/>
          </a:xfrm>
        </p:spPr>
        <p:txBody>
          <a:bodyPr/>
          <a:lstStyle/>
          <a:p>
            <a:r>
              <a:rPr lang="en-US" b="1" dirty="0" smtClean="0"/>
              <a:t>CR handling for Rel-17 non-spectrum related WI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075313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6101698" cy="5095171"/>
          </a:xfrm>
        </p:spPr>
        <p:txBody>
          <a:bodyPr/>
          <a:lstStyle/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altLang="zh-CN" sz="1400" dirty="0"/>
              <a:t>TOHRU (Trace Online Hand Raising Utility) </a:t>
            </a:r>
            <a:r>
              <a:rPr lang="en-US" altLang="zh-CN" sz="1400" dirty="0" smtClean="0"/>
              <a:t>will be used for GTW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3GPP TOHRU will be used in this meeting (previously RAN4 used external TOHRU tool)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Hyperlink: </a:t>
            </a:r>
            <a:r>
              <a:rPr lang="zh-CN" altLang="zh-CN" sz="1200" dirty="0"/>
              <a:t> </a:t>
            </a:r>
            <a:r>
              <a:rPr lang="en-GB" altLang="zh-CN" sz="1200" u="sng" dirty="0">
                <a:hlinkClick r:id="rId3"/>
              </a:rPr>
              <a:t>https://www.3gpp.org/tohru/</a:t>
            </a:r>
            <a:endParaRPr lang="en-US" altLang="zh-CN" sz="1200" dirty="0"/>
          </a:p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GB" altLang="zh-CN" sz="1400" dirty="0"/>
              <a:t>Together with the invitation for the </a:t>
            </a:r>
            <a:r>
              <a:rPr lang="en-GB" altLang="zh-CN" sz="1400" dirty="0" err="1"/>
              <a:t>GotoWebinar</a:t>
            </a:r>
            <a:r>
              <a:rPr lang="en-GB" altLang="zh-CN" sz="1400" dirty="0"/>
              <a:t> MCC provides you with </a:t>
            </a:r>
            <a:r>
              <a:rPr lang="en-GB" altLang="zh-CN" sz="1400" dirty="0" smtClean="0"/>
              <a:t>a "Meeting name" individually after your </a:t>
            </a:r>
            <a:r>
              <a:rPr lang="en-GB" altLang="zh-CN" sz="1400" dirty="0" err="1" smtClean="0"/>
              <a:t>registeration</a:t>
            </a:r>
            <a:r>
              <a:rPr lang="en-GB" altLang="zh-CN" sz="1400" dirty="0" smtClean="0"/>
              <a:t> </a:t>
            </a:r>
            <a:endParaRPr lang="en-GB" altLang="zh-CN" sz="14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 smtClean="0"/>
              <a:t>Meeting name (TOHRU </a:t>
            </a:r>
            <a:r>
              <a:rPr lang="en-GB" altLang="zh-CN" sz="1200" dirty="0"/>
              <a:t>Meeting </a:t>
            </a:r>
            <a:r>
              <a:rPr lang="en-GB" altLang="zh-CN" sz="1200" dirty="0" smtClean="0"/>
              <a:t>IDs):</a:t>
            </a:r>
            <a:endParaRPr lang="en-GB" altLang="zh-CN" sz="1200" dirty="0"/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Main session: RAN4_Main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RRM session: RAN4_RRM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err="1"/>
              <a:t>BSRF_Demod_testing</a:t>
            </a:r>
            <a:r>
              <a:rPr lang="en-US" altLang="zh-CN" sz="1200" dirty="0"/>
              <a:t> session: </a:t>
            </a:r>
            <a:r>
              <a:rPr lang="en-US" altLang="zh-CN" sz="1200" dirty="0" smtClean="0"/>
              <a:t>RAN4_BSRF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Enter your name </a:t>
            </a:r>
            <a:endParaRPr lang="en-US" altLang="zh-CN" sz="1200" dirty="0" smtClean="0"/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1200" b="1" dirty="0"/>
              <a:t>&lt;represented company&gt;, &lt;first name&gt; &lt;family name&gt;</a:t>
            </a:r>
            <a:r>
              <a:rPr lang="en-GB" altLang="zh-CN" sz="1200" dirty="0"/>
              <a:t/>
            </a:r>
            <a:br>
              <a:rPr lang="en-GB" altLang="zh-CN" sz="1200" dirty="0"/>
            </a:br>
            <a:r>
              <a:rPr lang="en-GB" altLang="zh-CN" sz="1200" dirty="0"/>
              <a:t>e.g.: XY Telecom - Peter </a:t>
            </a:r>
            <a:r>
              <a:rPr lang="en-GB" altLang="zh-CN" sz="1200" dirty="0" err="1" smtClean="0"/>
              <a:t>Mustermann</a:t>
            </a:r>
            <a:endParaRPr lang="en-GB" altLang="zh-CN" sz="12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</a:t>
            </a:r>
            <a:r>
              <a:rPr lang="en-US" altLang="zh-CN" sz="1200" dirty="0" smtClean="0"/>
              <a:t>eed </a:t>
            </a:r>
            <a:r>
              <a:rPr lang="en-US" altLang="zh-CN" sz="1200" dirty="0"/>
              <a:t>to manually push </a:t>
            </a:r>
            <a:r>
              <a:rPr lang="en-US" altLang="zh-CN" sz="1200" dirty="0" smtClean="0"/>
              <a:t> </a:t>
            </a:r>
            <a:r>
              <a:rPr lang="en-GB" altLang="zh-CN" sz="1200" dirty="0" smtClean="0"/>
              <a:t>"</a:t>
            </a:r>
            <a:r>
              <a:rPr lang="en-US" altLang="zh-CN" sz="1200" dirty="0" smtClean="0"/>
              <a:t>Refresh Queue</a:t>
            </a:r>
            <a:r>
              <a:rPr lang="en-GB" altLang="zh-CN" sz="1200" dirty="0" smtClean="0"/>
              <a:t>" </a:t>
            </a:r>
            <a:r>
              <a:rPr lang="en-US" altLang="zh-CN" sz="1200" dirty="0" smtClean="0"/>
              <a:t>or use </a:t>
            </a:r>
            <a:r>
              <a:rPr lang="en-GB" altLang="zh-CN" sz="1200" dirty="0" smtClean="0"/>
              <a:t>"</a:t>
            </a:r>
            <a:r>
              <a:rPr lang="en-US" altLang="zh-CN" sz="1200" dirty="0" smtClean="0"/>
              <a:t>Automatically </a:t>
            </a:r>
            <a:r>
              <a:rPr lang="en-US" altLang="zh-CN" sz="1200" dirty="0"/>
              <a:t>refresh queue every 3 </a:t>
            </a:r>
            <a:r>
              <a:rPr lang="en-US" altLang="zh-CN" sz="1200" dirty="0" smtClean="0"/>
              <a:t>seconds</a:t>
            </a:r>
            <a:r>
              <a:rPr lang="en-GB" altLang="zh-CN" sz="1200" dirty="0" smtClean="0"/>
              <a:t>"</a:t>
            </a:r>
            <a:r>
              <a:rPr lang="en-US" altLang="zh-CN" sz="1200" dirty="0" smtClean="0"/>
              <a:t>, </a:t>
            </a:r>
            <a:r>
              <a:rPr lang="en-US" altLang="zh-CN" sz="1200" dirty="0"/>
              <a:t>since this is different from the original TOHRU tool</a:t>
            </a:r>
            <a:r>
              <a:rPr lang="en-US" altLang="zh-CN" sz="1200" dirty="0" smtClean="0"/>
              <a:t>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The other buttons are similar as the previous external TOHRU tool</a:t>
            </a:r>
            <a:endParaRPr lang="en-US" altLang="zh-CN" sz="1200" dirty="0"/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b="1" dirty="0">
              <a:solidFill>
                <a:srgbClr val="FF0000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altLang="zh-CN" b="1" dirty="0" smtClean="0"/>
              <a:t>Guidance of TOHRU for GTW</a:t>
            </a:r>
            <a:endParaRPr lang="ru-RU" dirty="0"/>
          </a:p>
        </p:txBody>
      </p:sp>
      <p:pic>
        <p:nvPicPr>
          <p:cNvPr id="1026" name="Picture 5" descr="image00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8650" y="1273321"/>
            <a:ext cx="3560109" cy="2016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4" descr="image00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8650" y="3323044"/>
            <a:ext cx="4435264" cy="3210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椭圆 1"/>
          <p:cNvSpPr/>
          <p:nvPr/>
        </p:nvSpPr>
        <p:spPr bwMode="auto">
          <a:xfrm>
            <a:off x="7016097" y="5896598"/>
            <a:ext cx="2136449" cy="307649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2"/>
              </a:buBlip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4" name="右箭头 3"/>
          <p:cNvSpPr/>
          <p:nvPr/>
        </p:nvSpPr>
        <p:spPr bwMode="auto">
          <a:xfrm rot="2045504">
            <a:off x="6503348" y="5772684"/>
            <a:ext cx="410198" cy="247828"/>
          </a:xfrm>
          <a:prstGeom prst="rightArrow">
            <a:avLst/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2"/>
              </a:buBlip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197200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2552158F8185D44A8848B98AEA319AF" ma:contentTypeVersion="12" ma:contentTypeDescription="Create a new document." ma:contentTypeScope="" ma:versionID="6a36ef4f892f86ce52de6a1653dbd950">
  <xsd:schema xmlns:xsd="http://www.w3.org/2001/XMLSchema" xmlns:xs="http://www.w3.org/2001/XMLSchema" xmlns:p="http://schemas.microsoft.com/office/2006/metadata/properties" xmlns:ns3="a915fe38-2618-47b6-8303-829fb71466d5" xmlns:ns4="23d77754-4ccc-4c57-9291-cab09e81894a" targetNamespace="http://schemas.microsoft.com/office/2006/metadata/properties" ma:root="true" ma:fieldsID="f7034ffd361f586299d0e2788fe1325b" ns3:_="" ns4:_="">
    <xsd:import namespace="a915fe38-2618-47b6-8303-829fb71466d5"/>
    <xsd:import namespace="23d77754-4ccc-4c57-9291-cab09e81894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915fe38-2618-47b6-8303-829fb71466d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d77754-4ccc-4c57-9291-cab09e81894a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8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F070948-0CB2-4F99-ACC8-E715860BC6B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74266F6-0ED4-4E4E-9B55-710101289C5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915fe38-2618-47b6-8303-829fb71466d5"/>
    <ds:schemaRef ds:uri="23d77754-4ccc-4c57-9291-cab09e81894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5C68143-B530-4487-9EA7-5BCC5970B48F}">
  <ds:schemaRefs>
    <ds:schemaRef ds:uri="http://schemas.openxmlformats.org/package/2006/metadata/core-properties"/>
    <ds:schemaRef ds:uri="http://purl.org/dc/terms/"/>
    <ds:schemaRef ds:uri="http://purl.org/dc/elements/1.1/"/>
    <ds:schemaRef ds:uri="http://purl.org/dc/dcmitype/"/>
    <ds:schemaRef ds:uri="http://schemas.microsoft.com/office/2006/metadata/properties"/>
    <ds:schemaRef ds:uri="http://schemas.microsoft.com/office/2006/documentManagement/types"/>
    <ds:schemaRef ds:uri="http://www.w3.org/XML/1998/namespace"/>
    <ds:schemaRef ds:uri="http://schemas.microsoft.com/office/infopath/2007/PartnerControls"/>
    <ds:schemaRef ds:uri="23d77754-4ccc-4c57-9291-cab09e81894a"/>
    <ds:schemaRef ds:uri="a915fe38-2618-47b6-8303-829fb71466d5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337613</TotalTime>
  <Words>2222</Words>
  <Application>Microsoft Office PowerPoint</Application>
  <PresentationFormat>宽屏</PresentationFormat>
  <Paragraphs>248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黑体</vt:lpstr>
      <vt:lpstr>宋体</vt:lpstr>
      <vt:lpstr>微软雅黑</vt:lpstr>
      <vt:lpstr>Arial</vt:lpstr>
      <vt:lpstr>Arial Black</vt:lpstr>
      <vt:lpstr>Calibri</vt:lpstr>
      <vt:lpstr>Times New Roman</vt:lpstr>
      <vt:lpstr>Wingdings</vt:lpstr>
      <vt:lpstr>3gpp</vt:lpstr>
      <vt:lpstr>RAN4#101-e E-meeting Arrangements and Guidelines</vt:lpstr>
      <vt:lpstr>General Aspects </vt:lpstr>
      <vt:lpstr>General Aspects </vt:lpstr>
      <vt:lpstr>General Aspects </vt:lpstr>
      <vt:lpstr>Email discussion procedures/timelines</vt:lpstr>
      <vt:lpstr>Basket WIs Email discussion procedures/timelines </vt:lpstr>
      <vt:lpstr>Post-meeting email approval procedures/timelines </vt:lpstr>
      <vt:lpstr>CR handling for Rel-17 non-spectrum related WI</vt:lpstr>
      <vt:lpstr>Guidance of TOHRU for GTW</vt:lpstr>
      <vt:lpstr>Other guidelines</vt:lpstr>
      <vt:lpstr>Other guidelines (cont.) </vt:lpstr>
      <vt:lpstr>Other guidelines (cont.) </vt:lpstr>
      <vt:lpstr>Thanks!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RAN4#94 E-meeting Arrangements and Guidelines</dc:title>
  <dc:creator>Administrator</dc:creator>
  <cp:keywords>CTPClassification=CTP_NT</cp:keywords>
  <cp:lastModifiedBy>Xizeng Dai</cp:lastModifiedBy>
  <cp:revision>706</cp:revision>
  <cp:lastPrinted>2016-09-15T08:31:35Z</cp:lastPrinted>
  <dcterms:created xsi:type="dcterms:W3CDTF">2009-11-27T05:15:11Z</dcterms:created>
  <dcterms:modified xsi:type="dcterms:W3CDTF">2021-10-18T01:17:46Z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D:\RAN\RAN78\RP-172127.pptx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1552620126</vt:lpwstr>
  </property>
  <property fmtid="{D5CDD505-2E9C-101B-9397-08002B2CF9AE}" pid="8" name="TitusGUID">
    <vt:lpwstr>6f9c0495-a83c-462b-8664-67016d5bf2d5</vt:lpwstr>
  </property>
  <property fmtid="{D5CDD505-2E9C-101B-9397-08002B2CF9AE}" pid="9" name="CTP_TimeStamp">
    <vt:lpwstr>2020-06-04 10:01:06Z</vt:lpwstr>
  </property>
  <property fmtid="{D5CDD505-2E9C-101B-9397-08002B2CF9AE}" pid="10" name="CTP_BU">
    <vt:lpwstr>NA</vt:lpwstr>
  </property>
  <property fmtid="{D5CDD505-2E9C-101B-9397-08002B2CF9AE}" pid="11" name="CTP_IDSID">
    <vt:lpwstr>NA</vt:lpwstr>
  </property>
  <property fmtid="{D5CDD505-2E9C-101B-9397-08002B2CF9AE}" pid="12" name="CTP_WWID">
    <vt:lpwstr>NA</vt:lpwstr>
  </property>
  <property fmtid="{D5CDD505-2E9C-101B-9397-08002B2CF9AE}" pid="13" name="CTPClassification">
    <vt:lpwstr>CTP_NT</vt:lpwstr>
  </property>
  <property fmtid="{D5CDD505-2E9C-101B-9397-08002B2CF9AE}" pid="14" name="ContentTypeId">
    <vt:lpwstr>0x010100F2552158F8185D44A8848B98AEA319AF</vt:lpwstr>
  </property>
  <property fmtid="{D5CDD505-2E9C-101B-9397-08002B2CF9AE}" pid="15" name="_2015_ms_pID_725343">
    <vt:lpwstr>(3)uygG1BZxZWbsSS0vqjIVf++P7Ehp7bjjnw3+jRquCcJ9lpoQKqqIjTX6JaLMF/7iw/xn2o5/
By3CPzlvu7vYCE7HNeQ82ZU/2FH30kOJPkVhNguvaDr8OtXAZJc+Q+0yPAQnv/pTDaXTFpRg
Vj3fH/0EMpCGAKUWewLDnXuZLbF6fGxSR7aPOb2/JJw4jwiyw0/R910kxF+a03qE/f9lYOyZ
/XfRFEZgL4Y7T9Gm4W</vt:lpwstr>
  </property>
  <property fmtid="{D5CDD505-2E9C-101B-9397-08002B2CF9AE}" pid="16" name="_2015_ms_pID_7253431">
    <vt:lpwstr>vbS0AQtQLY3v0dld34J6H5OuhIMIjfeRaCeleL1xtWyi4ZfGmPa9Dw
y+P48sp7FwFpm4s1jtENTQ7Ag4f0UJRDXFx51+rPlragm2DB08wAyNjew23eHDshReXxSsmH
ohH1c+xu58bKw9d0PV4amYH6d3V7NtVDcmH4e9Xsq3yTNQ/upJFRMjAxB9oHYkWQ4pvKxT8w
spIrnxSmpJkBZ3XTB3CUC50Ldq9Oe1uqmSfk</vt:lpwstr>
  </property>
  <property fmtid="{D5CDD505-2E9C-101B-9397-08002B2CF9AE}" pid="17" name="_2015_ms_pID_7253432">
    <vt:lpwstr>9g==</vt:lpwstr>
  </property>
</Properties>
</file>