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1"/>
  </p:notesMasterIdLst>
  <p:handoutMasterIdLst>
    <p:handoutMasterId r:id="rId22"/>
  </p:handoutMasterIdLst>
  <p:sldIdLst>
    <p:sldId id="934" r:id="rId5"/>
    <p:sldId id="928" r:id="rId6"/>
    <p:sldId id="970" r:id="rId7"/>
    <p:sldId id="979" r:id="rId8"/>
    <p:sldId id="983" r:id="rId9"/>
    <p:sldId id="973" r:id="rId10"/>
    <p:sldId id="978" r:id="rId11"/>
    <p:sldId id="980" r:id="rId12"/>
    <p:sldId id="985" r:id="rId13"/>
    <p:sldId id="986" r:id="rId14"/>
    <p:sldId id="984" r:id="rId15"/>
    <p:sldId id="981" r:id="rId16"/>
    <p:sldId id="974" r:id="rId17"/>
    <p:sldId id="975" r:id="rId18"/>
    <p:sldId id="976" r:id="rId19"/>
    <p:sldId id="977" r:id="rId20"/>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00FF"/>
    <a:srgbClr val="CC00CC"/>
    <a:srgbClr val="FFCC00"/>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EA3096-1F1D-461D-ACEB-84C3340AE11B}" v="1" dt="2021-08-01T13:08:49.4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73" autoAdjust="0"/>
    <p:restoredTop sz="95801" autoAdjust="0"/>
  </p:normalViewPr>
  <p:slideViewPr>
    <p:cSldViewPr snapToGrid="0">
      <p:cViewPr varScale="1">
        <p:scale>
          <a:sx n="115" d="100"/>
          <a:sy n="115" d="100"/>
        </p:scale>
        <p:origin x="80" y="79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vyakov, Andrey" userId="dbdfc4e7-c505-4785-a117-c03dfe609c52" providerId="ADAL" clId="{2EEA3096-1F1D-461D-ACEB-84C3340AE11B}"/>
    <pc:docChg chg="undo custSel modSld">
      <pc:chgData name="Chervyakov, Andrey" userId="dbdfc4e7-c505-4785-a117-c03dfe609c52" providerId="ADAL" clId="{2EEA3096-1F1D-461D-ACEB-84C3340AE11B}" dt="2021-08-01T13:34:33.887" v="226" actId="1592"/>
      <pc:docMkLst>
        <pc:docMk/>
      </pc:docMkLst>
      <pc:sldChg chg="modSp mod addCm delCm modCm">
        <pc:chgData name="Chervyakov, Andrey" userId="dbdfc4e7-c505-4785-a117-c03dfe609c52" providerId="ADAL" clId="{2EEA3096-1F1D-461D-ACEB-84C3340AE11B}" dt="2021-08-01T13:34:33.887" v="226" actId="1592"/>
        <pc:sldMkLst>
          <pc:docMk/>
          <pc:sldMk cId="2261567071" sldId="928"/>
        </pc:sldMkLst>
        <pc:spChg chg="mod">
          <ac:chgData name="Chervyakov, Andrey" userId="dbdfc4e7-c505-4785-a117-c03dfe609c52" providerId="ADAL" clId="{2EEA3096-1F1D-461D-ACEB-84C3340AE11B}" dt="2021-08-01T13:34:27.529" v="225" actId="20577"/>
          <ac:spMkLst>
            <pc:docMk/>
            <pc:sldMk cId="2261567071" sldId="928"/>
            <ac:spMk id="3" creationId="{B1BE6906-4FA3-42DA-8E86-BA4DD12F41A6}"/>
          </ac:spMkLst>
        </pc:spChg>
      </pc:sldChg>
      <pc:sldChg chg="modSp mod addCm delCm">
        <pc:chgData name="Chervyakov, Andrey" userId="dbdfc4e7-c505-4785-a117-c03dfe609c52" providerId="ADAL" clId="{2EEA3096-1F1D-461D-ACEB-84C3340AE11B}" dt="2021-08-01T13:21:43.609" v="217" actId="948"/>
        <pc:sldMkLst>
          <pc:docMk/>
          <pc:sldMk cId="3082891650" sldId="970"/>
        </pc:sldMkLst>
        <pc:spChg chg="mod">
          <ac:chgData name="Chervyakov, Andrey" userId="dbdfc4e7-c505-4785-a117-c03dfe609c52" providerId="ADAL" clId="{2EEA3096-1F1D-461D-ACEB-84C3340AE11B}" dt="2021-08-01T13:21:43.609" v="217" actId="948"/>
          <ac:spMkLst>
            <pc:docMk/>
            <pc:sldMk cId="3082891650" sldId="970"/>
            <ac:spMk id="3" creationId="{B1BE6906-4FA3-42DA-8E86-BA4DD12F41A6}"/>
          </ac:spMkLst>
        </pc:spChg>
      </pc:sldChg>
      <pc:sldChg chg="modSp mod">
        <pc:chgData name="Chervyakov, Andrey" userId="dbdfc4e7-c505-4785-a117-c03dfe609c52" providerId="ADAL" clId="{2EEA3096-1F1D-461D-ACEB-84C3340AE11B}" dt="2021-08-01T13:22:13.589" v="219" actId="108"/>
        <pc:sldMkLst>
          <pc:docMk/>
          <pc:sldMk cId="4244984083" sldId="972"/>
        </pc:sldMkLst>
        <pc:spChg chg="mod">
          <ac:chgData name="Chervyakov, Andrey" userId="dbdfc4e7-c505-4785-a117-c03dfe609c52" providerId="ADAL" clId="{2EEA3096-1F1D-461D-ACEB-84C3340AE11B}" dt="2021-08-01T13:22:13.589" v="219" actId="108"/>
          <ac:spMkLst>
            <pc:docMk/>
            <pc:sldMk cId="4244984083" sldId="972"/>
            <ac:spMk id="197" creationId="{B6CDA6FF-6740-49E7-B14C-1831ED62E0F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xmlns=""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xmlns=""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hyperlink" Target="https://www.3gpp.org/tohru/" TargetMode="External"/></Relationships>
</file>

<file path=ppt/slides/_rels/slide13.xml.rels><?xml version="1.0" encoding="UTF-8" standalone="yes"?>
<Relationships xmlns="http://schemas.openxmlformats.org/package/2006/relationships"><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30B7C3F-3D32-4F2D-8FDD-60718C51D42B}"/>
              </a:ext>
            </a:extLst>
          </p:cNvPr>
          <p:cNvSpPr>
            <a:spLocks noGrp="1"/>
          </p:cNvSpPr>
          <p:nvPr>
            <p:ph type="ctrTitle"/>
          </p:nvPr>
        </p:nvSpPr>
        <p:spPr/>
        <p:txBody>
          <a:bodyPr/>
          <a:lstStyle/>
          <a:p>
            <a:r>
              <a:rPr lang="en-US" b="1" dirty="0" smtClean="0">
                <a:latin typeface="+mj-ea"/>
              </a:rPr>
              <a:t>RAN4#101-bis-e </a:t>
            </a:r>
            <a:r>
              <a:rPr lang="en-US" b="1" dirty="0">
                <a:latin typeface="+mj-ea"/>
              </a:rPr>
              <a:t>E-meeting Arrangements and Guidelines</a:t>
            </a:r>
          </a:p>
        </p:txBody>
      </p:sp>
      <p:sp>
        <p:nvSpPr>
          <p:cNvPr id="5" name="Subtitle 4">
            <a:extLst>
              <a:ext uri="{FF2B5EF4-FFF2-40B4-BE49-F238E27FC236}">
                <a16:creationId xmlns:a16="http://schemas.microsoft.com/office/drawing/2014/main" xmlns="" id="{EBB0B9E5-9838-4AA8-B169-89A3469C2EB4}"/>
              </a:ext>
            </a:extLst>
          </p:cNvPr>
          <p:cNvSpPr>
            <a:spLocks noGrp="1"/>
          </p:cNvSpPr>
          <p:nvPr>
            <p:ph type="subTitle" idx="1"/>
          </p:nvPr>
        </p:nvSpPr>
        <p:spPr>
          <a:xfrm>
            <a:off x="1828800" y="4629683"/>
            <a:ext cx="853440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Chairs: Haijie Qiu, Andrey Chervyakov </a:t>
            </a:r>
          </a:p>
        </p:txBody>
      </p:sp>
      <p:sp>
        <p:nvSpPr>
          <p:cNvPr id="2" name="TextBox 1">
            <a:extLst>
              <a:ext uri="{FF2B5EF4-FFF2-40B4-BE49-F238E27FC236}">
                <a16:creationId xmlns:a16="http://schemas.microsoft.com/office/drawing/2014/main" xmlns="" id="{E4CE5DCD-72B3-468A-A585-E6721DD18679}"/>
              </a:ext>
            </a:extLst>
          </p:cNvPr>
          <p:cNvSpPr txBox="1"/>
          <p:nvPr/>
        </p:nvSpPr>
        <p:spPr>
          <a:xfrm>
            <a:off x="236842" y="274551"/>
            <a:ext cx="4300976" cy="1200329"/>
          </a:xfrm>
          <a:prstGeom prst="rect">
            <a:avLst/>
          </a:prstGeom>
          <a:noFill/>
        </p:spPr>
        <p:txBody>
          <a:bodyPr wrap="square" rtlCol="0">
            <a:spAutoFit/>
          </a:bodyPr>
          <a:lstStyle/>
          <a:p>
            <a:r>
              <a:rPr lang="en-US" sz="1600" b="1" dirty="0">
                <a:latin typeface="+mj-ea"/>
                <a:ea typeface="+mj-ea"/>
              </a:rPr>
              <a:t>3GPP TSG-RAN WG4 Meeting #</a:t>
            </a:r>
            <a:r>
              <a:rPr lang="en-US" sz="1600" b="1" dirty="0" smtClean="0">
                <a:latin typeface="+mj-ea"/>
                <a:ea typeface="+mj-ea"/>
              </a:rPr>
              <a:t>101-bis-e</a:t>
            </a:r>
            <a:r>
              <a:rPr lang="en-US" sz="1600" b="1" dirty="0">
                <a:latin typeface="+mj-ea"/>
                <a:ea typeface="+mj-ea"/>
              </a:rPr>
              <a:t>	</a:t>
            </a:r>
            <a:endParaRPr lang="en-US" sz="1600" dirty="0">
              <a:latin typeface="+mj-ea"/>
              <a:ea typeface="+mj-ea"/>
            </a:endParaRPr>
          </a:p>
          <a:p>
            <a:r>
              <a:rPr lang="en-US" sz="1600" b="1" dirty="0">
                <a:latin typeface="+mj-ea"/>
                <a:ea typeface="+mj-ea"/>
              </a:rPr>
              <a:t>Electronic Meeting, </a:t>
            </a:r>
            <a:r>
              <a:rPr lang="en-US" sz="1600" b="1" dirty="0" smtClean="0">
                <a:latin typeface="+mj-ea"/>
                <a:ea typeface="+mj-ea"/>
              </a:rPr>
              <a:t>January 17-25, 2022</a:t>
            </a:r>
            <a:endParaRPr lang="en-US" sz="1600" b="1" dirty="0">
              <a:latin typeface="+mj-ea"/>
              <a:ea typeface="+mj-ea"/>
            </a:endParaRPr>
          </a:p>
          <a:p>
            <a:r>
              <a:rPr lang="en-US" sz="1600" b="1" dirty="0">
                <a:latin typeface="+mj-ea"/>
                <a:ea typeface="+mj-ea"/>
              </a:rPr>
              <a:t>Agenda Item: 2</a:t>
            </a:r>
            <a:endParaRPr lang="en-US" sz="1600" dirty="0">
              <a:latin typeface="+mj-ea"/>
              <a:ea typeface="+mj-ea"/>
            </a:endParaRPr>
          </a:p>
          <a:p>
            <a:endParaRPr lang="en-US" dirty="0">
              <a:latin typeface="+mj-ea"/>
              <a:ea typeface="+mj-ea"/>
            </a:endParaRPr>
          </a:p>
        </p:txBody>
      </p:sp>
      <p:sp>
        <p:nvSpPr>
          <p:cNvPr id="6" name="TextBox 1">
            <a:extLst>
              <a:ext uri="{FF2B5EF4-FFF2-40B4-BE49-F238E27FC236}">
                <a16:creationId xmlns:a16="http://schemas.microsoft.com/office/drawing/2014/main" xmlns=""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smtClean="0">
                <a:latin typeface="+mj-ea"/>
                <a:ea typeface="+mj-ea"/>
              </a:rPr>
              <a:t>R4-2200003</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smtClean="0"/>
              <a:t>Capture the new TR/TS in the table for “New specifications” in the approved WID/SID </a:t>
            </a:r>
            <a:endParaRPr lang="en-US" altLang="zh-CN" sz="1400" dirty="0"/>
          </a:p>
          <a:p>
            <a:pPr lvl="1">
              <a:spcBef>
                <a:spcPts val="0"/>
              </a:spcBef>
              <a:spcAft>
                <a:spcPts val="600"/>
              </a:spcAft>
            </a:pPr>
            <a:r>
              <a:rPr lang="en-US" sz="1200" dirty="0" smtClean="0">
                <a:cs typeface="+mn-cs"/>
              </a:rPr>
              <a:t>Keep the TS/TR number as 3Y.XXX, e.g., 38.xxx for NR</a:t>
            </a:r>
          </a:p>
          <a:p>
            <a:pPr lvl="1">
              <a:spcBef>
                <a:spcPts val="0"/>
              </a:spcBef>
              <a:spcAft>
                <a:spcPts val="600"/>
              </a:spcAft>
            </a:pPr>
            <a:r>
              <a:rPr lang="en-US" sz="1200" dirty="0" smtClean="0">
                <a:cs typeface="+mn-cs"/>
              </a:rPr>
              <a:t>Usually for SID, the title of TR is the same as the title of SID </a:t>
            </a:r>
            <a:endParaRPr lang="en-US" sz="1400" dirty="0" smtClean="0">
              <a:cs typeface="+mn-cs"/>
            </a:endParaRPr>
          </a:p>
          <a:p>
            <a:pPr marL="342882" lvl="1" indent="-342882">
              <a:spcBef>
                <a:spcPts val="0"/>
              </a:spcBef>
              <a:spcAft>
                <a:spcPts val="600"/>
              </a:spcAft>
              <a:buBlip>
                <a:blip r:embed="rId2"/>
              </a:buBlip>
            </a:pPr>
            <a:r>
              <a:rPr lang="en-US" sz="1400" dirty="0" smtClean="0">
                <a:cs typeface="+mn-cs"/>
              </a:rPr>
              <a:t>Rapporteur and </a:t>
            </a:r>
            <a:r>
              <a:rPr lang="en-US" altLang="zh-CN" sz="1400" dirty="0" smtClean="0">
                <a:cs typeface="+mn-cs"/>
              </a:rPr>
              <a:t>numbers for TR/TS</a:t>
            </a:r>
            <a:endParaRPr lang="en-US" sz="1400" dirty="0">
              <a:cs typeface="+mn-cs"/>
            </a:endParaRPr>
          </a:p>
          <a:p>
            <a:pPr lvl="1">
              <a:spcBef>
                <a:spcPts val="0"/>
              </a:spcBef>
              <a:spcAft>
                <a:spcPts val="600"/>
              </a:spcAft>
            </a:pPr>
            <a:r>
              <a:rPr lang="en-US" altLang="zh-CN" sz="1200" dirty="0" smtClean="0"/>
              <a:t>Please contact with WG Chair to decide the rapporteur for TR/TS</a:t>
            </a:r>
          </a:p>
          <a:p>
            <a:pPr lvl="1">
              <a:spcBef>
                <a:spcPts val="0"/>
              </a:spcBef>
              <a:spcAft>
                <a:spcPts val="600"/>
              </a:spcAft>
            </a:pPr>
            <a:r>
              <a:rPr lang="en-US" altLang="zh-CN" sz="1200" dirty="0" smtClean="0">
                <a:cs typeface="+mn-cs"/>
              </a:rPr>
              <a:t>Please contact </a:t>
            </a:r>
            <a:r>
              <a:rPr lang="en-US" altLang="zh-CN" sz="1200" dirty="0">
                <a:cs typeface="+mn-cs"/>
              </a:rPr>
              <a:t>WG </a:t>
            </a:r>
            <a:r>
              <a:rPr lang="en-US" altLang="zh-CN" sz="1200" dirty="0" smtClean="0">
                <a:cs typeface="+mn-cs"/>
              </a:rPr>
              <a:t>secretary for TR/TS number after the WID/SID capturing the new TS/TR is approved in RAN</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Update draft TR/TS in WG meetings</a:t>
            </a:r>
          </a:p>
          <a:p>
            <a:pPr lvl="1">
              <a:spcBef>
                <a:spcPts val="0"/>
              </a:spcBef>
              <a:spcAft>
                <a:spcPts val="600"/>
              </a:spcAft>
            </a:pPr>
            <a:r>
              <a:rPr lang="en-US" altLang="zh-CN" sz="1200" dirty="0" smtClean="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smtClean="0"/>
              <a:t>The rapporteur of draft TR/TS is expected to merge all the approved TPs and provide the updated draft TR/TS in the next meeting.</a:t>
            </a:r>
          </a:p>
          <a:p>
            <a:pPr lvl="1">
              <a:spcBef>
                <a:spcPts val="0"/>
              </a:spcBef>
              <a:spcAft>
                <a:spcPts val="600"/>
              </a:spcAft>
            </a:pPr>
            <a:r>
              <a:rPr lang="en-US" altLang="zh-CN" sz="1200" dirty="0" smtClean="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smtClean="0">
                <a:cs typeface="+mn-cs"/>
              </a:rPr>
              <a:t>Submission and formally approve TR/TS to RAN plenary</a:t>
            </a:r>
          </a:p>
          <a:p>
            <a:pPr lvl="1">
              <a:spcBef>
                <a:spcPts val="0"/>
              </a:spcBef>
              <a:spcAft>
                <a:spcPts val="600"/>
              </a:spcAft>
            </a:pPr>
            <a:r>
              <a:rPr lang="en-US" altLang="zh-CN" sz="1200" dirty="0" smtClean="0"/>
              <a:t>According to the target date, the draft TR/TS is expected to be submitted to RAN plenary for information and/or approval.</a:t>
            </a:r>
          </a:p>
          <a:p>
            <a:pPr lvl="1">
              <a:spcBef>
                <a:spcPts val="0"/>
              </a:spcBef>
              <a:spcAft>
                <a:spcPts val="600"/>
              </a:spcAft>
            </a:pPr>
            <a:r>
              <a:rPr lang="en-US" altLang="zh-CN" sz="1200" dirty="0" smtClean="0"/>
              <a:t>Only the rapporteur of TR/TS is able to reserve </a:t>
            </a:r>
            <a:r>
              <a:rPr lang="en-US" altLang="zh-CN" sz="1200" dirty="0" err="1" smtClean="0"/>
              <a:t>tdoc</a:t>
            </a:r>
            <a:r>
              <a:rPr lang="en-US" altLang="zh-CN" sz="1200" dirty="0" smtClean="0"/>
              <a:t> number and upload </a:t>
            </a:r>
            <a:r>
              <a:rPr lang="en-US" altLang="zh-CN" sz="1200" dirty="0" err="1" smtClean="0"/>
              <a:t>tdoc</a:t>
            </a:r>
            <a:r>
              <a:rPr lang="en-US" altLang="zh-CN" sz="1200" dirty="0" smtClean="0"/>
              <a:t> for RAN plenary.</a:t>
            </a:r>
          </a:p>
          <a:p>
            <a:pPr lvl="1">
              <a:spcBef>
                <a:spcPts val="0"/>
              </a:spcBef>
              <a:spcAft>
                <a:spcPts val="600"/>
              </a:spcAft>
            </a:pPr>
            <a:r>
              <a:rPr lang="en-US" altLang="zh-CN" sz="1200" dirty="0" smtClean="0"/>
              <a:t>Before submitting TR/TS to RAN plenary, </a:t>
            </a:r>
            <a:r>
              <a:rPr lang="en-US" altLang="zh-CN" sz="1200" b="1" dirty="0" smtClean="0"/>
              <a:t>please provide the drafts to RAN MCC to perform 3GU upload checker</a:t>
            </a:r>
          </a:p>
          <a:p>
            <a:pPr lvl="1">
              <a:spcBef>
                <a:spcPts val="0"/>
              </a:spcBef>
              <a:spcAft>
                <a:spcPts val="600"/>
              </a:spcAft>
            </a:pPr>
            <a:r>
              <a:rPr lang="en-US" altLang="zh-CN" sz="1200" dirty="0" smtClean="0"/>
              <a:t>When submitting TR/TS, </a:t>
            </a:r>
            <a:r>
              <a:rPr lang="en-US" altLang="zh-CN" sz="1200" b="1" dirty="0" smtClean="0"/>
              <a:t>please use the template provided by RAN secretary. The template includes both presentation cover and specifications. Please put presentation cover and specifications in one zip file with proper </a:t>
            </a:r>
            <a:r>
              <a:rPr lang="en-US" altLang="zh-CN" sz="1200" b="1" dirty="0" err="1" smtClean="0"/>
              <a:t>tdoc</a:t>
            </a:r>
            <a:r>
              <a:rPr lang="en-US" altLang="zh-CN" sz="1200" b="1" dirty="0" smtClean="0"/>
              <a:t> number.</a:t>
            </a:r>
          </a:p>
          <a:p>
            <a:pPr lvl="2">
              <a:spcBef>
                <a:spcPts val="0"/>
              </a:spcBef>
              <a:spcAft>
                <a:spcPts val="600"/>
              </a:spcAft>
            </a:pPr>
            <a:r>
              <a:rPr lang="en-US" altLang="zh-CN" sz="1200" dirty="0" smtClean="0"/>
              <a:t>Please find example in </a:t>
            </a:r>
            <a:r>
              <a:rPr lang="en-US" altLang="zh-CN" sz="1200" dirty="0" smtClean="0">
                <a:hlinkClick r:id="rId3"/>
              </a:rPr>
              <a:t>3GPP_TS-TR_Template.zip</a:t>
            </a:r>
            <a:r>
              <a:rPr lang="en-US" altLang="zh-CN" sz="1200" dirty="0" smtClean="0"/>
              <a:t> and </a:t>
            </a:r>
            <a:r>
              <a:rPr lang="en-US" altLang="zh-CN" sz="1200" dirty="0" smtClean="0">
                <a:hlinkClick r:id="rId4"/>
              </a:rPr>
              <a:t>Spec_Submit.zip</a:t>
            </a:r>
            <a:r>
              <a:rPr lang="en-US" altLang="zh-CN" sz="1200" dirty="0" smtClean="0"/>
              <a:t> (presentation cover)</a:t>
            </a:r>
          </a:p>
          <a:p>
            <a:pPr lvl="1">
              <a:spcBef>
                <a:spcPts val="0"/>
              </a:spcBef>
              <a:spcAft>
                <a:spcPts val="600"/>
              </a:spcAft>
            </a:pPr>
            <a:r>
              <a:rPr lang="en-US" altLang="zh-CN" sz="1200" dirty="0"/>
              <a:t>P</a:t>
            </a:r>
            <a:r>
              <a:rPr lang="en-US" altLang="zh-CN" sz="1200" dirty="0" smtClean="0"/>
              <a:t>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smtClean="0"/>
              <a:t>Correctly preparation for TR and TS</a:t>
            </a:r>
            <a:endParaRPr lang="ru-RU" dirty="0"/>
          </a:p>
        </p:txBody>
      </p:sp>
    </p:spTree>
    <p:extLst>
      <p:ext uri="{BB962C8B-B14F-4D97-AF65-F5344CB8AC3E}">
        <p14:creationId xmlns:p14="http://schemas.microsoft.com/office/powerpoint/2010/main" val="32014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smtClean="0">
                <a:cs typeface="+mn-cs"/>
              </a:rPr>
              <a:t>CR </a:t>
            </a:r>
            <a:r>
              <a:rPr lang="en-US" altLang="zh-CN" sz="1400" dirty="0">
                <a:cs typeface="+mn-cs"/>
              </a:rPr>
              <a:t>for formally approved </a:t>
            </a:r>
            <a:r>
              <a:rPr lang="en-US" altLang="zh-CN" sz="1400" dirty="0" smtClean="0">
                <a:cs typeface="+mn-cs"/>
              </a:rPr>
              <a:t>TR/TS</a:t>
            </a:r>
          </a:p>
          <a:p>
            <a:pPr lvl="1">
              <a:spcBef>
                <a:spcPts val="0"/>
              </a:spcBef>
              <a:spcAft>
                <a:spcPts val="600"/>
              </a:spcAft>
            </a:pPr>
            <a:r>
              <a:rPr lang="en-US" altLang="zh-CN" sz="1200" dirty="0" smtClean="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a:t>
            </a:r>
            <a:r>
              <a:rPr lang="en-US" altLang="zh-CN" sz="1400" dirty="0" smtClean="0">
                <a:cs typeface="+mn-cs"/>
              </a:rPr>
              <a:t>copyright date in draft TR/TS</a:t>
            </a:r>
          </a:p>
          <a:p>
            <a:pPr lvl="1">
              <a:spcBef>
                <a:spcPts val="0"/>
              </a:spcBef>
              <a:spcAft>
                <a:spcPts val="600"/>
              </a:spcAft>
            </a:pPr>
            <a:r>
              <a:rPr lang="en-US" altLang="zh-CN" sz="1200" dirty="0"/>
              <a:t>Please update the date of draft </a:t>
            </a:r>
            <a:r>
              <a:rPr lang="en-US" altLang="zh-CN" sz="1200" dirty="0" smtClean="0"/>
              <a:t>TR/TS. The example is given below.</a:t>
            </a: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smtClean="0"/>
              <a:t>Correctly preparation for TR and TS</a:t>
            </a:r>
            <a:endParaRPr lang="ru-RU" dirty="0"/>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2488174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7460502" y="2914788"/>
            <a:ext cx="3545854" cy="3778232"/>
          </a:xfrm>
          <a:prstGeom prst="rect">
            <a:avLst/>
          </a:prstGeom>
        </p:spPr>
      </p:pic>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6101698" cy="5095171"/>
          </a:xfrm>
        </p:spPr>
        <p:txBody>
          <a:bodyPr/>
          <a:lstStyle/>
          <a:p>
            <a:pPr marL="342882" lvl="1" indent="-342882">
              <a:lnSpc>
                <a:spcPct val="150000"/>
              </a:lnSpc>
              <a:spcBef>
                <a:spcPts val="0"/>
              </a:spcBef>
              <a:spcAft>
                <a:spcPts val="600"/>
              </a:spcAft>
              <a:buBlip>
                <a:blip r:embed="rId3"/>
              </a:buBlip>
            </a:pPr>
            <a:r>
              <a:rPr lang="en-US" altLang="zh-CN" sz="1400" dirty="0"/>
              <a:t>TOHRU (Trace Online Hand Raising Utility) </a:t>
            </a:r>
            <a:r>
              <a:rPr lang="en-US" altLang="zh-CN" sz="1400" dirty="0" smtClean="0"/>
              <a:t>will be used for GTW</a:t>
            </a:r>
          </a:p>
          <a:p>
            <a:pPr lvl="1">
              <a:lnSpc>
                <a:spcPct val="150000"/>
              </a:lnSpc>
              <a:spcBef>
                <a:spcPts val="0"/>
              </a:spcBef>
              <a:spcAft>
                <a:spcPts val="0"/>
              </a:spcAft>
            </a:pPr>
            <a:r>
              <a:rPr lang="en-US" altLang="zh-CN" sz="1200" dirty="0" smtClean="0"/>
              <a:t>3GPP TOHRU will be used in this meeting (previously RAN4 used external TOHRU tool)</a:t>
            </a:r>
          </a:p>
          <a:p>
            <a:pPr lvl="1">
              <a:lnSpc>
                <a:spcPct val="150000"/>
              </a:lnSpc>
              <a:spcBef>
                <a:spcPts val="0"/>
              </a:spcBef>
              <a:spcAft>
                <a:spcPts val="0"/>
              </a:spcAft>
            </a:pPr>
            <a:r>
              <a:rPr lang="en-US" altLang="zh-CN" sz="1200" dirty="0" smtClean="0"/>
              <a:t>Hyperlink: </a:t>
            </a:r>
            <a:r>
              <a:rPr lang="zh-CN" altLang="zh-CN" sz="1200" dirty="0"/>
              <a:t> </a:t>
            </a:r>
            <a:r>
              <a:rPr lang="en-GB" altLang="zh-CN" sz="1200" u="sng" dirty="0">
                <a:hlinkClick r:id="rId4"/>
              </a:rPr>
              <a:t>https://www.3gpp.org/tohru/</a:t>
            </a:r>
            <a:endParaRPr lang="en-US" altLang="zh-CN" sz="1200" dirty="0"/>
          </a:p>
          <a:p>
            <a:pPr marL="342882" lvl="1" indent="-342882">
              <a:lnSpc>
                <a:spcPct val="150000"/>
              </a:lnSpc>
              <a:spcBef>
                <a:spcPts val="0"/>
              </a:spcBef>
              <a:spcAft>
                <a:spcPts val="600"/>
              </a:spcAft>
              <a:buBlip>
                <a:blip r:embed="rId3"/>
              </a:buBlip>
            </a:pPr>
            <a:r>
              <a:rPr lang="en-GB" altLang="zh-CN" sz="1400" dirty="0"/>
              <a:t>Together with the invitation for the </a:t>
            </a:r>
            <a:r>
              <a:rPr lang="en-GB" altLang="zh-CN" sz="1400" dirty="0" err="1"/>
              <a:t>GotoWebinar</a:t>
            </a:r>
            <a:r>
              <a:rPr lang="en-GB" altLang="zh-CN" sz="1400" dirty="0"/>
              <a:t> MCC provides you with </a:t>
            </a:r>
            <a:r>
              <a:rPr lang="en-GB" altLang="zh-CN" sz="1400" dirty="0" smtClean="0"/>
              <a:t>a "Meeting name" individually after your </a:t>
            </a:r>
            <a:r>
              <a:rPr lang="en-GB" altLang="zh-CN" sz="1400" dirty="0" err="1" smtClean="0"/>
              <a:t>registeration</a:t>
            </a:r>
            <a:r>
              <a:rPr lang="en-GB" altLang="zh-CN" sz="1400" dirty="0" smtClean="0"/>
              <a:t> </a:t>
            </a:r>
            <a:endParaRPr lang="en-GB" altLang="zh-CN" sz="1400" dirty="0"/>
          </a:p>
          <a:p>
            <a:pPr lvl="1">
              <a:lnSpc>
                <a:spcPct val="150000"/>
              </a:lnSpc>
              <a:spcBef>
                <a:spcPts val="0"/>
              </a:spcBef>
              <a:spcAft>
                <a:spcPts val="0"/>
              </a:spcAft>
            </a:pPr>
            <a:r>
              <a:rPr lang="en-GB" altLang="zh-CN" sz="1200" dirty="0" smtClean="0"/>
              <a:t>Meeting name (TOHRU </a:t>
            </a:r>
            <a:r>
              <a:rPr lang="en-GB" altLang="zh-CN" sz="1200" dirty="0"/>
              <a:t>Meeting </a:t>
            </a:r>
            <a:r>
              <a:rPr lang="en-GB" altLang="zh-CN" sz="1200" dirty="0" smtClean="0"/>
              <a:t>IDs):</a:t>
            </a:r>
            <a:endParaRPr lang="en-GB" altLang="zh-CN" sz="1200" dirty="0"/>
          </a:p>
          <a:p>
            <a:pPr lvl="2">
              <a:lnSpc>
                <a:spcPct val="150000"/>
              </a:lnSpc>
              <a:spcBef>
                <a:spcPts val="0"/>
              </a:spcBef>
              <a:spcAft>
                <a:spcPts val="0"/>
              </a:spcAft>
            </a:pPr>
            <a:r>
              <a:rPr lang="en-US" altLang="zh-CN" sz="1200" dirty="0"/>
              <a:t>Main session: RAN4_Main</a:t>
            </a:r>
          </a:p>
          <a:p>
            <a:pPr lvl="2">
              <a:lnSpc>
                <a:spcPct val="150000"/>
              </a:lnSpc>
              <a:spcBef>
                <a:spcPts val="0"/>
              </a:spcBef>
              <a:spcAft>
                <a:spcPts val="0"/>
              </a:spcAft>
            </a:pPr>
            <a:r>
              <a:rPr lang="en-US" altLang="zh-CN" sz="1200" dirty="0"/>
              <a:t>RRM session: RAN4_RRM</a:t>
            </a:r>
          </a:p>
          <a:p>
            <a:pPr lvl="2">
              <a:lnSpc>
                <a:spcPct val="150000"/>
              </a:lnSpc>
              <a:spcBef>
                <a:spcPts val="0"/>
              </a:spcBef>
              <a:spcAft>
                <a:spcPts val="0"/>
              </a:spcAft>
            </a:pPr>
            <a:r>
              <a:rPr lang="en-US" altLang="zh-CN" sz="1200" dirty="0" err="1"/>
              <a:t>BSRF_Demod_testing</a:t>
            </a:r>
            <a:r>
              <a:rPr lang="en-US" altLang="zh-CN" sz="1200" dirty="0"/>
              <a:t> session: </a:t>
            </a:r>
            <a:r>
              <a:rPr lang="en-US" altLang="zh-CN" sz="1200" dirty="0" smtClean="0"/>
              <a:t>RAN4_BSRF</a:t>
            </a:r>
          </a:p>
          <a:p>
            <a:pPr lvl="1">
              <a:lnSpc>
                <a:spcPct val="150000"/>
              </a:lnSpc>
              <a:spcBef>
                <a:spcPts val="0"/>
              </a:spcBef>
              <a:spcAft>
                <a:spcPts val="0"/>
              </a:spcAft>
            </a:pPr>
            <a:r>
              <a:rPr lang="en-US" altLang="zh-CN" sz="1200" dirty="0"/>
              <a:t>Enter your name </a:t>
            </a:r>
            <a:endParaRPr lang="en-US" altLang="zh-CN" sz="1200" dirty="0" smtClean="0"/>
          </a:p>
          <a:p>
            <a:pPr lvl="2">
              <a:lnSpc>
                <a:spcPct val="150000"/>
              </a:lnSpc>
              <a:spcBef>
                <a:spcPts val="0"/>
              </a:spcBef>
              <a:spcAft>
                <a:spcPts val="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smtClean="0"/>
              <a:t>Mustermann</a:t>
            </a:r>
            <a:endParaRPr lang="en-GB" altLang="zh-CN" sz="1200" dirty="0" smtClean="0"/>
          </a:p>
          <a:p>
            <a:pPr lvl="1">
              <a:lnSpc>
                <a:spcPct val="150000"/>
              </a:lnSpc>
              <a:spcBef>
                <a:spcPts val="0"/>
              </a:spcBef>
              <a:spcAft>
                <a:spcPts val="0"/>
              </a:spcAft>
            </a:pPr>
            <a:r>
              <a:rPr lang="en-US" altLang="zh-CN" sz="1200" dirty="0"/>
              <a:t>N</a:t>
            </a:r>
            <a:r>
              <a:rPr lang="en-US" altLang="zh-CN" sz="1200" dirty="0" smtClean="0"/>
              <a:t>eed </a:t>
            </a:r>
            <a:r>
              <a:rPr lang="en-US" altLang="zh-CN" sz="1200" dirty="0"/>
              <a:t>to manually push </a:t>
            </a:r>
            <a:r>
              <a:rPr lang="en-US" altLang="zh-CN" sz="1200" dirty="0" smtClean="0"/>
              <a:t> </a:t>
            </a:r>
            <a:r>
              <a:rPr lang="en-GB" altLang="zh-CN" sz="1200" dirty="0" smtClean="0"/>
              <a:t>"</a:t>
            </a:r>
            <a:r>
              <a:rPr lang="en-US" altLang="zh-CN" sz="1200" dirty="0" smtClean="0"/>
              <a:t>Refresh Queue</a:t>
            </a:r>
            <a:r>
              <a:rPr lang="en-GB" altLang="zh-CN" sz="1200" dirty="0" smtClean="0"/>
              <a:t>" </a:t>
            </a:r>
            <a:r>
              <a:rPr lang="en-US" altLang="zh-CN" sz="1200" dirty="0" smtClean="0"/>
              <a:t>or use </a:t>
            </a:r>
            <a:r>
              <a:rPr lang="en-GB" altLang="zh-CN" sz="1200" dirty="0" smtClean="0"/>
              <a:t>"</a:t>
            </a:r>
            <a:r>
              <a:rPr lang="en-US" altLang="zh-CN" sz="1200" dirty="0" smtClean="0"/>
              <a:t>Automatically </a:t>
            </a:r>
            <a:r>
              <a:rPr lang="en-US" altLang="zh-CN" sz="1200" dirty="0"/>
              <a:t>refresh queue every 3 </a:t>
            </a:r>
            <a:r>
              <a:rPr lang="en-US" altLang="zh-CN" sz="1200" dirty="0" smtClean="0"/>
              <a:t>seconds</a:t>
            </a:r>
            <a:r>
              <a:rPr lang="en-GB" altLang="zh-CN" sz="1200" dirty="0" smtClean="0"/>
              <a:t>"</a:t>
            </a:r>
            <a:r>
              <a:rPr lang="en-US" altLang="zh-CN" sz="1200" dirty="0" smtClean="0"/>
              <a:t>, </a:t>
            </a:r>
            <a:r>
              <a:rPr lang="en-US" altLang="zh-CN" sz="1200" dirty="0"/>
              <a:t>since this is different from the original TOHRU tool</a:t>
            </a:r>
            <a:r>
              <a:rPr lang="en-US" altLang="zh-CN" sz="1200" dirty="0" smtClean="0"/>
              <a:t>.</a:t>
            </a:r>
          </a:p>
          <a:p>
            <a:pPr lvl="1">
              <a:lnSpc>
                <a:spcPct val="150000"/>
              </a:lnSpc>
              <a:spcBef>
                <a:spcPts val="0"/>
              </a:spcBef>
              <a:spcAft>
                <a:spcPts val="0"/>
              </a:spcAft>
            </a:pPr>
            <a:r>
              <a:rPr lang="en-US" altLang="zh-CN" sz="1200" dirty="0" smtClean="0"/>
              <a:t>The other buttons are similar as the previous external TOHRU tool</a:t>
            </a:r>
            <a:endParaRPr lang="en-US" altLang="zh-CN" sz="1200" dirty="0"/>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t>Guidance of TOHRU for GTW</a:t>
            </a:r>
            <a:endParaRPr lang="ru-RU" b="1" dirty="0"/>
          </a:p>
        </p:txBody>
      </p:sp>
      <p:sp>
        <p:nvSpPr>
          <p:cNvPr id="2" name="椭圆 1"/>
          <p:cNvSpPr/>
          <p:nvPr/>
        </p:nvSpPr>
        <p:spPr bwMode="auto">
          <a:xfrm>
            <a:off x="7301323" y="5742773"/>
            <a:ext cx="2136449" cy="307649"/>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4" name="右箭头 3"/>
          <p:cNvSpPr/>
          <p:nvPr/>
        </p:nvSpPr>
        <p:spPr bwMode="auto">
          <a:xfrm rot="2045504">
            <a:off x="6777328" y="5596184"/>
            <a:ext cx="410198" cy="247828"/>
          </a:xfrm>
          <a:prstGeom prst="rightArrow">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pic>
        <p:nvPicPr>
          <p:cNvPr id="7" name="图片 6"/>
          <p:cNvPicPr>
            <a:picLocks noChangeAspect="1"/>
          </p:cNvPicPr>
          <p:nvPr/>
        </p:nvPicPr>
        <p:blipFill>
          <a:blip r:embed="rId5"/>
          <a:stretch>
            <a:fillRect/>
          </a:stretch>
        </p:blipFill>
        <p:spPr>
          <a:xfrm>
            <a:off x="7460502" y="998290"/>
            <a:ext cx="3545854" cy="1840997"/>
          </a:xfrm>
          <a:prstGeom prst="rect">
            <a:avLst/>
          </a:prstGeom>
        </p:spPr>
      </p:pic>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Tree>
    <p:extLst>
      <p:ext uri="{BB962C8B-B14F-4D97-AF65-F5344CB8AC3E}">
        <p14:creationId xmlns:p14="http://schemas.microsoft.com/office/powerpoint/2010/main" val="3871972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Delegates are strongly encouraged to provide comments asap. Silence within a reasonable timeframe means no objection. </a:t>
            </a:r>
          </a:p>
          <a:p>
            <a:pPr lvl="1">
              <a:spcBef>
                <a:spcPts val="0"/>
              </a:spcBef>
              <a:spcAft>
                <a:spcPts val="600"/>
              </a:spcAft>
            </a:pPr>
            <a:r>
              <a:rPr lang="en-US" sz="1200" dirty="0"/>
              <a:t>It is strongly encouraged that each company/delegate consolidate their comments/views and send them out in one email for each email thread.</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a:t>
            </a:r>
            <a:r>
              <a:rPr lang="en-US" altLang="zh-CN" sz="1200" dirty="0">
                <a:solidFill>
                  <a:srgbClr val="FF0000"/>
                </a:solidFill>
              </a:rPr>
              <a:t>PLEASE fix it to RE: </a:t>
            </a:r>
            <a:r>
              <a:rPr lang="en-US" altLang="zh-CN" sz="1200" dirty="0" err="1">
                <a:solidFill>
                  <a:srgbClr val="FF0000"/>
                </a:solidFill>
              </a:rPr>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It is encouraged NOT to send the email just to indicate the comment is uploaded. But the moderator needs indicate the upload of summary by the deadline, and authors of WF/LS/CRs in 2nd round needs indicate the upload by the deadline.</a:t>
            </a:r>
          </a:p>
          <a:p>
            <a:pPr lvl="1">
              <a:spcBef>
                <a:spcPts val="0"/>
              </a:spcBef>
              <a:spcAft>
                <a:spcPts val="600"/>
              </a:spcAft>
            </a:pPr>
            <a:r>
              <a:rPr lang="en-US" altLang="zh-CN" sz="1200" dirty="0"/>
              <a:t>Technique comments/responses for summary and WF/LS/CRs in RAN4 email reflector are allowed.</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Other guidelines</a:t>
            </a:r>
            <a:endParaRPr lang="ru-RU" dirty="0"/>
          </a:p>
        </p:txBody>
      </p:sp>
    </p:spTree>
    <p:extLst>
      <p:ext uri="{BB962C8B-B14F-4D97-AF65-F5344CB8AC3E}">
        <p14:creationId xmlns:p14="http://schemas.microsoft.com/office/powerpoint/2010/main" val="5462855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Please upload your drafts or formal </a:t>
            </a:r>
            <a:r>
              <a:rPr lang="en-US" sz="1200" dirty="0" err="1"/>
              <a:t>tdocs</a:t>
            </a:r>
            <a:r>
              <a:rPr lang="en-US" sz="1200" dirty="0"/>
              <a:t> to the online server. Avoid using email attachment (especially large attachments) for sharing drafts, which may cause email problems. In Draft folder, each email thread will have its own sub-folder</a:t>
            </a:r>
          </a:p>
          <a:p>
            <a:pPr lvl="2">
              <a:spcBef>
                <a:spcPts val="0"/>
              </a:spcBef>
              <a:spcAft>
                <a:spcPts val="600"/>
              </a:spcAft>
            </a:pPr>
            <a:r>
              <a:rPr lang="en-US" sz="1200" dirty="0"/>
              <a:t>Note if delegates experience persistent problems or issues when uploading the drafts, they can email it to Carolyn.</a:t>
            </a:r>
          </a:p>
          <a:p>
            <a:pPr lvl="1">
              <a:spcBef>
                <a:spcPts val="0"/>
              </a:spcBef>
              <a:spcAft>
                <a:spcPts val="600"/>
              </a:spcAft>
            </a:pPr>
            <a:r>
              <a:rPr lang="en-US" sz="1200" dirty="0"/>
              <a:t>Length of file names shall be reduced, e.g.</a:t>
            </a:r>
          </a:p>
          <a:p>
            <a:pPr lvl="2">
              <a:spcBef>
                <a:spcPts val="0"/>
              </a:spcBef>
              <a:spcAft>
                <a:spcPts val="600"/>
              </a:spcAft>
            </a:pPr>
            <a:r>
              <a:rPr lang="en-US" sz="1200" dirty="0"/>
              <a:t>At the beginning of the first round, moderators share /ftp/</a:t>
            </a:r>
            <a:r>
              <a:rPr lang="en-US" sz="1200" dirty="0" err="1"/>
              <a:t>tsg_ran</a:t>
            </a:r>
            <a:r>
              <a:rPr lang="en-US" sz="1200" dirty="0"/>
              <a:t>/WG4_Radio/TSGR4_99_e/Inbox/Drafts/[99e][101]</a:t>
            </a:r>
            <a:r>
              <a:rPr lang="en-US" sz="1200" dirty="0" err="1"/>
              <a:t>NR_New</a:t>
            </a:r>
            <a:r>
              <a:rPr lang="en-US" altLang="zh-CN" sz="1200" dirty="0" err="1"/>
              <a:t>RAT_SysParameters</a:t>
            </a:r>
            <a:r>
              <a:rPr lang="en-US" altLang="zh-CN" sz="1200" dirty="0"/>
              <a:t>\Summary_101_1st round_v01.docx</a:t>
            </a:r>
          </a:p>
          <a:p>
            <a:pPr lvl="2">
              <a:spcBef>
                <a:spcPts val="0"/>
              </a:spcBef>
              <a:spcAft>
                <a:spcPts val="600"/>
              </a:spcAft>
            </a:pPr>
            <a:r>
              <a:rPr lang="en-US" sz="1200" dirty="0"/>
              <a:t>After update by company A: Summary_101_1st round_v02_companyA</a:t>
            </a:r>
          </a:p>
          <a:p>
            <a:pPr lvl="2">
              <a:spcBef>
                <a:spcPts val="0"/>
              </a:spcBef>
              <a:spcAft>
                <a:spcPts val="600"/>
              </a:spcAft>
            </a:pPr>
            <a:r>
              <a:rPr lang="en-US" sz="1200" dirty="0"/>
              <a:t>After update by company B: Summary_101_1st round_v03_companyA_companyB</a:t>
            </a:r>
          </a:p>
          <a:p>
            <a:pPr lvl="2">
              <a:spcBef>
                <a:spcPts val="0"/>
              </a:spcBef>
              <a:spcAft>
                <a:spcPts val="600"/>
              </a:spcAft>
            </a:pPr>
            <a:r>
              <a:rPr lang="en-US" sz="1200" dirty="0"/>
              <a:t>After update by company C: Summary_101_1st round_v04_company</a:t>
            </a:r>
            <a:r>
              <a:rPr lang="en-US" altLang="zh-CN" sz="1200" dirty="0"/>
              <a:t>B</a:t>
            </a:r>
            <a:r>
              <a:rPr lang="en-US" sz="1200" dirty="0"/>
              <a:t>_companyC</a:t>
            </a:r>
          </a:p>
          <a:p>
            <a:pPr lvl="1">
              <a:spcBef>
                <a:spcPts val="0"/>
              </a:spcBef>
              <a:spcAft>
                <a:spcPts val="600"/>
              </a:spcAft>
            </a:pPr>
            <a:r>
              <a:rPr lang="en-US" sz="1200" dirty="0"/>
              <a:t>Please follow above naming nomenclature when providing your comments on </a:t>
            </a:r>
            <a:r>
              <a:rPr lang="en-US" sz="1200" dirty="0" err="1"/>
              <a:t>Tdoc</a:t>
            </a:r>
            <a:r>
              <a:rPr lang="en-US" sz="1200" dirty="0"/>
              <a:t> for summary,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 for being easily understood. One example is given below: Rev_R4-21xxxxx_1</a:t>
            </a:r>
            <a:r>
              <a:rPr lang="en-US" altLang="zh-CN" sz="1200" baseline="30000" dirty="0"/>
              <a:t>st</a:t>
            </a:r>
            <a:r>
              <a:rPr lang="en-US" altLang="zh-CN" sz="1200" dirty="0"/>
              <a:t> round_v0x_companyB_companyC </a:t>
            </a:r>
          </a:p>
          <a:p>
            <a:pPr lvl="1">
              <a:spcBef>
                <a:spcPts val="0"/>
              </a:spcBef>
              <a:spcAft>
                <a:spcPts val="600"/>
              </a:spcAft>
            </a:pPr>
            <a:endParaRPr lang="en-US" sz="1200" dirty="0">
              <a:solidFill>
                <a:srgbClr val="0000FF"/>
              </a:solidFill>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Other guidelines (cont.)</a:t>
            </a:r>
            <a:r>
              <a:rPr lang="en-US" dirty="0"/>
              <a:t> </a:t>
            </a:r>
            <a:endParaRPr lang="ru-RU" dirty="0"/>
          </a:p>
        </p:txBody>
      </p:sp>
      <p:pic>
        <p:nvPicPr>
          <p:cNvPr id="4" name="图片 3"/>
          <p:cNvPicPr>
            <a:picLocks noChangeAspect="1"/>
          </p:cNvPicPr>
          <p:nvPr/>
        </p:nvPicPr>
        <p:blipFill>
          <a:blip r:embed="rId2"/>
          <a:stretch>
            <a:fillRect/>
          </a:stretch>
        </p:blipFill>
        <p:spPr>
          <a:xfrm>
            <a:off x="957129" y="4627818"/>
            <a:ext cx="9904576" cy="1415931"/>
          </a:xfrm>
          <a:prstGeom prst="rect">
            <a:avLst/>
          </a:prstGeom>
        </p:spPr>
      </p:pic>
    </p:spTree>
    <p:extLst>
      <p:ext uri="{BB962C8B-B14F-4D97-AF65-F5344CB8AC3E}">
        <p14:creationId xmlns:p14="http://schemas.microsoft.com/office/powerpoint/2010/main" val="11415733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smtClean="0">
                <a:cs typeface="+mn-cs"/>
              </a:rPr>
              <a:t>Role </a:t>
            </a:r>
            <a:r>
              <a:rPr lang="en-US" altLang="zh-CN" sz="1400" dirty="0">
                <a:cs typeface="+mn-cs"/>
              </a:rPr>
              <a:t>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dirty="0"/>
              <a:t>Feedback 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Other guidelines (cont.)</a:t>
            </a:r>
            <a:r>
              <a:rPr lang="en-US" dirty="0"/>
              <a:t> </a:t>
            </a:r>
            <a:endParaRPr lang="ru-RU" dirty="0"/>
          </a:p>
        </p:txBody>
      </p:sp>
    </p:spTree>
    <p:extLst>
      <p:ext uri="{BB962C8B-B14F-4D97-AF65-F5344CB8AC3E}">
        <p14:creationId xmlns:p14="http://schemas.microsoft.com/office/powerpoint/2010/main" val="28015805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a:t>Thanks!</a:t>
            </a:r>
            <a:endParaRPr lang="zh-CN" altLang="en-US" dirty="0"/>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General Aspects</a:t>
            </a:r>
            <a:r>
              <a:rPr lang="en-US" dirty="0"/>
              <a:t> </a:t>
            </a:r>
            <a:endParaRPr lang="ru-RU"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sz="1400" dirty="0"/>
              <a:t>The e-meeting will take place during </a:t>
            </a:r>
            <a:r>
              <a:rPr lang="en-US" sz="1400" dirty="0" smtClean="0">
                <a:solidFill>
                  <a:srgbClr val="FF0000"/>
                </a:solidFill>
              </a:rPr>
              <a:t>January 17~25, 2022</a:t>
            </a:r>
            <a:r>
              <a:rPr lang="en-US" sz="1400" dirty="0" smtClean="0"/>
              <a:t>.</a:t>
            </a:r>
            <a:endParaRPr lang="en-US" sz="1400" dirty="0"/>
          </a:p>
          <a:p>
            <a:pPr lvl="1">
              <a:spcBef>
                <a:spcPts val="0"/>
              </a:spcBef>
              <a:spcAft>
                <a:spcPts val="600"/>
              </a:spcAft>
            </a:pPr>
            <a:r>
              <a:rPr lang="en-US" sz="1200" dirty="0"/>
              <a:t>Email discussions consisting of a number of email threads moderated by designated moderators </a:t>
            </a:r>
            <a:r>
              <a:rPr lang="en-US" altLang="zh-CN" sz="1200" dirty="0"/>
              <a:t>on RAN4 email reflector 3GPP_TSG_RAN_WG4@LIST.ETSI.ORG </a:t>
            </a:r>
            <a:r>
              <a:rPr lang="en-US" sz="1200" dirty="0"/>
              <a:t>will be the main means.</a:t>
            </a:r>
          </a:p>
          <a:p>
            <a:pPr lvl="1">
              <a:spcBef>
                <a:spcPts val="0"/>
              </a:spcBef>
              <a:spcAft>
                <a:spcPts val="600"/>
              </a:spcAft>
            </a:pPr>
            <a:r>
              <a:rPr lang="en-US" sz="1200" dirty="0" err="1"/>
              <a:t>GoToWebinar</a:t>
            </a:r>
            <a:r>
              <a:rPr lang="en-US" sz="1200" dirty="0"/>
              <a:t> (GTW) conference calls will be used and are considered online sessions. </a:t>
            </a:r>
          </a:p>
          <a:p>
            <a:pPr lvl="2">
              <a:spcBef>
                <a:spcPts val="0"/>
              </a:spcBef>
              <a:spcAft>
                <a:spcPts val="600"/>
              </a:spcAft>
            </a:pPr>
            <a:r>
              <a:rPr lang="en-US" sz="1200" dirty="0"/>
              <a:t>During GTW conference calls, TOHRU (Trace Online Hand Raising Utility) will be used.</a:t>
            </a:r>
          </a:p>
          <a:p>
            <a:pPr>
              <a:spcBef>
                <a:spcPts val="0"/>
              </a:spcBef>
              <a:spcAft>
                <a:spcPts val="600"/>
              </a:spcAft>
            </a:pPr>
            <a:r>
              <a:rPr lang="en-US" altLang="zh-CN" sz="1400" dirty="0"/>
              <a:t>The </a:t>
            </a:r>
            <a:r>
              <a:rPr lang="en-US" altLang="zh-CN" sz="1400" dirty="0" err="1"/>
              <a:t>tdoc</a:t>
            </a:r>
            <a:r>
              <a:rPr lang="en-US" altLang="zh-CN" sz="1400" dirty="0"/>
              <a:t> submission deadline is </a:t>
            </a:r>
            <a:r>
              <a:rPr lang="en-US" altLang="zh-CN" sz="1400" dirty="0" smtClean="0">
                <a:solidFill>
                  <a:srgbClr val="FF0000"/>
                </a:solidFill>
              </a:rPr>
              <a:t>January 10 (Monday) 2022, </a:t>
            </a:r>
            <a:r>
              <a:rPr lang="en-US" altLang="zh-CN" sz="1400" dirty="0">
                <a:solidFill>
                  <a:srgbClr val="FF0000"/>
                </a:solidFill>
              </a:rPr>
              <a:t>23:59 UTC</a:t>
            </a:r>
            <a:r>
              <a:rPr lang="en-US" altLang="zh-CN" sz="1400" dirty="0" smtClean="0"/>
              <a:t>. </a:t>
            </a:r>
            <a:r>
              <a:rPr lang="en-US" altLang="zh-CN" sz="1400" dirty="0" err="1" smtClean="0"/>
              <a:t>Tdoc</a:t>
            </a:r>
            <a:r>
              <a:rPr lang="en-US" altLang="zh-CN" sz="1400" dirty="0" smtClean="0"/>
              <a:t> which is requested and submitted after deadline may not be treated.</a:t>
            </a:r>
            <a:endParaRPr lang="en-US" altLang="zh-CN" sz="1400" dirty="0"/>
          </a:p>
          <a:p>
            <a:pPr lvl="1">
              <a:spcBef>
                <a:spcPts val="0"/>
              </a:spcBef>
              <a:spcAft>
                <a:spcPts val="600"/>
              </a:spcAft>
            </a:pPr>
            <a:r>
              <a:rPr lang="en-US" altLang="zh-CN" sz="1200" dirty="0"/>
              <a:t>Please refer to RAN4 Meeting Efficiency Improvements </a:t>
            </a:r>
            <a:r>
              <a:rPr lang="en-US" altLang="zh-CN" sz="1200" dirty="0" smtClean="0"/>
              <a:t>(</a:t>
            </a:r>
            <a:r>
              <a:rPr lang="en-US" altLang="zh-CN" sz="1200" dirty="0"/>
              <a:t>R4-2114691</a:t>
            </a:r>
            <a:r>
              <a:rPr lang="en-US" altLang="zh-CN" sz="1200" dirty="0" smtClean="0"/>
              <a:t>) </a:t>
            </a:r>
            <a:r>
              <a:rPr lang="en-US" altLang="zh-CN" sz="1200" dirty="0"/>
              <a:t>for </a:t>
            </a:r>
            <a:r>
              <a:rPr lang="en-US" altLang="zh-CN" sz="1200" dirty="0" err="1"/>
              <a:t>tdoc</a:t>
            </a:r>
            <a:r>
              <a:rPr lang="en-US" altLang="zh-CN" sz="1200" dirty="0"/>
              <a:t> submission and handling</a:t>
            </a:r>
            <a:r>
              <a:rPr lang="en-US" altLang="zh-CN" sz="1200" dirty="0" smtClean="0"/>
              <a:t>.</a:t>
            </a:r>
            <a:endParaRPr lang="en-US" altLang="zh-CN" sz="1200" dirty="0"/>
          </a:p>
          <a:p>
            <a:pPr lvl="1">
              <a:spcBef>
                <a:spcPts val="0"/>
              </a:spcBef>
              <a:spcAft>
                <a:spcPts val="600"/>
              </a:spcAft>
            </a:pPr>
            <a:r>
              <a:rPr lang="en-US" altLang="zh-CN" sz="1200" dirty="0"/>
              <a:t>CRs/Big CRs/Revised WIDs are allowed this meeting. Please follow additional restrictions in frozen agenda</a:t>
            </a:r>
            <a:r>
              <a:rPr lang="en-US" altLang="zh-CN" sz="1200" dirty="0" smtClean="0"/>
              <a:t>.</a:t>
            </a:r>
          </a:p>
          <a:p>
            <a:pPr lvl="1">
              <a:spcBef>
                <a:spcPts val="0"/>
              </a:spcBef>
              <a:spcAft>
                <a:spcPts val="600"/>
              </a:spcAft>
            </a:pPr>
            <a:r>
              <a:rPr lang="en-US" altLang="zh-CN" sz="1200" dirty="0" smtClean="0"/>
              <a:t>For </a:t>
            </a:r>
            <a:r>
              <a:rPr lang="en-US" altLang="zh-CN" sz="1200" dirty="0"/>
              <a:t>Rel-15/16 maintenance, </a:t>
            </a:r>
            <a:r>
              <a:rPr lang="en-US" altLang="zh-CN" sz="1200" dirty="0" smtClean="0"/>
              <a:t>no </a:t>
            </a:r>
            <a:r>
              <a:rPr lang="en-US" altLang="zh-CN" sz="1200" dirty="0" err="1" smtClean="0"/>
              <a:t>tdoc</a:t>
            </a:r>
            <a:r>
              <a:rPr lang="en-US" altLang="zh-CN" sz="1200" dirty="0" smtClean="0"/>
              <a:t> is expected given that no agenda was set.</a:t>
            </a:r>
          </a:p>
          <a:p>
            <a:pPr lvl="1">
              <a:spcBef>
                <a:spcPts val="0"/>
              </a:spcBef>
              <a:spcAft>
                <a:spcPts val="600"/>
              </a:spcAft>
            </a:pPr>
            <a:r>
              <a:rPr lang="en-US" altLang="zh-CN" sz="1200" dirty="0" smtClean="0"/>
              <a:t>For Rel-17 spectrum related WIs under the agenda 5 and agenda 8.1-8.5, no revised WI/updated TR/big formal CRs are expected. </a:t>
            </a:r>
          </a:p>
          <a:p>
            <a:pPr lvl="2">
              <a:spcBef>
                <a:spcPts val="0"/>
              </a:spcBef>
              <a:spcAft>
                <a:spcPts val="600"/>
              </a:spcAft>
            </a:pPr>
            <a:r>
              <a:rPr lang="en-US" altLang="zh-CN" sz="1200" dirty="0"/>
              <a:t>No re-submission of the approved TPs and draft CRs endorsed in RAN4#101-bis-e is needed in RAN4#102-e. </a:t>
            </a:r>
          </a:p>
          <a:p>
            <a:pPr lvl="2">
              <a:spcBef>
                <a:spcPts val="0"/>
              </a:spcBef>
              <a:spcAft>
                <a:spcPts val="600"/>
              </a:spcAft>
            </a:pPr>
            <a:r>
              <a:rPr lang="en-US" altLang="zh-CN" sz="1200" dirty="0"/>
              <a:t>Please </a:t>
            </a:r>
            <a:r>
              <a:rPr lang="en-US" altLang="zh-CN" sz="1200" dirty="0" smtClean="0"/>
              <a:t>rapporteurs </a:t>
            </a:r>
            <a:r>
              <a:rPr lang="en-US" altLang="zh-CN" sz="1200" dirty="0"/>
              <a:t>submit </a:t>
            </a:r>
            <a:r>
              <a:rPr lang="en-US" altLang="zh-CN" sz="1200" dirty="0" smtClean="0"/>
              <a:t>updated </a:t>
            </a:r>
            <a:r>
              <a:rPr lang="en-US" altLang="zh-CN" sz="1200" dirty="0"/>
              <a:t>TR/big formal CRs in </a:t>
            </a:r>
            <a:r>
              <a:rPr lang="en-US" altLang="zh-CN" sz="1200" dirty="0" smtClean="0"/>
              <a:t>RAN4#102-e to merge </a:t>
            </a:r>
            <a:r>
              <a:rPr lang="en-US" altLang="zh-CN" sz="1200" dirty="0"/>
              <a:t>all </a:t>
            </a:r>
            <a:r>
              <a:rPr lang="en-US" altLang="zh-CN" sz="1200" dirty="0" smtClean="0"/>
              <a:t>approved </a:t>
            </a:r>
            <a:r>
              <a:rPr lang="en-US" altLang="zh-CN" sz="1200" dirty="0"/>
              <a:t>TPs and endorsed draft CRs in RAN4#101-bis-e.</a:t>
            </a:r>
          </a:p>
          <a:p>
            <a:pPr lvl="1">
              <a:spcBef>
                <a:spcPts val="0"/>
              </a:spcBef>
              <a:spcAft>
                <a:spcPts val="600"/>
              </a:spcAft>
            </a:pPr>
            <a:r>
              <a:rPr lang="en-US" altLang="zh-CN" sz="1200" dirty="0"/>
              <a:t>For Rel-17 </a:t>
            </a:r>
            <a:r>
              <a:rPr lang="en-US" altLang="zh-CN" sz="1200" dirty="0" smtClean="0"/>
              <a:t>WIs </a:t>
            </a:r>
            <a:r>
              <a:rPr lang="en-US" altLang="zh-CN" sz="1200" dirty="0"/>
              <a:t>under </a:t>
            </a:r>
            <a:r>
              <a:rPr lang="en-US" altLang="zh-CN" sz="1200" dirty="0" smtClean="0"/>
              <a:t>the agendas </a:t>
            </a:r>
            <a:r>
              <a:rPr lang="en-US" altLang="zh-CN" sz="1200" dirty="0"/>
              <a:t>except for </a:t>
            </a:r>
            <a:r>
              <a:rPr lang="en-US" altLang="zh-CN" sz="1200" dirty="0" smtClean="0"/>
              <a:t>agenda 5 and agenda 8.1-8.5, </a:t>
            </a:r>
            <a:r>
              <a:rPr lang="en-US" altLang="zh-CN" sz="1200" dirty="0"/>
              <a:t>please use title starting with "Big </a:t>
            </a:r>
            <a:r>
              <a:rPr lang="en-US" altLang="zh-CN" sz="1200" dirty="0" smtClean="0"/>
              <a:t>CRs” or </a:t>
            </a:r>
            <a:r>
              <a:rPr lang="en-US" altLang="zh-CN" sz="1200" dirty="0"/>
              <a:t>"Draft Big CR" when </a:t>
            </a:r>
            <a:r>
              <a:rPr lang="en-US" altLang="zh-CN" sz="1200" dirty="0" smtClean="0"/>
              <a:t>reserving </a:t>
            </a:r>
            <a:r>
              <a:rPr lang="en-US" altLang="zh-CN" sz="1200" dirty="0"/>
              <a:t>a </a:t>
            </a:r>
            <a:r>
              <a:rPr lang="en-US" altLang="zh-CN" sz="1200" dirty="0" err="1" smtClean="0"/>
              <a:t>tdoc</a:t>
            </a:r>
            <a:r>
              <a:rPr lang="en-US" altLang="zh-CN" sz="1200" dirty="0" smtClean="0"/>
              <a:t> </a:t>
            </a:r>
            <a:r>
              <a:rPr lang="en-US" altLang="zh-CN" sz="1200" dirty="0"/>
              <a:t>number for a big CRs to facilitate work of MCC.</a:t>
            </a:r>
          </a:p>
          <a:p>
            <a:pPr>
              <a:spcBef>
                <a:spcPts val="0"/>
              </a:spcBef>
              <a:spcAft>
                <a:spcPts val="600"/>
              </a:spcAft>
            </a:pPr>
            <a:r>
              <a:rPr lang="en-US" altLang="zh-CN" sz="1400" dirty="0" smtClean="0"/>
              <a:t>The </a:t>
            </a:r>
            <a:r>
              <a:rPr lang="en-US" altLang="zh-CN" sz="1400" dirty="0"/>
              <a:t>registration deadline is </a:t>
            </a:r>
            <a:r>
              <a:rPr lang="en-US" altLang="zh-CN" sz="1400" dirty="0" smtClean="0">
                <a:solidFill>
                  <a:srgbClr val="FF0000"/>
                </a:solidFill>
              </a:rPr>
              <a:t>January 14 (Friday) </a:t>
            </a:r>
            <a:r>
              <a:rPr lang="en-US" altLang="zh-CN" sz="1400" dirty="0">
                <a:solidFill>
                  <a:srgbClr val="FF0000"/>
                </a:solidFill>
              </a:rPr>
              <a:t>2021, 23:59 UTC</a:t>
            </a:r>
            <a:r>
              <a:rPr lang="en-US" altLang="zh-CN" sz="1400" dirty="0"/>
              <a:t>.</a:t>
            </a:r>
          </a:p>
          <a:p>
            <a:pPr lvl="1">
              <a:spcBef>
                <a:spcPts val="0"/>
              </a:spcBef>
              <a:spcAft>
                <a:spcPts val="600"/>
              </a:spcAft>
            </a:pPr>
            <a:r>
              <a:rPr lang="en-US" altLang="zh-CN" sz="1200" dirty="0"/>
              <a:t>Please register timely to be eligible to take part in the GTW conference calls.</a:t>
            </a:r>
          </a:p>
          <a:p>
            <a:pPr>
              <a:spcBef>
                <a:spcPts val="0"/>
              </a:spcBef>
              <a:spcAft>
                <a:spcPts val="600"/>
              </a:spcAft>
            </a:pPr>
            <a:r>
              <a:rPr lang="en-US" sz="1400" dirty="0"/>
              <a:t>This e-meeting shall have full decision power. </a:t>
            </a:r>
          </a:p>
          <a:p>
            <a:pPr lvl="1">
              <a:spcBef>
                <a:spcPts val="0"/>
              </a:spcBef>
              <a:spcAft>
                <a:spcPts val="600"/>
              </a:spcAft>
            </a:pPr>
            <a:r>
              <a:rPr lang="en-US" sz="1200" dirty="0"/>
              <a:t>Note that "Annex I: Special procedures for exceptional situations restricting travel</a:t>
            </a:r>
            <a:r>
              <a:rPr lang="en-US" altLang="zh-CN" sz="1200" dirty="0"/>
              <a:t>" </a:t>
            </a:r>
            <a:r>
              <a:rPr lang="en-US" sz="1200" dirty="0"/>
              <a:t>of the 3GPP Working Procedures has been activated.</a:t>
            </a:r>
          </a:p>
        </p:txBody>
      </p:sp>
    </p:spTree>
    <p:extLst>
      <p:ext uri="{BB962C8B-B14F-4D97-AF65-F5344CB8AC3E}">
        <p14:creationId xmlns:p14="http://schemas.microsoft.com/office/powerpoint/2010/main" val="22615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Before e-meeting, meeting arrangement will be shared in RAN4 email reflector, including</a:t>
            </a:r>
          </a:p>
          <a:p>
            <a:pPr lvl="1">
              <a:spcBef>
                <a:spcPts val="0"/>
              </a:spcBef>
              <a:spcAft>
                <a:spcPts val="600"/>
              </a:spcAft>
            </a:pPr>
            <a:r>
              <a:rPr lang="en-US" sz="1200" dirty="0"/>
              <a:t>Assignment of moderators for email threads. </a:t>
            </a:r>
          </a:p>
          <a:p>
            <a:pPr lvl="1">
              <a:spcBef>
                <a:spcPts val="0"/>
              </a:spcBef>
              <a:spcAft>
                <a:spcPts val="600"/>
              </a:spcAft>
            </a:pPr>
            <a:r>
              <a:rPr lang="en-US" sz="1200" dirty="0"/>
              <a:t>Email discussion procedure/timelines. </a:t>
            </a:r>
          </a:p>
          <a:p>
            <a:pPr lvl="1">
              <a:spcBef>
                <a:spcPts val="0"/>
              </a:spcBef>
              <a:spcAft>
                <a:spcPts val="600"/>
              </a:spcAft>
            </a:pPr>
            <a:r>
              <a:rPr lang="en-US" sz="1200" dirty="0"/>
              <a:t>Initial GTW conference calls schedule.</a:t>
            </a:r>
          </a:p>
          <a:p>
            <a:pPr lvl="2">
              <a:spcBef>
                <a:spcPts val="0"/>
              </a:spcBef>
              <a:spcAft>
                <a:spcPts val="600"/>
              </a:spcAft>
            </a:pPr>
            <a:r>
              <a:rPr lang="en-US" altLang="zh-CN" sz="1200" dirty="0"/>
              <a:t>Moderator may be requested to recommend 1~2 critical issue(s) for the GTW conference call for an email thread.</a:t>
            </a:r>
            <a:endParaRPr lang="en-US" sz="1200" dirty="0"/>
          </a:p>
          <a:p>
            <a:pPr>
              <a:spcBef>
                <a:spcPts val="0"/>
              </a:spcBef>
              <a:spcAft>
                <a:spcPts val="600"/>
              </a:spcAft>
            </a:pPr>
            <a:r>
              <a:rPr lang="en-US" sz="1400" dirty="0"/>
              <a:t>In e-meeting, chairs announcement on meeting management will be shared on a dedicated email thread.</a:t>
            </a:r>
          </a:p>
          <a:p>
            <a:pPr lvl="1">
              <a:spcBef>
                <a:spcPts val="0"/>
              </a:spcBef>
              <a:spcAft>
                <a:spcPts val="600"/>
              </a:spcAft>
            </a:pPr>
            <a:r>
              <a:rPr lang="en-US" sz="1200" dirty="0"/>
              <a:t>Including </a:t>
            </a:r>
            <a:r>
              <a:rPr lang="en-US" sz="1200" dirty="0" err="1"/>
              <a:t>tdoc</a:t>
            </a:r>
            <a:r>
              <a:rPr lang="en-US" sz="1200" dirty="0"/>
              <a:t> request and assignment, meeting report update, update of GTW schedule and agenda.</a:t>
            </a:r>
          </a:p>
          <a:p>
            <a:pPr lvl="1">
              <a:spcBef>
                <a:spcPts val="0"/>
              </a:spcBef>
              <a:spcAft>
                <a:spcPts val="600"/>
              </a:spcAft>
            </a:pPr>
            <a:r>
              <a:rPr lang="en-US" sz="1200" dirty="0"/>
              <a:t>Email thread [100] for Main session, [200] for RRM session, [300] for BS/Testing/Demodulation </a:t>
            </a:r>
            <a:r>
              <a:rPr lang="en-US" sz="1200" dirty="0" smtClean="0"/>
              <a:t>session.</a:t>
            </a:r>
          </a:p>
          <a:p>
            <a:pPr lvl="2">
              <a:spcBef>
                <a:spcPts val="0"/>
              </a:spcBef>
              <a:spcAft>
                <a:spcPts val="600"/>
              </a:spcAft>
            </a:pPr>
            <a:r>
              <a:rPr lang="en-US" sz="1200" dirty="0" smtClean="0"/>
              <a:t>General </a:t>
            </a:r>
            <a:r>
              <a:rPr lang="en-US" sz="1200" dirty="0"/>
              <a:t>organization question and update of session report:       </a:t>
            </a:r>
            <a:r>
              <a:rPr lang="en-US" sz="1200" dirty="0" smtClean="0"/>
              <a:t>“[1</a:t>
            </a:r>
            <a:r>
              <a:rPr lang="en-US" altLang="zh-CN" sz="1200" dirty="0" smtClean="0"/>
              <a:t>xx</a:t>
            </a:r>
            <a:r>
              <a:rPr lang="en-US" sz="1200" dirty="0" smtClean="0"/>
              <a:t>-e][X00</a:t>
            </a:r>
            <a:r>
              <a:rPr lang="en-US" sz="1200" dirty="0"/>
              <a:t>] </a:t>
            </a:r>
            <a:r>
              <a:rPr lang="en-US" sz="1200" dirty="0" err="1" smtClean="0"/>
              <a:t>XXX_Session</a:t>
            </a:r>
            <a:r>
              <a:rPr lang="en-US" sz="1200" dirty="0"/>
              <a:t>”</a:t>
            </a:r>
          </a:p>
          <a:p>
            <a:pPr lvl="2">
              <a:spcBef>
                <a:spcPts val="0"/>
              </a:spcBef>
              <a:spcAft>
                <a:spcPts val="600"/>
              </a:spcAft>
            </a:pPr>
            <a:r>
              <a:rPr lang="en-US" sz="1200" dirty="0" smtClean="0"/>
              <a:t>GTW </a:t>
            </a:r>
            <a:r>
              <a:rPr lang="en-US" sz="1200" dirty="0"/>
              <a:t>schedule announcement:                                                        </a:t>
            </a:r>
            <a:r>
              <a:rPr lang="en-US" sz="1200" dirty="0" smtClean="0"/>
              <a:t>“[1xx-e][X00</a:t>
            </a:r>
            <a:r>
              <a:rPr lang="en-US" sz="1200" dirty="0"/>
              <a:t>] </a:t>
            </a:r>
            <a:r>
              <a:rPr lang="en-US" sz="1200" dirty="0" err="1" smtClean="0"/>
              <a:t>XXX_Session</a:t>
            </a:r>
            <a:r>
              <a:rPr lang="en-US" sz="1200" dirty="0" smtClean="0"/>
              <a:t> </a:t>
            </a:r>
            <a:r>
              <a:rPr lang="en-US" sz="1200" dirty="0"/>
              <a:t>- GTW schedule”</a:t>
            </a:r>
          </a:p>
          <a:p>
            <a:pPr lvl="2">
              <a:spcBef>
                <a:spcPts val="0"/>
              </a:spcBef>
              <a:spcAft>
                <a:spcPts val="600"/>
              </a:spcAft>
            </a:pPr>
            <a:r>
              <a:rPr lang="en-US" sz="1200" dirty="0" err="1" smtClean="0"/>
              <a:t>Tdoc</a:t>
            </a:r>
            <a:r>
              <a:rPr lang="en-US" sz="1200" dirty="0" smtClean="0"/>
              <a:t> </a:t>
            </a:r>
            <a:r>
              <a:rPr lang="en-US" sz="1200" dirty="0"/>
              <a:t>requests:                                                                                  </a:t>
            </a:r>
            <a:r>
              <a:rPr lang="en-US" sz="1200" dirty="0" smtClean="0"/>
              <a:t>“[1xx-e][X00</a:t>
            </a:r>
            <a:r>
              <a:rPr lang="en-US" sz="1200" dirty="0"/>
              <a:t>] </a:t>
            </a:r>
            <a:r>
              <a:rPr lang="en-US" sz="1200" dirty="0" err="1" smtClean="0"/>
              <a:t>XXX_Session</a:t>
            </a:r>
            <a:r>
              <a:rPr lang="en-US" sz="1200" dirty="0" smtClean="0"/>
              <a:t> </a:t>
            </a:r>
            <a:r>
              <a:rPr lang="en-US" sz="1200" dirty="0"/>
              <a:t>- </a:t>
            </a:r>
            <a:r>
              <a:rPr lang="en-US" sz="1200" dirty="0" err="1"/>
              <a:t>tdoc</a:t>
            </a:r>
            <a:r>
              <a:rPr lang="en-US" sz="1200" dirty="0"/>
              <a:t> request</a:t>
            </a:r>
            <a:r>
              <a:rPr lang="en-US" sz="1200" dirty="0" smtClean="0"/>
              <a:t>”</a:t>
            </a:r>
            <a:endParaRPr lang="en-US" sz="800" dirty="0" smtClean="0"/>
          </a:p>
          <a:p>
            <a:pPr lvl="1">
              <a:spcBef>
                <a:spcPts val="0"/>
              </a:spcBef>
              <a:spcAft>
                <a:spcPts val="600"/>
              </a:spcAft>
            </a:pPr>
            <a:r>
              <a:rPr lang="en-US" sz="1200" dirty="0" smtClean="0"/>
              <a:t>Meeting </a:t>
            </a:r>
            <a:r>
              <a:rPr lang="en-US" sz="1200" dirty="0"/>
              <a:t>report will be uploaded and updated daily in /inbox/</a:t>
            </a:r>
            <a:r>
              <a:rPr lang="en-US" sz="1200" dirty="0" err="1"/>
              <a:t>Chairman_Notes</a:t>
            </a:r>
            <a:endParaRPr lang="en-US" sz="1200" dirty="0"/>
          </a:p>
          <a:p>
            <a:pPr lvl="1">
              <a:spcBef>
                <a:spcPts val="0"/>
              </a:spcBef>
              <a:spcAft>
                <a:spcPts val="600"/>
              </a:spcAft>
            </a:pPr>
            <a:r>
              <a:rPr lang="en-US" sz="1200" dirty="0" smtClean="0"/>
              <a:t>Update </a:t>
            </a:r>
            <a:r>
              <a:rPr lang="en-US" sz="1200" dirty="0"/>
              <a:t>of main session GTW schedule will be announced via email, and uploaded into /</a:t>
            </a:r>
            <a:r>
              <a:rPr lang="en-US" sz="1200" dirty="0" smtClean="0"/>
              <a:t>inbox/</a:t>
            </a:r>
            <a:r>
              <a:rPr lang="en-US" sz="1200" dirty="0" err="1" smtClean="0"/>
              <a:t>Meeting_Arrangement</a:t>
            </a:r>
            <a:endParaRPr lang="en-US" sz="1200" dirty="0" smtClean="0"/>
          </a:p>
          <a:p>
            <a:pPr marL="342882" lvl="1" indent="-342882">
              <a:spcBef>
                <a:spcPts val="0"/>
              </a:spcBef>
              <a:spcAft>
                <a:spcPts val="600"/>
              </a:spcAft>
              <a:buBlip>
                <a:blip r:embed="rId2"/>
              </a:buBlip>
            </a:pPr>
            <a:r>
              <a:rPr lang="en-US" altLang="zh-CN" sz="1400" dirty="0" smtClean="0">
                <a:cs typeface="+mn-cs"/>
              </a:rPr>
              <a:t>In </a:t>
            </a:r>
            <a:r>
              <a:rPr lang="en-US" altLang="zh-CN" sz="1400" dirty="0">
                <a:cs typeface="+mn-cs"/>
              </a:rPr>
              <a:t>email discussion, it is recommended for moderator and delegates to </a:t>
            </a:r>
          </a:p>
          <a:p>
            <a:pPr lvl="1">
              <a:spcBef>
                <a:spcPts val="0"/>
              </a:spcBef>
              <a:spcAft>
                <a:spcPts val="600"/>
              </a:spcAft>
            </a:pPr>
            <a:r>
              <a:rPr lang="en-US" altLang="zh-CN" sz="1200" dirty="0"/>
              <a:t>Use e</a:t>
            </a:r>
            <a:r>
              <a:rPr lang="en-US" sz="1200" dirty="0"/>
              <a:t>mail summary to collect comments/responses and recommend the tentative agreements for a email thread during the meeting.</a:t>
            </a:r>
          </a:p>
          <a:p>
            <a:pPr lvl="1">
              <a:spcBef>
                <a:spcPts val="0"/>
              </a:spcBef>
              <a:spcAft>
                <a:spcPts val="600"/>
              </a:spcAft>
            </a:pPr>
            <a:r>
              <a:rPr lang="en-US" sz="1200" dirty="0"/>
              <a:t>Use WORD document</a:t>
            </a:r>
            <a:r>
              <a:rPr lang="en-US" altLang="zh-CN" sz="1200" dirty="0"/>
              <a:t> for </a:t>
            </a:r>
            <a:r>
              <a:rPr lang="en-US" altLang="zh-CN" sz="1200" dirty="0" smtClean="0"/>
              <a:t>draft/formal WF</a:t>
            </a:r>
            <a:r>
              <a:rPr lang="en-US" sz="1200" dirty="0" smtClean="0"/>
              <a:t> </a:t>
            </a:r>
            <a:r>
              <a:rPr lang="en-US" sz="1200" dirty="0"/>
              <a:t>rather than PPT in order to </a:t>
            </a:r>
            <a:r>
              <a:rPr lang="en-US" altLang="zh-CN" sz="1200" dirty="0"/>
              <a:t>facilitate others to comment and easily track the changes</a:t>
            </a:r>
            <a:r>
              <a:rPr lang="en-US" sz="1200" dirty="0" smtClean="0"/>
              <a:t>.</a:t>
            </a:r>
          </a:p>
          <a:p>
            <a:pPr lvl="2">
              <a:spcBef>
                <a:spcPts val="0"/>
              </a:spcBef>
              <a:spcAft>
                <a:spcPts val="600"/>
              </a:spcAft>
            </a:pPr>
            <a:r>
              <a:rPr lang="en-US" sz="1200" dirty="0" smtClean="0"/>
              <a:t>Please provide the clean version of final formal WF </a:t>
            </a:r>
            <a:r>
              <a:rPr lang="en-US" sz="1200" dirty="0" err="1" smtClean="0"/>
              <a:t>Tdoc</a:t>
            </a:r>
            <a:r>
              <a:rPr lang="en-US" sz="1200" dirty="0" smtClean="0"/>
              <a:t> without change marks and please just keep the open issues, candidate solutions, and agreements for each open issue reached during this meeting and keep the clean format as much as possible</a:t>
            </a:r>
          </a:p>
          <a:p>
            <a:pPr lvl="3">
              <a:spcBef>
                <a:spcPts val="0"/>
              </a:spcBef>
              <a:spcAft>
                <a:spcPts val="600"/>
              </a:spcAft>
            </a:pPr>
            <a:r>
              <a:rPr lang="en-US" sz="1200" dirty="0" smtClean="0"/>
              <a:t>Do not use green highlight and do not need to keep the agreements in the previous meetings</a:t>
            </a:r>
          </a:p>
          <a:p>
            <a:pPr lvl="3">
              <a:spcBef>
                <a:spcPts val="0"/>
              </a:spcBef>
              <a:spcAft>
                <a:spcPts val="600"/>
              </a:spcAft>
            </a:pPr>
            <a:r>
              <a:rPr lang="en-US" sz="1200" dirty="0" smtClean="0"/>
              <a:t>Do not need to capture the </a:t>
            </a:r>
            <a:r>
              <a:rPr lang="en-US" sz="1200" dirty="0" err="1" smtClean="0"/>
              <a:t>companies</a:t>
            </a:r>
            <a:r>
              <a:rPr lang="en-US" sz="1200" dirty="0" err="1" smtClean="0"/>
              <a:t>’</a:t>
            </a:r>
            <a:r>
              <a:rPr lang="en-US" sz="1200" dirty="0" err="1" smtClean="0"/>
              <a:t>comments</a:t>
            </a:r>
            <a:r>
              <a:rPr lang="en-US" sz="1200" dirty="0" smtClean="0"/>
              <a:t> </a:t>
            </a:r>
            <a:r>
              <a:rPr lang="en-US" sz="1200" dirty="0" smtClean="0"/>
              <a:t>in the WF, and they should be captured in the summary document</a:t>
            </a:r>
            <a:endParaRPr lang="en-US" sz="1200" dirty="0"/>
          </a:p>
          <a:p>
            <a:pPr lvl="1">
              <a:spcBef>
                <a:spcPts val="0"/>
              </a:spcBef>
              <a:spcAft>
                <a:spcPts val="600"/>
              </a:spcAft>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General Aspects</a:t>
            </a:r>
            <a:r>
              <a:rPr lang="en-US" dirty="0"/>
              <a:t> </a:t>
            </a:r>
            <a:endParaRPr lang="ru-RU" dirty="0"/>
          </a:p>
        </p:txBody>
      </p:sp>
    </p:spTree>
    <p:extLst>
      <p:ext uri="{BB962C8B-B14F-4D97-AF65-F5344CB8AC3E}">
        <p14:creationId xmlns:p14="http://schemas.microsoft.com/office/powerpoint/2010/main" val="30828916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t>In email discussion, it is recommended for moderator and delegates to </a:t>
            </a:r>
          </a:p>
          <a:p>
            <a:pPr lvl="1">
              <a:spcBef>
                <a:spcPts val="0"/>
              </a:spcBef>
              <a:spcAft>
                <a:spcPts val="600"/>
              </a:spcAft>
            </a:pPr>
            <a:r>
              <a:rPr lang="en-US" altLang="zh-CN" sz="1200" dirty="0"/>
              <a:t>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 for being easily understood. In 1</a:t>
            </a:r>
            <a:r>
              <a:rPr lang="en-US" altLang="zh-CN" sz="1200" baseline="30000" dirty="0"/>
              <a:t>st</a:t>
            </a:r>
            <a:r>
              <a:rPr lang="en-US" altLang="zh-CN" sz="1200" dirty="0"/>
              <a:t> round, please also add comments in summary referring to revised CRs, e.g., referring to Rev_R4-21xxxxx_1</a:t>
            </a:r>
            <a:r>
              <a:rPr lang="en-US" altLang="zh-CN" sz="1200" baseline="30000" dirty="0"/>
              <a:t>st</a:t>
            </a:r>
            <a:r>
              <a:rPr lang="en-US" altLang="zh-CN" sz="1200" dirty="0"/>
              <a:t> round_v0x_companyB_companyC</a:t>
            </a:r>
            <a:r>
              <a:rPr lang="en-US" altLang="zh-CN" sz="1200" i="1" dirty="0"/>
              <a:t>. </a:t>
            </a:r>
          </a:p>
          <a:p>
            <a:pPr lvl="1">
              <a:spcBef>
                <a:spcPts val="0"/>
              </a:spcBef>
              <a:spcAft>
                <a:spcPts val="600"/>
              </a:spcAft>
            </a:pPr>
            <a:r>
              <a:rPr lang="en-US" altLang="zh-CN" sz="1200" dirty="0"/>
              <a:t>Provide information on the delegates contacts (Name / Company / E-mail) in the dedicated section of email summary document</a:t>
            </a:r>
          </a:p>
          <a:p>
            <a:pPr lvl="1">
              <a:spcBef>
                <a:spcPts val="0"/>
              </a:spcBef>
              <a:spcAft>
                <a:spcPts val="600"/>
              </a:spcAft>
            </a:pPr>
            <a:r>
              <a:rPr lang="en-US" altLang="zh-CN" sz="1200" dirty="0" smtClean="0"/>
              <a:t>Note </a:t>
            </a:r>
            <a:r>
              <a:rPr lang="en-US" altLang="zh-CN" sz="1200" dirty="0"/>
              <a:t>that the meeting deadlines will be strictly enforced. Comments, </a:t>
            </a:r>
            <a:r>
              <a:rPr lang="en-US" altLang="zh-CN" sz="1200" dirty="0" err="1"/>
              <a:t>tdocs</a:t>
            </a:r>
            <a:r>
              <a:rPr lang="en-US" altLang="zh-CN" sz="1200" dirty="0"/>
              <a:t>, or drafts submitted after the deadlines will not be considered. So, please pay attention and feel free to ask for clarifications in advance in case of any doubts on the timelines/procedure.</a:t>
            </a:r>
          </a:p>
          <a:p>
            <a:pPr marL="342882" lvl="1" indent="-342882">
              <a:spcBef>
                <a:spcPts val="0"/>
              </a:spcBef>
              <a:spcAft>
                <a:spcPts val="600"/>
              </a:spcAft>
              <a:buBlip>
                <a:blip r:embed="rId2"/>
              </a:buBlip>
            </a:pPr>
            <a:r>
              <a:rPr lang="en-US" altLang="zh-CN" sz="1400" dirty="0" smtClean="0"/>
              <a:t>For </a:t>
            </a:r>
            <a:r>
              <a:rPr lang="en-US" altLang="zh-CN" sz="1400" dirty="0" err="1" smtClean="0"/>
              <a:t>tdoc</a:t>
            </a:r>
            <a:r>
              <a:rPr lang="en-US" altLang="zh-CN" sz="1400" dirty="0" smtClean="0"/>
              <a:t> number request during the meeting</a:t>
            </a:r>
            <a:endParaRPr lang="en-US" altLang="zh-CN" sz="1400" dirty="0"/>
          </a:p>
          <a:p>
            <a:pPr lvl="1">
              <a:spcBef>
                <a:spcPts val="0"/>
              </a:spcBef>
              <a:spcAft>
                <a:spcPts val="600"/>
              </a:spcAft>
            </a:pPr>
            <a:r>
              <a:rPr lang="en-US" altLang="zh-CN" sz="1200" dirty="0"/>
              <a:t>New and revised </a:t>
            </a:r>
            <a:r>
              <a:rPr lang="en-US" altLang="zh-CN" sz="1200" dirty="0" err="1"/>
              <a:t>tdocs</a:t>
            </a:r>
            <a:r>
              <a:rPr lang="en-US" altLang="zh-CN" sz="1200" dirty="0"/>
              <a:t> will be allocated based on the 1st round summaries conclusions. </a:t>
            </a:r>
            <a:endParaRPr lang="zh-CN" altLang="zh-CN" sz="1200" dirty="0"/>
          </a:p>
          <a:p>
            <a:pPr lvl="1">
              <a:spcBef>
                <a:spcPts val="0"/>
              </a:spcBef>
              <a:spcAft>
                <a:spcPts val="600"/>
              </a:spcAft>
            </a:pPr>
            <a:r>
              <a:rPr lang="en-US" altLang="zh-CN" sz="1200" dirty="0"/>
              <a:t>Strongly encourage moderators to provide information on all new requested </a:t>
            </a:r>
            <a:r>
              <a:rPr lang="en-US" altLang="zh-CN" sz="1200" dirty="0" err="1"/>
              <a:t>tdocs</a:t>
            </a:r>
            <a:r>
              <a:rPr lang="en-US" altLang="zh-CN" sz="1200" dirty="0"/>
              <a:t> and </a:t>
            </a:r>
            <a:r>
              <a:rPr lang="en-US" altLang="zh-CN" sz="1200" dirty="0" err="1"/>
              <a:t>tdoc</a:t>
            </a:r>
            <a:r>
              <a:rPr lang="en-US" altLang="zh-CN" sz="1200" dirty="0"/>
              <a:t> revisions in the 1st round summary documents. The </a:t>
            </a:r>
            <a:r>
              <a:rPr lang="en-US" altLang="zh-CN" sz="1200" dirty="0" err="1"/>
              <a:t>tdoc</a:t>
            </a:r>
            <a:r>
              <a:rPr lang="en-US" altLang="zh-CN" sz="1200" dirty="0"/>
              <a:t> allocations after the 1st round shall be minimized. </a:t>
            </a:r>
            <a:endParaRPr lang="zh-CN" altLang="zh-CN" sz="1200" dirty="0"/>
          </a:p>
          <a:p>
            <a:pPr lvl="1">
              <a:spcBef>
                <a:spcPts val="0"/>
              </a:spcBef>
              <a:spcAft>
                <a:spcPts val="600"/>
              </a:spcAft>
            </a:pPr>
            <a:r>
              <a:rPr lang="en-US" altLang="zh-CN" sz="1200" dirty="0"/>
              <a:t>For further </a:t>
            </a:r>
            <a:r>
              <a:rPr lang="en-US" altLang="zh-CN" sz="1200" dirty="0" err="1"/>
              <a:t>tdocs</a:t>
            </a:r>
            <a:r>
              <a:rPr lang="en-US" altLang="zh-CN" sz="1200" dirty="0"/>
              <a:t> revisions in the 2nd round, please use email subject “[</a:t>
            </a:r>
            <a:r>
              <a:rPr lang="en-US" altLang="zh-CN" sz="1200" dirty="0" smtClean="0"/>
              <a:t>1xx-e</a:t>
            </a:r>
            <a:r>
              <a:rPr lang="en-US" altLang="zh-CN" sz="1200" dirty="0"/>
              <a:t>][X00] </a:t>
            </a:r>
            <a:r>
              <a:rPr lang="en-US" altLang="zh-CN" sz="1200" dirty="0" err="1"/>
              <a:t>XXX_Session</a:t>
            </a:r>
            <a:r>
              <a:rPr lang="en-US" altLang="zh-CN" sz="1200" dirty="0"/>
              <a:t> - </a:t>
            </a:r>
            <a:r>
              <a:rPr lang="en-US" altLang="zh-CN" sz="1200" dirty="0" err="1"/>
              <a:t>tdoc</a:t>
            </a:r>
            <a:r>
              <a:rPr lang="en-US" altLang="zh-CN" sz="1200" dirty="0"/>
              <a:t> request” to simplify email tracking. </a:t>
            </a:r>
            <a:endParaRPr lang="zh-CN" altLang="zh-CN" sz="1200" dirty="0"/>
          </a:p>
          <a:p>
            <a:pPr lvl="2">
              <a:spcBef>
                <a:spcPts val="0"/>
              </a:spcBef>
              <a:spcAft>
                <a:spcPts val="600"/>
              </a:spcAft>
            </a:pPr>
            <a:r>
              <a:rPr lang="en-US" altLang="zh-CN" sz="1200" dirty="0"/>
              <a:t>Encourage moderators to collect the list of required </a:t>
            </a:r>
            <a:r>
              <a:rPr lang="en-US" altLang="zh-CN" sz="1200" dirty="0" err="1"/>
              <a:t>tdoc</a:t>
            </a:r>
            <a:r>
              <a:rPr lang="en-US" altLang="zh-CN" sz="1200" dirty="0"/>
              <a:t> revisions and provide consolidated requests (not from individual companies).</a:t>
            </a:r>
            <a:endParaRPr lang="zh-CN" altLang="zh-CN" sz="1200" dirty="0"/>
          </a:p>
          <a:p>
            <a:pPr lvl="2">
              <a:spcBef>
                <a:spcPts val="0"/>
              </a:spcBef>
              <a:spcAft>
                <a:spcPts val="600"/>
              </a:spcAft>
            </a:pPr>
            <a:r>
              <a:rPr lang="en-US" altLang="zh-CN" sz="1200" dirty="0"/>
              <a:t>All </a:t>
            </a:r>
            <a:r>
              <a:rPr lang="en-US" altLang="zh-CN" sz="1200" dirty="0" err="1"/>
              <a:t>tdoc</a:t>
            </a:r>
            <a:r>
              <a:rPr lang="en-US" altLang="zh-CN" sz="1200" dirty="0"/>
              <a:t> requests shall be provided in RAN4 reflector using the specific email thread. Requests in other emails will not be treated.</a:t>
            </a:r>
            <a:endParaRPr lang="zh-CN" altLang="zh-CN" sz="1200" dirty="0"/>
          </a:p>
          <a:p>
            <a:pPr lvl="1">
              <a:spcBef>
                <a:spcPts val="0"/>
              </a:spcBef>
              <a:spcAft>
                <a:spcPts val="600"/>
              </a:spcAft>
            </a:pPr>
            <a:r>
              <a:rPr lang="en-US" altLang="zh-CN" sz="1200" dirty="0"/>
              <a:t>No new </a:t>
            </a:r>
            <a:r>
              <a:rPr lang="en-US" altLang="zh-CN" sz="1200" dirty="0" err="1"/>
              <a:t>tdoc</a:t>
            </a:r>
            <a:r>
              <a:rPr lang="en-US" altLang="zh-CN" sz="1200" dirty="0"/>
              <a:t> numbers will be allocated after deadline for 2nd round initial drafts &amp; revisions after </a:t>
            </a:r>
            <a:r>
              <a:rPr lang="en-US" altLang="zh-CN" sz="1200" dirty="0" smtClean="0">
                <a:solidFill>
                  <a:srgbClr val="FF0000"/>
                </a:solidFill>
              </a:rPr>
              <a:t>January 21 (Friday) </a:t>
            </a:r>
            <a:r>
              <a:rPr lang="en-US" altLang="zh-CN" sz="1200" dirty="0">
                <a:solidFill>
                  <a:srgbClr val="FF0000"/>
                </a:solidFill>
              </a:rPr>
              <a:t>17:00 UTC</a:t>
            </a:r>
          </a:p>
          <a:p>
            <a:pPr lvl="1">
              <a:spcBef>
                <a:spcPts val="0"/>
              </a:spcBef>
              <a:spcAft>
                <a:spcPts val="600"/>
              </a:spcAft>
            </a:pPr>
            <a:r>
              <a:rPr lang="en-US" altLang="zh-CN" sz="1200" dirty="0"/>
              <a:t>Additional </a:t>
            </a:r>
            <a:r>
              <a:rPr lang="en-US" altLang="zh-CN" sz="1200" dirty="0" err="1"/>
              <a:t>tdoc</a:t>
            </a:r>
            <a:r>
              <a:rPr lang="en-US" altLang="zh-CN" sz="1200" dirty="0"/>
              <a:t> requests for revision after the 2nd round summary is distributed will be considered on a case-by-case basis</a:t>
            </a:r>
            <a:r>
              <a:rPr lang="en-US" altLang="zh-CN" sz="1200" dirty="0" smtClean="0"/>
              <a:t>.</a:t>
            </a:r>
            <a:endParaRPr lang="en-US" altLang="zh-CN" sz="1400" dirty="0" smtClean="0"/>
          </a:p>
          <a:p>
            <a:pPr marL="342882" lvl="1" indent="-342882">
              <a:spcBef>
                <a:spcPts val="0"/>
              </a:spcBef>
              <a:spcAft>
                <a:spcPts val="600"/>
              </a:spcAft>
              <a:buBlip>
                <a:blip r:embed="rId2"/>
              </a:buBlip>
            </a:pPr>
            <a:r>
              <a:rPr lang="en-US" altLang="zh-CN" sz="1400" dirty="0" smtClean="0"/>
              <a:t>In </a:t>
            </a:r>
            <a:r>
              <a:rPr lang="en-US" altLang="zh-CN" sz="1400" dirty="0"/>
              <a:t>GTW conference calls, session chairs will mainly treat critical issues, and WF/LS.</a:t>
            </a:r>
          </a:p>
          <a:p>
            <a:pPr lvl="1">
              <a:spcBef>
                <a:spcPts val="0"/>
              </a:spcBef>
              <a:spcAft>
                <a:spcPts val="600"/>
              </a:spcAft>
            </a:pPr>
            <a:r>
              <a:rPr lang="en-US" sz="1200" dirty="0"/>
              <a:t>Update of schedule will be formally announced about 16 hours before GTW pending session chairs arrangement</a:t>
            </a:r>
          </a:p>
          <a:p>
            <a:pPr lvl="1">
              <a:spcBef>
                <a:spcPts val="0"/>
              </a:spcBef>
              <a:spcAft>
                <a:spcPts val="600"/>
              </a:spcAft>
            </a:pPr>
            <a:r>
              <a:rPr lang="en-US" sz="1200" dirty="0"/>
              <a:t>Moderator is expected to upload email summary (or document) for critical issues in a dedicated folder before GTW</a:t>
            </a:r>
          </a:p>
          <a:p>
            <a:pPr marL="342882" lvl="1" indent="-342882">
              <a:spcBef>
                <a:spcPts val="0"/>
              </a:spcBef>
              <a:spcAft>
                <a:spcPts val="600"/>
              </a:spcAft>
              <a:buBlip>
                <a:blip r:embed="rId2"/>
              </a:buBlip>
            </a:pPr>
            <a:r>
              <a:rPr lang="en-US" sz="1400" dirty="0">
                <a:cs typeface="+mn-cs"/>
              </a:rPr>
              <a:t>After e-meeting, only Big CRs/updated TRs/draft TSs will be email approved post-meeting.</a:t>
            </a:r>
          </a:p>
          <a:p>
            <a:pPr lvl="1">
              <a:spcBef>
                <a:spcPts val="0"/>
              </a:spcBef>
              <a:spcAft>
                <a:spcPts val="600"/>
              </a:spcAft>
            </a:pPr>
            <a:r>
              <a:rPr lang="en-US" sz="1200" dirty="0"/>
              <a:t>No technique discussions are expected during post-meeting approval</a:t>
            </a:r>
            <a:r>
              <a:rPr lang="en-US" sz="1200" dirty="0" smtClean="0"/>
              <a:t>.</a:t>
            </a: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General Aspects</a:t>
            </a:r>
            <a:r>
              <a:rPr lang="en-US" dirty="0"/>
              <a:t> </a:t>
            </a:r>
            <a:endParaRPr lang="ru-RU" dirty="0"/>
          </a:p>
        </p:txBody>
      </p:sp>
    </p:spTree>
    <p:extLst>
      <p:ext uri="{BB962C8B-B14F-4D97-AF65-F5344CB8AC3E}">
        <p14:creationId xmlns:p14="http://schemas.microsoft.com/office/powerpoint/2010/main" val="3115452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矩形 149"/>
          <p:cNvSpPr/>
          <p:nvPr/>
        </p:nvSpPr>
        <p:spPr bwMode="auto">
          <a:xfrm flipV="1">
            <a:off x="7344961" y="5489740"/>
            <a:ext cx="914400" cy="625832"/>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89" name="Rectangle: Rounded Corners 201">
            <a:extLst>
              <a:ext uri="{FF2B5EF4-FFF2-40B4-BE49-F238E27FC236}">
                <a16:creationId xmlns="" xmlns:a16="http://schemas.microsoft.com/office/drawing/2014/main" id="{B6CDA6FF-6740-49E7-B14C-1831ED62E0F8}"/>
              </a:ext>
            </a:extLst>
          </p:cNvPr>
          <p:cNvSpPr/>
          <p:nvPr/>
        </p:nvSpPr>
        <p:spPr>
          <a:xfrm>
            <a:off x="9320368" y="4785139"/>
            <a:ext cx="786133" cy="587309"/>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a:t>
            </a:r>
            <a:r>
              <a:rPr lang="en-US" sz="800" b="1" kern="0" dirty="0" smtClean="0">
                <a:solidFill>
                  <a:schemeClr val="bg1"/>
                </a:solidFill>
                <a:latin typeface="+mj-ea"/>
                <a:ea typeface="+mj-ea"/>
                <a:cs typeface="+mn-cs"/>
              </a:rPr>
              <a:t>round final formal </a:t>
            </a:r>
            <a:r>
              <a:rPr lang="en-US" sz="800" b="1" kern="0" dirty="0" err="1" smtClean="0">
                <a:solidFill>
                  <a:schemeClr val="bg1"/>
                </a:solidFill>
                <a:latin typeface="+mj-ea"/>
                <a:ea typeface="+mj-ea"/>
                <a:cs typeface="+mn-cs"/>
              </a:rPr>
              <a:t>Tdoc</a:t>
            </a:r>
            <a:r>
              <a:rPr lang="en-US" sz="800" b="1" kern="0" dirty="0" smtClean="0">
                <a:solidFill>
                  <a:schemeClr val="bg1"/>
                </a:solidFill>
                <a:latin typeface="+mj-ea"/>
                <a:ea typeface="+mj-ea"/>
                <a:cs typeface="+mn-cs"/>
              </a:rPr>
              <a:t> submission</a:t>
            </a:r>
            <a:endParaRPr lang="en-US" sz="800" b="1" kern="0" dirty="0">
              <a:solidFill>
                <a:schemeClr val="bg1"/>
              </a:solidFill>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17:00 </a:t>
            </a:r>
            <a:r>
              <a:rPr lang="en-US" sz="800" b="1" kern="0" dirty="0">
                <a:solidFill>
                  <a:schemeClr val="bg1"/>
                </a:solidFill>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4" name="矩形 83"/>
          <p:cNvSpPr/>
          <p:nvPr/>
        </p:nvSpPr>
        <p:spPr bwMode="auto">
          <a:xfrm flipV="1">
            <a:off x="9256528" y="2034559"/>
            <a:ext cx="914400" cy="2451213"/>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t>Email discussion </a:t>
            </a:r>
            <a:r>
              <a:rPr lang="en-US" altLang="zh-CN" b="1" dirty="0" smtClean="0"/>
              <a:t>procedures/timelines</a:t>
            </a:r>
            <a:endParaRPr lang="ru-RU" dirty="0"/>
          </a:p>
        </p:txBody>
      </p:sp>
      <p:sp>
        <p:nvSpPr>
          <p:cNvPr id="97" name="Rectangle 77">
            <a:extLst>
              <a:ext uri="{FF2B5EF4-FFF2-40B4-BE49-F238E27FC236}">
                <a16:creationId xmlns:a16="http://schemas.microsoft.com/office/drawing/2014/main" xmlns="" id="{18560DB6-8070-4A8A-B9C8-2CBC509A9ECA}"/>
              </a:ext>
            </a:extLst>
          </p:cNvPr>
          <p:cNvSpPr/>
          <p:nvPr/>
        </p:nvSpPr>
        <p:spPr>
          <a:xfrm>
            <a:off x="718107"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9" name="Rectangle 77">
            <a:extLst>
              <a:ext uri="{FF2B5EF4-FFF2-40B4-BE49-F238E27FC236}">
                <a16:creationId xmlns:a16="http://schemas.microsoft.com/office/drawing/2014/main" xmlns="" id="{18560DB6-8070-4A8A-B9C8-2CBC509A9ECA}"/>
              </a:ext>
            </a:extLst>
          </p:cNvPr>
          <p:cNvSpPr/>
          <p:nvPr/>
        </p:nvSpPr>
        <p:spPr>
          <a:xfrm>
            <a:off x="1665829"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1" name="Rectangle 77">
            <a:extLst>
              <a:ext uri="{FF2B5EF4-FFF2-40B4-BE49-F238E27FC236}">
                <a16:creationId xmlns:a16="http://schemas.microsoft.com/office/drawing/2014/main" xmlns="" id="{18560DB6-8070-4A8A-B9C8-2CBC509A9ECA}"/>
              </a:ext>
            </a:extLst>
          </p:cNvPr>
          <p:cNvSpPr/>
          <p:nvPr/>
        </p:nvSpPr>
        <p:spPr>
          <a:xfrm>
            <a:off x="2613551"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3" name="Rectangle 77">
            <a:extLst>
              <a:ext uri="{FF2B5EF4-FFF2-40B4-BE49-F238E27FC236}">
                <a16:creationId xmlns:a16="http://schemas.microsoft.com/office/drawing/2014/main" xmlns="" id="{18560DB6-8070-4A8A-B9C8-2CBC509A9ECA}"/>
              </a:ext>
            </a:extLst>
          </p:cNvPr>
          <p:cNvSpPr/>
          <p:nvPr/>
        </p:nvSpPr>
        <p:spPr>
          <a:xfrm>
            <a:off x="3561273"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4" name="Rectangle 77">
            <a:extLst>
              <a:ext uri="{FF2B5EF4-FFF2-40B4-BE49-F238E27FC236}">
                <a16:creationId xmlns:a16="http://schemas.microsoft.com/office/drawing/2014/main" xmlns="" id="{18560DB6-8070-4A8A-B9C8-2CBC509A9ECA}"/>
              </a:ext>
            </a:extLst>
          </p:cNvPr>
          <p:cNvSpPr/>
          <p:nvPr/>
        </p:nvSpPr>
        <p:spPr>
          <a:xfrm>
            <a:off x="4508995"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5" name="Rectangle 77">
            <a:extLst>
              <a:ext uri="{FF2B5EF4-FFF2-40B4-BE49-F238E27FC236}">
                <a16:creationId xmlns:a16="http://schemas.microsoft.com/office/drawing/2014/main" xmlns="" id="{18560DB6-8070-4A8A-B9C8-2CBC509A9ECA}"/>
              </a:ext>
            </a:extLst>
          </p:cNvPr>
          <p:cNvSpPr/>
          <p:nvPr/>
        </p:nvSpPr>
        <p:spPr>
          <a:xfrm>
            <a:off x="5456717"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6" name="Rectangle 77">
            <a:extLst>
              <a:ext uri="{FF2B5EF4-FFF2-40B4-BE49-F238E27FC236}">
                <a16:creationId xmlns:a16="http://schemas.microsoft.com/office/drawing/2014/main" xmlns="" id="{18560DB6-8070-4A8A-B9C8-2CBC509A9ECA}"/>
              </a:ext>
            </a:extLst>
          </p:cNvPr>
          <p:cNvSpPr/>
          <p:nvPr/>
        </p:nvSpPr>
        <p:spPr>
          <a:xfrm>
            <a:off x="6404439"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7" name="Rectangle 77">
            <a:extLst>
              <a:ext uri="{FF2B5EF4-FFF2-40B4-BE49-F238E27FC236}">
                <a16:creationId xmlns:a16="http://schemas.microsoft.com/office/drawing/2014/main" xmlns="" id="{18560DB6-8070-4A8A-B9C8-2CBC509A9ECA}"/>
              </a:ext>
            </a:extLst>
          </p:cNvPr>
          <p:cNvSpPr/>
          <p:nvPr/>
        </p:nvSpPr>
        <p:spPr>
          <a:xfrm>
            <a:off x="7352161"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8" name="Rectangle 77">
            <a:extLst>
              <a:ext uri="{FF2B5EF4-FFF2-40B4-BE49-F238E27FC236}">
                <a16:creationId xmlns:a16="http://schemas.microsoft.com/office/drawing/2014/main" xmlns="" id="{18560DB6-8070-4A8A-B9C8-2CBC509A9ECA}"/>
              </a:ext>
            </a:extLst>
          </p:cNvPr>
          <p:cNvSpPr/>
          <p:nvPr/>
        </p:nvSpPr>
        <p:spPr>
          <a:xfrm>
            <a:off x="8299883"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9" name="Rectangle 77">
            <a:extLst>
              <a:ext uri="{FF2B5EF4-FFF2-40B4-BE49-F238E27FC236}">
                <a16:creationId xmlns:a16="http://schemas.microsoft.com/office/drawing/2014/main" xmlns="" id="{18560DB6-8070-4A8A-B9C8-2CBC509A9ECA}"/>
              </a:ext>
            </a:extLst>
          </p:cNvPr>
          <p:cNvSpPr/>
          <p:nvPr/>
        </p:nvSpPr>
        <p:spPr>
          <a:xfrm>
            <a:off x="9247605"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0" name="Rectangle 77">
            <a:extLst>
              <a:ext uri="{FF2B5EF4-FFF2-40B4-BE49-F238E27FC236}">
                <a16:creationId xmlns:a16="http://schemas.microsoft.com/office/drawing/2014/main" xmlns="" id="{18560DB6-8070-4A8A-B9C8-2CBC509A9ECA}"/>
              </a:ext>
            </a:extLst>
          </p:cNvPr>
          <p:cNvSpPr/>
          <p:nvPr/>
        </p:nvSpPr>
        <p:spPr>
          <a:xfrm>
            <a:off x="10195327"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1" name="Rectangle 77">
            <a:extLst>
              <a:ext uri="{FF2B5EF4-FFF2-40B4-BE49-F238E27FC236}">
                <a16:creationId xmlns:a16="http://schemas.microsoft.com/office/drawing/2014/main" xmlns="" id="{18560DB6-8070-4A8A-B9C8-2CBC509A9ECA}"/>
              </a:ext>
            </a:extLst>
          </p:cNvPr>
          <p:cNvSpPr/>
          <p:nvPr/>
        </p:nvSpPr>
        <p:spPr>
          <a:xfrm>
            <a:off x="11143045"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1000" kern="0" noProof="0" dirty="0">
                <a:solidFill>
                  <a:srgbClr val="FFFFFF"/>
                </a:solidFill>
                <a:latin typeface="微软雅黑" panose="020B0503020204020204" pitchFamily="34" charset="-122"/>
                <a:ea typeface="微软雅黑" panose="020B0503020204020204" pitchFamily="34" charset="-122"/>
              </a:rPr>
              <a:t>Wed</a:t>
            </a:r>
            <a:endParaRPr kumimoji="0" lang="en-GB" sz="1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cxnSp>
        <p:nvCxnSpPr>
          <p:cNvPr id="112"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718721" y="200760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3"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630829" y="1997632"/>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4"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2586535" y="2004750"/>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5"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3533696" y="2011868"/>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6"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4489405" y="209241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7"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5436564" y="200046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8"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6383720" y="1983803"/>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9"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7330875" y="200616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0"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8278036" y="200473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1"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9225195" y="2011853"/>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2"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0172356" y="2001882"/>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3"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1119515" y="200900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4"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2058126" y="199902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5" name="直接连接符 124"/>
          <p:cNvCxnSpPr/>
          <p:nvPr/>
        </p:nvCxnSpPr>
        <p:spPr bwMode="auto">
          <a:xfrm>
            <a:off x="210735" y="2020751"/>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6" name="直接连接符 125"/>
          <p:cNvCxnSpPr/>
          <p:nvPr/>
        </p:nvCxnSpPr>
        <p:spPr bwMode="auto">
          <a:xfrm>
            <a:off x="227827" y="5681192"/>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7" name="直接连接符 126"/>
          <p:cNvCxnSpPr/>
          <p:nvPr/>
        </p:nvCxnSpPr>
        <p:spPr bwMode="auto">
          <a:xfrm>
            <a:off x="227826" y="3816995"/>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8" name="直接连接符 127"/>
          <p:cNvCxnSpPr/>
          <p:nvPr/>
        </p:nvCxnSpPr>
        <p:spPr bwMode="auto">
          <a:xfrm>
            <a:off x="227826" y="4721425"/>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9" name="直接连接符 128"/>
          <p:cNvCxnSpPr/>
          <p:nvPr/>
        </p:nvCxnSpPr>
        <p:spPr bwMode="auto">
          <a:xfrm>
            <a:off x="217853" y="2916836"/>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sp>
        <p:nvSpPr>
          <p:cNvPr id="130" name="Rectangle 67">
            <a:extLst>
              <a:ext uri="{FF2B5EF4-FFF2-40B4-BE49-F238E27FC236}">
                <a16:creationId xmlns:a16="http://schemas.microsoft.com/office/drawing/2014/main" xmlns="" id="{61214404-3E99-431F-A1D1-0A44E2021497}"/>
              </a:ext>
            </a:extLst>
          </p:cNvPr>
          <p:cNvSpPr/>
          <p:nvPr/>
        </p:nvSpPr>
        <p:spPr>
          <a:xfrm>
            <a:off x="718107" y="1338914"/>
            <a:ext cx="2796313" cy="442269"/>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Pre-meeting</a:t>
            </a:r>
          </a:p>
        </p:txBody>
      </p:sp>
      <p:sp>
        <p:nvSpPr>
          <p:cNvPr id="131" name="Rectangle 67">
            <a:extLst>
              <a:ext uri="{FF2B5EF4-FFF2-40B4-BE49-F238E27FC236}">
                <a16:creationId xmlns:a16="http://schemas.microsoft.com/office/drawing/2014/main" xmlns="" id="{61214404-3E99-431F-A1D1-0A44E2021497}"/>
              </a:ext>
            </a:extLst>
          </p:cNvPr>
          <p:cNvSpPr/>
          <p:nvPr/>
        </p:nvSpPr>
        <p:spPr>
          <a:xfrm>
            <a:off x="3570371" y="1338914"/>
            <a:ext cx="2783263"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1</a:t>
            </a:r>
            <a:r>
              <a:rPr lang="en-GB" sz="800" kern="0" baseline="30000" dirty="0" smtClean="0">
                <a:solidFill>
                  <a:srgbClr val="FFFFFF"/>
                </a:solidFill>
                <a:latin typeface="微软雅黑" panose="020B0503020204020204" pitchFamily="34" charset="-122"/>
                <a:ea typeface="微软雅黑" panose="020B0503020204020204" pitchFamily="34" charset="-122"/>
              </a:rPr>
              <a:t>st</a:t>
            </a:r>
            <a:r>
              <a:rPr lang="en-GB" sz="800" kern="0" dirty="0" smtClean="0">
                <a:solidFill>
                  <a:srgbClr val="FFFFFF"/>
                </a:solidFill>
                <a:latin typeface="微软雅黑" panose="020B0503020204020204" pitchFamily="34" charset="-122"/>
                <a:ea typeface="微软雅黑" panose="020B0503020204020204" pitchFamily="34" charset="-122"/>
              </a:rPr>
              <a:t> round (Jan 17~19)</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2" name="Rectangle 67">
            <a:extLst>
              <a:ext uri="{FF2B5EF4-FFF2-40B4-BE49-F238E27FC236}">
                <a16:creationId xmlns:a16="http://schemas.microsoft.com/office/drawing/2014/main" xmlns="" id="{61214404-3E99-431F-A1D1-0A44E2021497}"/>
              </a:ext>
            </a:extLst>
          </p:cNvPr>
          <p:cNvSpPr/>
          <p:nvPr/>
        </p:nvSpPr>
        <p:spPr>
          <a:xfrm>
            <a:off x="9248470" y="1338914"/>
            <a:ext cx="1836691"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2</a:t>
            </a:r>
            <a:r>
              <a:rPr lang="en-GB" sz="800" kern="0" baseline="30000" noProof="0" dirty="0" smtClean="0">
                <a:solidFill>
                  <a:srgbClr val="FFFFFF"/>
                </a:solidFill>
                <a:latin typeface="微软雅黑" panose="020B0503020204020204" pitchFamily="34" charset="-122"/>
                <a:ea typeface="微软雅黑" panose="020B0503020204020204" pitchFamily="34" charset="-122"/>
              </a:rPr>
              <a:t>nd</a:t>
            </a:r>
            <a:r>
              <a:rPr lang="en-GB" sz="800" kern="0" noProof="0" dirty="0" smtClean="0">
                <a:solidFill>
                  <a:srgbClr val="FFFFFF"/>
                </a:solidFill>
                <a:latin typeface="微软雅黑" panose="020B0503020204020204" pitchFamily="34" charset="-122"/>
                <a:ea typeface="微软雅黑" panose="020B0503020204020204" pitchFamily="34" charset="-122"/>
              </a:rPr>
              <a:t> round (May 20~25)</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3" name="Rectangle 67">
            <a:extLst>
              <a:ext uri="{FF2B5EF4-FFF2-40B4-BE49-F238E27FC236}">
                <a16:creationId xmlns:a16="http://schemas.microsoft.com/office/drawing/2014/main" xmlns="" id="{61214404-3E99-431F-A1D1-0A44E2021497}"/>
              </a:ext>
            </a:extLst>
          </p:cNvPr>
          <p:cNvSpPr/>
          <p:nvPr/>
        </p:nvSpPr>
        <p:spPr>
          <a:xfrm>
            <a:off x="8300750" y="1338914"/>
            <a:ext cx="900000"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4" name="文本框 133"/>
          <p:cNvSpPr txBox="1"/>
          <p:nvPr/>
        </p:nvSpPr>
        <p:spPr>
          <a:xfrm>
            <a:off x="19516" y="1794571"/>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00:00 UTC</a:t>
            </a:r>
            <a:endParaRPr lang="zh-CN" altLang="en-US" sz="800" dirty="0">
              <a:latin typeface="微软雅黑" panose="020B0503020204020204" pitchFamily="34" charset="-122"/>
              <a:ea typeface="微软雅黑" panose="020B0503020204020204" pitchFamily="34" charset="-122"/>
            </a:endParaRPr>
          </a:p>
        </p:txBody>
      </p:sp>
      <p:sp>
        <p:nvSpPr>
          <p:cNvPr id="135" name="文本框 134"/>
          <p:cNvSpPr txBox="1"/>
          <p:nvPr/>
        </p:nvSpPr>
        <p:spPr>
          <a:xfrm>
            <a:off x="19516" y="2741732"/>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08:00 UTC</a:t>
            </a:r>
            <a:endParaRPr lang="zh-CN" altLang="en-US" sz="800" dirty="0">
              <a:latin typeface="微软雅黑" panose="020B0503020204020204" pitchFamily="34" charset="-122"/>
              <a:ea typeface="微软雅黑" panose="020B0503020204020204" pitchFamily="34" charset="-122"/>
            </a:endParaRPr>
          </a:p>
        </p:txBody>
      </p:sp>
      <p:sp>
        <p:nvSpPr>
          <p:cNvPr id="136" name="文本框 135"/>
          <p:cNvSpPr txBox="1"/>
          <p:nvPr/>
        </p:nvSpPr>
        <p:spPr>
          <a:xfrm>
            <a:off x="19516" y="3603436"/>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12:00 UTC</a:t>
            </a:r>
            <a:endParaRPr lang="zh-CN" altLang="en-US" sz="800" dirty="0">
              <a:latin typeface="微软雅黑" panose="020B0503020204020204" pitchFamily="34" charset="-122"/>
              <a:ea typeface="微软雅黑" panose="020B0503020204020204" pitchFamily="34" charset="-122"/>
            </a:endParaRPr>
          </a:p>
        </p:txBody>
      </p:sp>
      <p:sp>
        <p:nvSpPr>
          <p:cNvPr id="137" name="文本框 136"/>
          <p:cNvSpPr txBox="1"/>
          <p:nvPr/>
        </p:nvSpPr>
        <p:spPr>
          <a:xfrm>
            <a:off x="19516" y="4490775"/>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16:00 UTC</a:t>
            </a:r>
            <a:endParaRPr lang="zh-CN" altLang="en-US" sz="800" dirty="0">
              <a:latin typeface="微软雅黑" panose="020B0503020204020204" pitchFamily="34" charset="-122"/>
              <a:ea typeface="微软雅黑" panose="020B0503020204020204" pitchFamily="34" charset="-122"/>
            </a:endParaRPr>
          </a:p>
        </p:txBody>
      </p:sp>
      <p:sp>
        <p:nvSpPr>
          <p:cNvPr id="138" name="文本框 137"/>
          <p:cNvSpPr txBox="1"/>
          <p:nvPr/>
        </p:nvSpPr>
        <p:spPr>
          <a:xfrm>
            <a:off x="19516" y="5463570"/>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24:00 UTC</a:t>
            </a:r>
            <a:endParaRPr lang="zh-CN" altLang="en-US" sz="800" dirty="0">
              <a:latin typeface="微软雅黑" panose="020B0503020204020204" pitchFamily="34" charset="-122"/>
              <a:ea typeface="微软雅黑" panose="020B0503020204020204" pitchFamily="34" charset="-122"/>
            </a:endParaRPr>
          </a:p>
        </p:txBody>
      </p:sp>
      <p:sp>
        <p:nvSpPr>
          <p:cNvPr id="203" name="Rectangle: Rounded Corners 201">
            <a:extLst>
              <a:ext uri="{FF2B5EF4-FFF2-40B4-BE49-F238E27FC236}">
                <a16:creationId xmlns:a16="http://schemas.microsoft.com/office/drawing/2014/main" xmlns="" id="{B6CDA6FF-6740-49E7-B14C-1831ED62E0F8}"/>
              </a:ext>
            </a:extLst>
          </p:cNvPr>
          <p:cNvSpPr/>
          <p:nvPr/>
        </p:nvSpPr>
        <p:spPr>
          <a:xfrm>
            <a:off x="748196" y="5800534"/>
            <a:ext cx="882000"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altLang="zh-CN" sz="800" b="1" kern="0" dirty="0" smtClean="0">
                <a:solidFill>
                  <a:srgbClr val="FFFFFF"/>
                </a:solidFill>
                <a:latin typeface="微软雅黑" panose="020B0503020204020204" pitchFamily="34" charset="-122"/>
                <a:ea typeface="微软雅黑" panose="020B0503020204020204" pitchFamily="34" charset="-122"/>
                <a:cs typeface="+mn-cs"/>
              </a:rPr>
              <a:t>Time</a:t>
            </a:r>
            <a:r>
              <a:rPr lang="en-US" altLang="zh-CN" sz="800" b="1" kern="0" noProof="0" dirty="0" smtClean="0">
                <a:solidFill>
                  <a:srgbClr val="FFFFFF"/>
                </a:solidFill>
                <a:latin typeface="微软雅黑" panose="020B0503020204020204" pitchFamily="34" charset="-122"/>
                <a:ea typeface="微软雅黑" panose="020B0503020204020204" pitchFamily="34" charset="-122"/>
                <a:cs typeface="+mn-cs"/>
              </a:rPr>
              <a:t>line for moderator</a:t>
            </a:r>
            <a:endParaRPr kumimoji="0" lang="en-US" sz="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4" name="Rectangle: Rounded Corners 201">
            <a:extLst>
              <a:ext uri="{FF2B5EF4-FFF2-40B4-BE49-F238E27FC236}">
                <a16:creationId xmlns:a16="http://schemas.microsoft.com/office/drawing/2014/main" xmlns="" id="{B6CDA6FF-6740-49E7-B14C-1831ED62E0F8}"/>
              </a:ext>
            </a:extLst>
          </p:cNvPr>
          <p:cNvSpPr/>
          <p:nvPr/>
        </p:nvSpPr>
        <p:spPr>
          <a:xfrm>
            <a:off x="1688138" y="5800534"/>
            <a:ext cx="882000"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微软雅黑" panose="020B0503020204020204" pitchFamily="34" charset="-122"/>
                <a:ea typeface="微软雅黑" panose="020B0503020204020204" pitchFamily="34" charset="-122"/>
                <a:cs typeface="+mn-cs"/>
              </a:rPr>
              <a:t>Deadline for comments and </a:t>
            </a:r>
            <a:r>
              <a:rPr lang="en-US" sz="800" b="1" kern="0" dirty="0" err="1" smtClean="0">
                <a:solidFill>
                  <a:srgbClr val="FFFFFF"/>
                </a:solidFill>
                <a:latin typeface="微软雅黑" panose="020B0503020204020204" pitchFamily="34" charset="-122"/>
                <a:ea typeface="微软雅黑" panose="020B0503020204020204" pitchFamily="34" charset="-122"/>
                <a:cs typeface="+mn-cs"/>
              </a:rPr>
              <a:t>tdoc</a:t>
            </a:r>
            <a:endParaRPr kumimoji="0" lang="en-US" sz="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5" name="Rectangle: Rounded Corners 201">
            <a:extLst>
              <a:ext uri="{FF2B5EF4-FFF2-40B4-BE49-F238E27FC236}">
                <a16:creationId xmlns:a16="http://schemas.microsoft.com/office/drawing/2014/main" xmlns="" id="{B6CDA6FF-6740-49E7-B14C-1831ED62E0F8}"/>
              </a:ext>
            </a:extLst>
          </p:cNvPr>
          <p:cNvSpPr/>
          <p:nvPr/>
        </p:nvSpPr>
        <p:spPr>
          <a:xfrm>
            <a:off x="2631551" y="5800534"/>
            <a:ext cx="882000"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GTW </a:t>
            </a:r>
            <a:r>
              <a:rPr kumimoji="0" lang="en-US" sz="8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session</a:t>
            </a:r>
            <a:endParaRPr kumimoji="0" lang="en-US" sz="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6" name="TextBox 1">
            <a:extLst>
              <a:ext uri="{FF2B5EF4-FFF2-40B4-BE49-F238E27FC236}">
                <a16:creationId xmlns:a16="http://schemas.microsoft.com/office/drawing/2014/main" xmlns="" id="{E151FB97-9B3A-4312-805C-6B499B697A34}"/>
              </a:ext>
            </a:extLst>
          </p:cNvPr>
          <p:cNvSpPr txBox="1"/>
          <p:nvPr/>
        </p:nvSpPr>
        <p:spPr>
          <a:xfrm>
            <a:off x="6746721" y="6358580"/>
            <a:ext cx="4460971" cy="461665"/>
          </a:xfrm>
          <a:prstGeom prst="rect">
            <a:avLst/>
          </a:prstGeom>
          <a:noFill/>
        </p:spPr>
        <p:txBody>
          <a:bodyPr wrap="square" rtlCol="0">
            <a:spAutoFit/>
          </a:bodyPr>
          <a:lstStyle/>
          <a:p>
            <a:pPr lvl="0">
              <a:defRPr/>
            </a:pPr>
            <a:r>
              <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Note</a:t>
            </a:r>
            <a:r>
              <a:rPr lang="en-US" sz="800" b="1" dirty="0">
                <a:solidFill>
                  <a:srgbClr val="000000"/>
                </a:solidFill>
                <a:latin typeface="微软雅黑" panose="020B0503020204020204" pitchFamily="34" charset="-122"/>
                <a:ea typeface="微软雅黑" panose="020B0503020204020204" pitchFamily="34" charset="-122"/>
              </a:rPr>
              <a:t> </a:t>
            </a:r>
            <a:r>
              <a:rPr lang="en-US" sz="800" b="1" dirty="0" smtClean="0">
                <a:solidFill>
                  <a:srgbClr val="000000"/>
                </a:solidFill>
                <a:latin typeface="微软雅黑" panose="020B0503020204020204" pitchFamily="34" charset="-122"/>
                <a:ea typeface="微软雅黑" panose="020B0503020204020204" pitchFamily="34" charset="-122"/>
              </a:rPr>
              <a:t>1:</a:t>
            </a:r>
            <a:r>
              <a:rPr lang="en-US" sz="800" b="1" dirty="0">
                <a:solidFill>
                  <a:srgbClr val="000000"/>
                </a:solidFill>
                <a:latin typeface="微软雅黑" panose="020B0503020204020204" pitchFamily="34" charset="-122"/>
                <a:ea typeface="微软雅黑" panose="020B0503020204020204" pitchFamily="34" charset="-122"/>
              </a:rPr>
              <a:t> </a:t>
            </a:r>
            <a:r>
              <a:rPr lang="en-US" sz="800" b="1" dirty="0" smtClean="0">
                <a:solidFill>
                  <a:srgbClr val="000000"/>
                </a:solidFill>
                <a:latin typeface="微软雅黑" panose="020B0503020204020204" pitchFamily="34" charset="-122"/>
                <a:ea typeface="微软雅黑" panose="020B0503020204020204" pitchFamily="34" charset="-122"/>
              </a:rPr>
              <a:t>Comments and </a:t>
            </a:r>
            <a:r>
              <a:rPr lang="en-US" sz="800" b="1" dirty="0" err="1" smtClean="0">
                <a:solidFill>
                  <a:srgbClr val="000000"/>
                </a:solidFill>
                <a:latin typeface="微软雅黑" panose="020B0503020204020204" pitchFamily="34" charset="-122"/>
                <a:ea typeface="微软雅黑" panose="020B0503020204020204" pitchFamily="34" charset="-122"/>
              </a:rPr>
              <a:t>tdocs</a:t>
            </a:r>
            <a:r>
              <a:rPr lang="en-US" sz="800" b="1" dirty="0" smtClean="0">
                <a:solidFill>
                  <a:srgbClr val="000000"/>
                </a:solidFill>
                <a:latin typeface="微软雅黑" panose="020B0503020204020204" pitchFamily="34" charset="-122"/>
                <a:ea typeface="微软雅黑" panose="020B0503020204020204" pitchFamily="34" charset="-122"/>
              </a:rPr>
              <a:t> submitted </a:t>
            </a:r>
            <a:r>
              <a:rPr lang="en-US" sz="800" b="1" dirty="0">
                <a:solidFill>
                  <a:srgbClr val="000000"/>
                </a:solidFill>
                <a:latin typeface="微软雅黑" panose="020B0503020204020204" pitchFamily="34" charset="-122"/>
                <a:ea typeface="微软雅黑" panose="020B0503020204020204" pitchFamily="34" charset="-122"/>
              </a:rPr>
              <a:t>after the deadlines will not be considered</a:t>
            </a:r>
            <a:endPar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endParaRPr>
          </a:p>
          <a:p>
            <a:pPr lvl="0">
              <a:defRPr/>
            </a:pPr>
            <a:r>
              <a:rPr lang="en-US" sz="800" b="1" dirty="0" smtClean="0">
                <a:solidFill>
                  <a:srgbClr val="000000"/>
                </a:solidFill>
                <a:latin typeface="微软雅黑" panose="020B0503020204020204" pitchFamily="34" charset="-122"/>
                <a:ea typeface="微软雅黑" panose="020B0503020204020204" pitchFamily="34" charset="-122"/>
              </a:rPr>
              <a:t>Note </a:t>
            </a:r>
            <a:r>
              <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2</a:t>
            </a:r>
            <a:r>
              <a:rPr lang="en-US" sz="800" b="1" noProof="0" dirty="0" smtClean="0">
                <a:solidFill>
                  <a:srgbClr val="000000"/>
                </a:solidFill>
                <a:latin typeface="微软雅黑" panose="020B0503020204020204" pitchFamily="34" charset="-122"/>
                <a:ea typeface="微软雅黑" panose="020B0503020204020204" pitchFamily="34" charset="-122"/>
              </a:rPr>
              <a:t>:</a:t>
            </a:r>
            <a:r>
              <a:rPr lang="en-US" sz="800" b="1" noProof="0" dirty="0">
                <a:solidFill>
                  <a:srgbClr val="000000"/>
                </a:solidFill>
                <a:latin typeface="微软雅黑" panose="020B0503020204020204" pitchFamily="34" charset="-122"/>
                <a:ea typeface="微软雅黑" panose="020B0503020204020204" pitchFamily="34" charset="-122"/>
              </a:rPr>
              <a:t> </a:t>
            </a:r>
            <a:r>
              <a:rPr lang="en-US" sz="800" b="1" dirty="0" smtClean="0">
                <a:solidFill>
                  <a:srgbClr val="000000"/>
                </a:solidFill>
                <a:latin typeface="微软雅黑" panose="020B0503020204020204" pitchFamily="34" charset="-122"/>
                <a:ea typeface="微软雅黑" panose="020B0503020204020204" pitchFamily="34" charset="-122"/>
              </a:rPr>
              <a:t>Basket </a:t>
            </a:r>
            <a:r>
              <a:rPr lang="en-US" sz="800" b="1" dirty="0">
                <a:solidFill>
                  <a:srgbClr val="000000"/>
                </a:solidFill>
                <a:latin typeface="微软雅黑" panose="020B0503020204020204" pitchFamily="34" charset="-122"/>
                <a:ea typeface="微软雅黑" panose="020B0503020204020204" pitchFamily="34" charset="-122"/>
              </a:rPr>
              <a:t>WIs Email discussion procedures/timelines are not included. </a:t>
            </a:r>
            <a:endParaRPr lang="en-US" sz="800" b="1" dirty="0" smtClean="0">
              <a:solidFill>
                <a:srgbClr val="000000"/>
              </a:solidFill>
              <a:latin typeface="微软雅黑" panose="020B0503020204020204" pitchFamily="34" charset="-122"/>
              <a:ea typeface="微软雅黑" panose="020B0503020204020204" pitchFamily="34" charset="-122"/>
            </a:endParaRPr>
          </a:p>
          <a:p>
            <a:pPr lvl="0">
              <a:defRPr/>
            </a:pPr>
            <a:r>
              <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Note 3: During</a:t>
            </a:r>
            <a:r>
              <a:rPr kumimoji="0" lang="en-US" sz="800" b="1" i="0" u="none" strike="noStrike" kern="1200" cap="none" spc="0" normalizeH="0" noProof="0" dirty="0" smtClean="0">
                <a:ln>
                  <a:noFill/>
                </a:ln>
                <a:solidFill>
                  <a:srgbClr val="000000"/>
                </a:solidFill>
                <a:effectLst/>
                <a:uLnTx/>
                <a:uFillTx/>
                <a:latin typeface="微软雅黑" panose="020B0503020204020204" pitchFamily="34" charset="-122"/>
                <a:ea typeface="微软雅黑" panose="020B0503020204020204" pitchFamily="34" charset="-122"/>
              </a:rPr>
              <a:t> quiet periods, no email should be sent out.</a:t>
            </a:r>
            <a:endPar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215" name="Rectangle 67">
            <a:extLst>
              <a:ext uri="{FF2B5EF4-FFF2-40B4-BE49-F238E27FC236}">
                <a16:creationId xmlns:a16="http://schemas.microsoft.com/office/drawing/2014/main" xmlns="" id="{61214404-3E99-431F-A1D1-0A44E2021497}"/>
              </a:ext>
            </a:extLst>
          </p:cNvPr>
          <p:cNvSpPr/>
          <p:nvPr/>
        </p:nvSpPr>
        <p:spPr>
          <a:xfrm>
            <a:off x="6390475" y="1338309"/>
            <a:ext cx="1871581"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2</a:t>
            </a:r>
            <a:r>
              <a:rPr lang="en-GB" sz="800" kern="0" baseline="30000" noProof="0" dirty="0" smtClean="0">
                <a:solidFill>
                  <a:srgbClr val="FFFFFF"/>
                </a:solidFill>
                <a:latin typeface="微软雅黑" panose="020B0503020204020204" pitchFamily="34" charset="-122"/>
                <a:ea typeface="微软雅黑" panose="020B0503020204020204" pitchFamily="34" charset="-122"/>
              </a:rPr>
              <a:t>nd</a:t>
            </a:r>
            <a:r>
              <a:rPr lang="en-GB" sz="800" kern="0" noProof="0" dirty="0" smtClean="0">
                <a:solidFill>
                  <a:srgbClr val="FFFFFF"/>
                </a:solidFill>
                <a:latin typeface="微软雅黑" panose="020B0503020204020204" pitchFamily="34" charset="-122"/>
                <a:ea typeface="微软雅黑" panose="020B0503020204020204" pitchFamily="34" charset="-122"/>
              </a:rPr>
              <a:t> round (</a:t>
            </a:r>
            <a:r>
              <a:rPr lang="en-US" altLang="zh-CN" sz="800" kern="0" noProof="0" dirty="0" smtClean="0">
                <a:solidFill>
                  <a:srgbClr val="FFFFFF"/>
                </a:solidFill>
                <a:latin typeface="微软雅黑" panose="020B0503020204020204" pitchFamily="34" charset="-122"/>
                <a:ea typeface="微软雅黑" panose="020B0503020204020204" pitchFamily="34" charset="-122"/>
              </a:rPr>
              <a:t>Jan</a:t>
            </a:r>
            <a:r>
              <a:rPr lang="en-GB" sz="800" kern="0" noProof="0" dirty="0" smtClean="0">
                <a:solidFill>
                  <a:srgbClr val="FFFFFF"/>
                </a:solidFill>
                <a:latin typeface="微软雅黑" panose="020B0503020204020204" pitchFamily="34" charset="-122"/>
                <a:ea typeface="微软雅黑" panose="020B0503020204020204" pitchFamily="34" charset="-122"/>
              </a:rPr>
              <a:t> 20~25)</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8" name="Rectangle: Rounded Corners 201">
            <a:extLst>
              <a:ext uri="{FF2B5EF4-FFF2-40B4-BE49-F238E27FC236}">
                <a16:creationId xmlns:a16="http://schemas.microsoft.com/office/drawing/2014/main" xmlns="" id="{B6CDA6FF-6740-49E7-B14C-1831ED62E0F8}"/>
              </a:ext>
            </a:extLst>
          </p:cNvPr>
          <p:cNvSpPr/>
          <p:nvPr/>
        </p:nvSpPr>
        <p:spPr>
          <a:xfrm>
            <a:off x="1688661" y="4775023"/>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Comments on initial </a:t>
            </a:r>
            <a:r>
              <a:rPr lang="en-US" sz="800" b="1" kern="0" dirty="0" smtClean="0">
                <a:solidFill>
                  <a:srgbClr val="FFFFFF"/>
                </a:solidFill>
                <a:latin typeface="+mj-ea"/>
                <a:ea typeface="+mj-ea"/>
                <a:cs typeface="+mn-cs"/>
              </a:rPr>
              <a:t>summary, checking agenda</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a:t>
            </a:r>
            <a:r>
              <a:rPr kumimoji="0" lang="en-US" sz="800" b="1" i="0" u="none" strike="noStrike" kern="0" cap="none" spc="0" normalizeH="0" noProof="0" dirty="0" smtClean="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9" name="Rectangle: Rounded Corners 201">
            <a:extLst>
              <a:ext uri="{FF2B5EF4-FFF2-40B4-BE49-F238E27FC236}">
                <a16:creationId xmlns:a16="http://schemas.microsoft.com/office/drawing/2014/main" xmlns="" id="{B6CDA6FF-6740-49E7-B14C-1831ED62E0F8}"/>
              </a:ext>
            </a:extLst>
          </p:cNvPr>
          <p:cNvSpPr/>
          <p:nvPr/>
        </p:nvSpPr>
        <p:spPr>
          <a:xfrm>
            <a:off x="775348" y="4775023"/>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Initial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0" name="Rectangle: Rounded Corners 201">
            <a:extLst>
              <a:ext uri="{FF2B5EF4-FFF2-40B4-BE49-F238E27FC236}">
                <a16:creationId xmlns:a16="http://schemas.microsoft.com/office/drawing/2014/main" xmlns="" id="{B6CDA6FF-6740-49E7-B14C-1831ED62E0F8}"/>
              </a:ext>
            </a:extLst>
          </p:cNvPr>
          <p:cNvSpPr/>
          <p:nvPr/>
        </p:nvSpPr>
        <p:spPr>
          <a:xfrm>
            <a:off x="3598934" y="2917687"/>
            <a:ext cx="786133" cy="598781"/>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Meeting starts</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8:00</a:t>
            </a:r>
            <a:r>
              <a:rPr kumimoji="0" lang="en-US" sz="800" b="1" i="0" u="none" strike="noStrike" kern="0" cap="none" spc="0" normalizeH="0" noProof="0" dirty="0">
                <a:ln>
                  <a:noFill/>
                </a:ln>
                <a:solidFill>
                  <a:srgbClr val="FFFFFF"/>
                </a:solidFill>
                <a:effectLst/>
                <a:uLnTx/>
                <a:uFillTx/>
                <a:latin typeface="+mj-ea"/>
                <a:ea typeface="+mj-ea"/>
                <a:cs typeface="+mn-cs"/>
              </a:rPr>
              <a:t> </a:t>
            </a:r>
            <a:r>
              <a:rPr kumimoji="0" lang="en-US" sz="800" b="1" i="0" u="none" strike="noStrike" kern="0" cap="none" spc="0" normalizeH="0" noProof="0" dirty="0" smtClean="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1" name="Rectangle: Rounded Corners 201">
            <a:extLst>
              <a:ext uri="{FF2B5EF4-FFF2-40B4-BE49-F238E27FC236}">
                <a16:creationId xmlns:a16="http://schemas.microsoft.com/office/drawing/2014/main" xmlns="" id="{B6CDA6FF-6740-49E7-B14C-1831ED62E0F8}"/>
              </a:ext>
            </a:extLst>
          </p:cNvPr>
          <p:cNvSpPr/>
          <p:nvPr/>
        </p:nvSpPr>
        <p:spPr>
          <a:xfrm>
            <a:off x="4569880" y="3909772"/>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:00-16:00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3" name="Rectangle: Rounded Corners 201">
            <a:extLst>
              <a:ext uri="{FF2B5EF4-FFF2-40B4-BE49-F238E27FC236}">
                <a16:creationId xmlns:a16="http://schemas.microsoft.com/office/drawing/2014/main" xmlns="" id="{B6CDA6FF-6740-49E7-B14C-1831ED62E0F8}"/>
              </a:ext>
            </a:extLst>
          </p:cNvPr>
          <p:cNvSpPr/>
          <p:nvPr/>
        </p:nvSpPr>
        <p:spPr>
          <a:xfrm>
            <a:off x="5507677" y="5627847"/>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a:t>
            </a:r>
            <a:r>
              <a:rPr lang="en-US" sz="800" b="1" kern="0" baseline="30000" dirty="0">
                <a:solidFill>
                  <a:srgbClr val="FFFFFF"/>
                </a:solidFill>
                <a:latin typeface="+mj-ea"/>
                <a:ea typeface="+mj-ea"/>
                <a:cs typeface="+mn-cs"/>
              </a:rPr>
              <a:t>st</a:t>
            </a:r>
            <a:r>
              <a:rPr lang="en-US" sz="800" b="1" kern="0" dirty="0">
                <a:solidFill>
                  <a:srgbClr val="FFFFFF"/>
                </a:solidFill>
                <a:latin typeface="+mj-ea"/>
                <a:ea typeface="+mj-ea"/>
                <a:cs typeface="+mn-cs"/>
              </a:rPr>
              <a:t> round formal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23</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4" name="Rectangle: Rounded Corners 201">
            <a:extLst>
              <a:ext uri="{FF2B5EF4-FFF2-40B4-BE49-F238E27FC236}">
                <a16:creationId xmlns:a16="http://schemas.microsoft.com/office/drawing/2014/main" xmlns="" id="{B6CDA6FF-6740-49E7-B14C-1831ED62E0F8}"/>
              </a:ext>
            </a:extLst>
          </p:cNvPr>
          <p:cNvSpPr/>
          <p:nvPr/>
        </p:nvSpPr>
        <p:spPr>
          <a:xfrm>
            <a:off x="5512600" y="2917687"/>
            <a:ext cx="786133" cy="577054"/>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a:t>
            </a:r>
            <a:r>
              <a:rPr lang="en-US" sz="800" b="1" kern="0" baseline="30000" dirty="0">
                <a:solidFill>
                  <a:schemeClr val="bg1"/>
                </a:solidFill>
                <a:latin typeface="+mj-ea"/>
                <a:ea typeface="+mj-ea"/>
                <a:cs typeface="+mn-cs"/>
              </a:rPr>
              <a:t>st</a:t>
            </a:r>
            <a:r>
              <a:rPr lang="en-US" sz="800" b="1" kern="0" dirty="0">
                <a:solidFill>
                  <a:schemeClr val="bg1"/>
                </a:solidFill>
                <a:latin typeface="+mj-ea"/>
                <a:ea typeface="+mj-ea"/>
                <a:cs typeface="+mn-cs"/>
              </a:rPr>
              <a:t> round </a:t>
            </a:r>
            <a:r>
              <a:rPr lang="en-US" sz="800" b="1" kern="0" dirty="0" smtClean="0">
                <a:solidFill>
                  <a:schemeClr val="bg1"/>
                </a:solidFill>
                <a:latin typeface="+mj-ea"/>
                <a:ea typeface="+mj-ea"/>
                <a:cs typeface="+mn-cs"/>
              </a:rPr>
              <a:t>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08</a:t>
            </a:r>
            <a:r>
              <a:rPr kumimoji="0" lang="en-US" sz="800" b="1" i="0" u="none" strike="noStrike" kern="0" cap="none" spc="0" normalizeH="0" baseline="0" noProof="0" dirty="0" smtClean="0">
                <a:ln>
                  <a:noFill/>
                </a:ln>
                <a:solidFill>
                  <a:schemeClr val="bg1"/>
                </a:solidFill>
                <a:effectLst/>
                <a:uLnTx/>
                <a:uFillTx/>
                <a:latin typeface="+mj-ea"/>
                <a:ea typeface="+mj-ea"/>
                <a:cs typeface="+mn-cs"/>
              </a:rPr>
              <a:t>:00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75" name="Rectangle: Rounded Corners 201">
            <a:extLst>
              <a:ext uri="{FF2B5EF4-FFF2-40B4-BE49-F238E27FC236}">
                <a16:creationId xmlns:a16="http://schemas.microsoft.com/office/drawing/2014/main" xmlns="" id="{B6CDA6FF-6740-49E7-B14C-1831ED62E0F8}"/>
              </a:ext>
            </a:extLst>
          </p:cNvPr>
          <p:cNvSpPr/>
          <p:nvPr/>
        </p:nvSpPr>
        <p:spPr>
          <a:xfrm>
            <a:off x="6461372" y="2286545"/>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sym typeface="Wingdings" panose="05000000000000000000" pitchFamily="2" charset="2"/>
              </a:rPr>
              <a:t>4</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:00-7:00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6" name="Rectangle: Rounded Corners 201">
            <a:extLst>
              <a:ext uri="{FF2B5EF4-FFF2-40B4-BE49-F238E27FC236}">
                <a16:creationId xmlns:a16="http://schemas.microsoft.com/office/drawing/2014/main" xmlns="" id="{B6CDA6FF-6740-49E7-B14C-1831ED62E0F8}"/>
              </a:ext>
            </a:extLst>
          </p:cNvPr>
          <p:cNvSpPr/>
          <p:nvPr/>
        </p:nvSpPr>
        <p:spPr>
          <a:xfrm>
            <a:off x="6461538" y="2007604"/>
            <a:ext cx="784800" cy="386578"/>
          </a:xfrm>
          <a:prstGeom prst="roundRect">
            <a:avLst>
              <a:gd name="adj" fmla="val 28371"/>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kicks </a:t>
            </a:r>
            <a:r>
              <a:rPr lang="en-US" sz="800" b="1" kern="0" dirty="0">
                <a:solidFill>
                  <a:srgbClr val="FFFFFF"/>
                </a:solidFill>
                <a:latin typeface="+mj-ea"/>
                <a:ea typeface="+mj-ea"/>
                <a:cs typeface="+mn-cs"/>
              </a:rPr>
              <a:t>off 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a:t>
            </a:r>
            <a:r>
              <a:rPr lang="en-US" sz="800" b="1" kern="0" dirty="0" smtClean="0">
                <a:solidFill>
                  <a:srgbClr val="FFFFFF"/>
                </a:solidFill>
                <a:latin typeface="+mj-ea"/>
                <a:ea typeface="+mj-ea"/>
                <a:cs typeface="+mn-cs"/>
              </a:rPr>
              <a:t>no later than 4</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文本框 77"/>
          <p:cNvSpPr txBox="1"/>
          <p:nvPr/>
        </p:nvSpPr>
        <p:spPr>
          <a:xfrm>
            <a:off x="6414906" y="3066095"/>
            <a:ext cx="907198" cy="523220"/>
          </a:xfrm>
          <a:prstGeom prst="rect">
            <a:avLst/>
          </a:prstGeom>
          <a:noFill/>
        </p:spPr>
        <p:txBody>
          <a:bodyPr wrap="square" rtlCol="0">
            <a:spAutoFit/>
          </a:bodyPr>
          <a:lstStyle/>
          <a:p>
            <a:pPr algn="ctr"/>
            <a:r>
              <a:rPr lang="en-US" altLang="zh-CN" sz="700" dirty="0" smtClean="0">
                <a:latin typeface="微软雅黑" panose="020B0503020204020204" pitchFamily="34" charset="-122"/>
                <a:ea typeface="微软雅黑" panose="020B0503020204020204" pitchFamily="34" charset="-122"/>
              </a:rPr>
              <a:t>Companies need provide drafts &amp;  revisions as early as possible</a:t>
            </a:r>
            <a:endParaRPr lang="zh-CN" altLang="en-US" sz="700" dirty="0">
              <a:latin typeface="微软雅黑" panose="020B0503020204020204" pitchFamily="34" charset="-122"/>
              <a:ea typeface="微软雅黑" panose="020B0503020204020204" pitchFamily="34" charset="-122"/>
            </a:endParaRPr>
          </a:p>
        </p:txBody>
      </p:sp>
      <p:sp>
        <p:nvSpPr>
          <p:cNvPr id="79" name="Rectangle: Rounded Corners 201">
            <a:extLst>
              <a:ext uri="{FF2B5EF4-FFF2-40B4-BE49-F238E27FC236}">
                <a16:creationId xmlns:a16="http://schemas.microsoft.com/office/drawing/2014/main" xmlns="" id="{B6CDA6FF-6740-49E7-B14C-1831ED62E0F8}"/>
              </a:ext>
            </a:extLst>
          </p:cNvPr>
          <p:cNvSpPr/>
          <p:nvPr/>
        </p:nvSpPr>
        <p:spPr>
          <a:xfrm>
            <a:off x="7404992" y="4785139"/>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a:t>
            </a:r>
            <a:r>
              <a:rPr lang="en-US" sz="800" b="1" kern="0" dirty="0" smtClean="0">
                <a:solidFill>
                  <a:srgbClr val="FFFFFF"/>
                </a:solidFill>
                <a:latin typeface="+mj-ea"/>
                <a:ea typeface="+mj-ea"/>
                <a:cs typeface="+mn-cs"/>
              </a:rPr>
              <a:t>round comments &amp; new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request</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17</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0" name="Rectangle: Rounded Corners 201">
            <a:extLst>
              <a:ext uri="{FF2B5EF4-FFF2-40B4-BE49-F238E27FC236}">
                <a16:creationId xmlns:a16="http://schemas.microsoft.com/office/drawing/2014/main" xmlns="" id="{B6CDA6FF-6740-49E7-B14C-1831ED62E0F8}"/>
              </a:ext>
            </a:extLst>
          </p:cNvPr>
          <p:cNvSpPr/>
          <p:nvPr/>
        </p:nvSpPr>
        <p:spPr>
          <a:xfrm>
            <a:off x="7404992" y="2293870"/>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sym typeface="Wingdings" panose="05000000000000000000" pitchFamily="2" charset="2"/>
              </a:rPr>
              <a:t>4</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:00-7:00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1" name="Rectangle: Rounded Corners 201">
            <a:extLst>
              <a:ext uri="{FF2B5EF4-FFF2-40B4-BE49-F238E27FC236}">
                <a16:creationId xmlns:a16="http://schemas.microsoft.com/office/drawing/2014/main" xmlns="" id="{B6CDA6FF-6740-49E7-B14C-1831ED62E0F8}"/>
              </a:ext>
            </a:extLst>
          </p:cNvPr>
          <p:cNvSpPr/>
          <p:nvPr/>
        </p:nvSpPr>
        <p:spPr>
          <a:xfrm>
            <a:off x="9309548" y="3909772"/>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:00-16:00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2" name="Rectangle: Rounded Corners 201">
            <a:extLst>
              <a:ext uri="{FF2B5EF4-FFF2-40B4-BE49-F238E27FC236}">
                <a16:creationId xmlns:a16="http://schemas.microsoft.com/office/drawing/2014/main" xmlns="" id="{B6CDA6FF-6740-49E7-B14C-1831ED62E0F8}"/>
              </a:ext>
            </a:extLst>
          </p:cNvPr>
          <p:cNvSpPr/>
          <p:nvPr/>
        </p:nvSpPr>
        <p:spPr>
          <a:xfrm>
            <a:off x="5512600" y="2293870"/>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sym typeface="Wingdings" panose="05000000000000000000" pitchFamily="2" charset="2"/>
              </a:rPr>
              <a:t>4</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:00-7:00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Rectangle: Rounded Corners 201">
            <a:extLst>
              <a:ext uri="{FF2B5EF4-FFF2-40B4-BE49-F238E27FC236}">
                <a16:creationId xmlns:a16="http://schemas.microsoft.com/office/drawing/2014/main" xmlns="" id="{B6CDA6FF-6740-49E7-B14C-1831ED62E0F8}"/>
              </a:ext>
            </a:extLst>
          </p:cNvPr>
          <p:cNvSpPr/>
          <p:nvPr/>
        </p:nvSpPr>
        <p:spPr>
          <a:xfrm>
            <a:off x="8346749" y="2085457"/>
            <a:ext cx="786133" cy="3526396"/>
          </a:xfrm>
          <a:prstGeom prst="roundRect">
            <a:avLst/>
          </a:prstGeom>
          <a:solidFill>
            <a:schemeClr val="accent4">
              <a:lumMod val="65000"/>
              <a:lumOff val="3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a:solidFill>
                  <a:srgbClr val="FFFFFF"/>
                </a:solidFill>
                <a:latin typeface="+mj-ea"/>
                <a:ea typeface="+mj-ea"/>
                <a:cs typeface="+mn-cs"/>
              </a:rPr>
              <a:t>Quiet period 3:00 Sat-23:00 Sun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5" name="Rectangle: Rounded Corners 201">
            <a:extLst>
              <a:ext uri="{FF2B5EF4-FFF2-40B4-BE49-F238E27FC236}">
                <a16:creationId xmlns:a16="http://schemas.microsoft.com/office/drawing/2014/main" xmlns="" id="{B6CDA6FF-6740-49E7-B14C-1831ED62E0F8}"/>
              </a:ext>
            </a:extLst>
          </p:cNvPr>
          <p:cNvSpPr/>
          <p:nvPr/>
        </p:nvSpPr>
        <p:spPr>
          <a:xfrm>
            <a:off x="9328757" y="4466432"/>
            <a:ext cx="763566" cy="36212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Window closes &amp;</a:t>
            </a:r>
            <a:r>
              <a:rPr lang="en-US" sz="800" b="1" kern="0" dirty="0" smtClean="0">
                <a:solidFill>
                  <a:srgbClr val="FFFFFF"/>
                </a:solidFill>
                <a:latin typeface="+mj-ea"/>
                <a:ea typeface="+mj-ea"/>
                <a:cs typeface="+mn-cs"/>
              </a:rPr>
              <a:t>final </a:t>
            </a:r>
            <a:r>
              <a:rPr kumimoji="0" lang="en-US" sz="800" b="1" i="0" u="none" strike="noStrike" kern="0" cap="none" spc="0" normalizeH="0" baseline="0" noProof="0" dirty="0" smtClean="0">
                <a:ln>
                  <a:noFill/>
                </a:ln>
                <a:solidFill>
                  <a:srgbClr val="FFFFFF"/>
                </a:solidFill>
                <a:effectLst/>
                <a:uLnTx/>
                <a:uFillTx/>
                <a:latin typeface="+mj-ea"/>
                <a:ea typeface="+mj-ea"/>
                <a:cs typeface="+mn-cs"/>
              </a:rPr>
              <a:t>comments</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7" name="Rectangle: Rounded Corners 201">
            <a:extLst>
              <a:ext uri="{FF2B5EF4-FFF2-40B4-BE49-F238E27FC236}">
                <a16:creationId xmlns:a16="http://schemas.microsoft.com/office/drawing/2014/main" xmlns="" id="{B6CDA6FF-6740-49E7-B14C-1831ED62E0F8}"/>
              </a:ext>
            </a:extLst>
          </p:cNvPr>
          <p:cNvSpPr/>
          <p:nvPr/>
        </p:nvSpPr>
        <p:spPr>
          <a:xfrm>
            <a:off x="7403570" y="5475859"/>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Share 2</a:t>
            </a:r>
            <a:r>
              <a:rPr lang="en-US" sz="800" b="1" kern="0" baseline="30000" dirty="0" smtClean="0">
                <a:solidFill>
                  <a:schemeClr val="bg1"/>
                </a:solidFill>
                <a:latin typeface="+mj-ea"/>
                <a:ea typeface="+mj-ea"/>
                <a:cs typeface="+mn-cs"/>
              </a:rPr>
              <a:t>nd</a:t>
            </a:r>
            <a:r>
              <a:rPr lang="en-US" sz="800" b="1" kern="0" dirty="0" smtClean="0">
                <a:solidFill>
                  <a:schemeClr val="bg1"/>
                </a:solidFill>
                <a:latin typeface="+mj-ea"/>
                <a:ea typeface="+mj-ea"/>
                <a:cs typeface="+mn-cs"/>
              </a:rPr>
              <a:t> </a:t>
            </a:r>
            <a:r>
              <a:rPr lang="en-US" sz="800" b="1" kern="0" dirty="0">
                <a:solidFill>
                  <a:schemeClr val="bg1"/>
                </a:solidFill>
                <a:latin typeface="+mj-ea"/>
                <a:ea typeface="+mj-ea"/>
                <a:cs typeface="+mn-cs"/>
              </a:rPr>
              <a:t>round final </a:t>
            </a:r>
            <a:r>
              <a:rPr lang="en-US" sz="800" b="1" kern="0" dirty="0" smtClean="0">
                <a:solidFill>
                  <a:schemeClr val="bg1"/>
                </a:solidFill>
                <a:latin typeface="+mj-ea"/>
                <a:ea typeface="+mj-ea"/>
                <a:cs typeface="+mn-cs"/>
              </a:rPr>
              <a:t>draft </a:t>
            </a:r>
            <a:r>
              <a:rPr lang="en-US" sz="800" b="1" kern="0" dirty="0" err="1" smtClean="0">
                <a:solidFill>
                  <a:schemeClr val="bg1"/>
                </a:solidFill>
                <a:latin typeface="+mj-ea"/>
                <a:ea typeface="+mj-ea"/>
                <a:cs typeface="+mn-cs"/>
              </a:rPr>
              <a:t>Tdoc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19</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0" name="Rectangle: Rounded Corners 201">
            <a:extLst>
              <a:ext uri="{FF2B5EF4-FFF2-40B4-BE49-F238E27FC236}">
                <a16:creationId xmlns:a16="http://schemas.microsoft.com/office/drawing/2014/main" xmlns="" id="{B6CDA6FF-6740-49E7-B14C-1831ED62E0F8}"/>
              </a:ext>
            </a:extLst>
          </p:cNvPr>
          <p:cNvSpPr/>
          <p:nvPr/>
        </p:nvSpPr>
        <p:spPr>
          <a:xfrm>
            <a:off x="9335498" y="5627847"/>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Chair </a:t>
            </a:r>
            <a:r>
              <a:rPr lang="en-US" sz="800" b="1" kern="0" dirty="0" smtClean="0">
                <a:solidFill>
                  <a:schemeClr val="bg1"/>
                </a:solidFill>
                <a:latin typeface="+mj-ea"/>
                <a:ea typeface="+mj-ea"/>
                <a:cs typeface="+mn-cs"/>
              </a:rPr>
              <a:t>announce which topics will continue </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chemeClr val="bg1"/>
                </a:solidFill>
                <a:latin typeface="+mj-ea"/>
                <a:ea typeface="+mj-ea"/>
                <a:cs typeface="+mn-cs"/>
              </a:rPr>
              <a:t>23</a:t>
            </a:r>
            <a:r>
              <a:rPr kumimoji="0" lang="en-US" sz="800" b="1" i="0" u="none" strike="noStrike" kern="0" cap="none" spc="0" normalizeH="0" baseline="0" noProof="0" dirty="0" smtClean="0">
                <a:ln>
                  <a:noFill/>
                </a:ln>
                <a:solidFill>
                  <a:schemeClr val="bg1"/>
                </a:solidFill>
                <a:effectLst/>
                <a:uLnTx/>
                <a:uFillTx/>
                <a:latin typeface="+mj-ea"/>
                <a:ea typeface="+mj-ea"/>
                <a:cs typeface="+mn-cs"/>
              </a:rPr>
              <a:t>:59</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3" name="Rectangle: Rounded Corners 201">
            <a:extLst>
              <a:ext uri="{FF2B5EF4-FFF2-40B4-BE49-F238E27FC236}">
                <a16:creationId xmlns:a16="http://schemas.microsoft.com/office/drawing/2014/main" xmlns="" id="{B6CDA6FF-6740-49E7-B14C-1831ED62E0F8}"/>
              </a:ext>
            </a:extLst>
          </p:cNvPr>
          <p:cNvSpPr/>
          <p:nvPr/>
        </p:nvSpPr>
        <p:spPr>
          <a:xfrm>
            <a:off x="9291051" y="2917687"/>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draft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08:00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4" name="Rectangle: Rounded Corners 201">
            <a:extLst>
              <a:ext uri="{FF2B5EF4-FFF2-40B4-BE49-F238E27FC236}">
                <a16:creationId xmlns:a16="http://schemas.microsoft.com/office/drawing/2014/main" xmlns="" id="{B6CDA6FF-6740-49E7-B14C-1831ED62E0F8}"/>
              </a:ext>
            </a:extLst>
          </p:cNvPr>
          <p:cNvSpPr/>
          <p:nvPr/>
        </p:nvSpPr>
        <p:spPr>
          <a:xfrm>
            <a:off x="10252260" y="2917687"/>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formal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8:00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5" name="Rectangle: Rounded Corners 201">
            <a:extLst>
              <a:ext uri="{FF2B5EF4-FFF2-40B4-BE49-F238E27FC236}">
                <a16:creationId xmlns:a16="http://schemas.microsoft.com/office/drawing/2014/main" xmlns="" id="{B6CDA6FF-6740-49E7-B14C-1831ED62E0F8}"/>
              </a:ext>
            </a:extLst>
          </p:cNvPr>
          <p:cNvSpPr/>
          <p:nvPr/>
        </p:nvSpPr>
        <p:spPr>
          <a:xfrm>
            <a:off x="10250961" y="3909772"/>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:00-16:00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6" name="Rectangle: Rounded Corners 201">
            <a:extLst>
              <a:ext uri="{FF2B5EF4-FFF2-40B4-BE49-F238E27FC236}">
                <a16:creationId xmlns:a16="http://schemas.microsoft.com/office/drawing/2014/main" xmlns="" id="{B6CDA6FF-6740-49E7-B14C-1831ED62E0F8}"/>
              </a:ext>
            </a:extLst>
          </p:cNvPr>
          <p:cNvSpPr/>
          <p:nvPr/>
        </p:nvSpPr>
        <p:spPr>
          <a:xfrm>
            <a:off x="10258978" y="4785139"/>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Meeting closes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8" name="圆角矩形标注 97"/>
          <p:cNvSpPr/>
          <p:nvPr/>
        </p:nvSpPr>
        <p:spPr bwMode="auto">
          <a:xfrm>
            <a:off x="6517369" y="4226478"/>
            <a:ext cx="1460271" cy="360717"/>
          </a:xfrm>
          <a:prstGeom prst="wedgeRoundRectCallout">
            <a:avLst>
              <a:gd name="adj1" fmla="val 25275"/>
              <a:gd name="adj2" fmla="val 96782"/>
              <a:gd name="adj3" fmla="val 16667"/>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smtClean="0">
                <a:latin typeface="+mj-ea"/>
              </a:rPr>
              <a:t>Strict deadline for new </a:t>
            </a:r>
            <a:r>
              <a:rPr lang="en-US" altLang="zh-CN" sz="800" b="1" dirty="0" err="1" smtClean="0">
                <a:latin typeface="+mj-ea"/>
              </a:rPr>
              <a:t>tdoc</a:t>
            </a:r>
            <a:r>
              <a:rPr lang="en-US" altLang="zh-CN" sz="800" b="1" dirty="0" smtClean="0">
                <a:latin typeface="+mj-ea"/>
              </a:rPr>
              <a:t> number request</a:t>
            </a:r>
            <a:endParaRPr lang="zh-CN" altLang="en-US" sz="800" b="1" dirty="0">
              <a:latin typeface="+mj-ea"/>
            </a:endParaRPr>
          </a:p>
        </p:txBody>
      </p:sp>
      <p:sp>
        <p:nvSpPr>
          <p:cNvPr id="100" name="圆角矩形标注 99"/>
          <p:cNvSpPr/>
          <p:nvPr/>
        </p:nvSpPr>
        <p:spPr bwMode="auto">
          <a:xfrm>
            <a:off x="843649" y="3891521"/>
            <a:ext cx="1656605" cy="721680"/>
          </a:xfrm>
          <a:prstGeom prst="wedgeRoundRectCallout">
            <a:avLst>
              <a:gd name="adj1" fmla="val 23171"/>
              <a:gd name="adj2" fmla="val 69788"/>
              <a:gd name="adj3" fmla="val 16667"/>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a:latin typeface="+mj-ea"/>
              </a:rPr>
              <a:t>Companies need feed back if </a:t>
            </a:r>
            <a:r>
              <a:rPr lang="en-US" altLang="zh-CN" sz="800" b="1" dirty="0" err="1">
                <a:latin typeface="+mj-ea"/>
              </a:rPr>
              <a:t>tdoc</a:t>
            </a:r>
            <a:r>
              <a:rPr lang="en-US" altLang="zh-CN" sz="800" b="1" dirty="0">
                <a:latin typeface="+mj-ea"/>
              </a:rPr>
              <a:t> is submitted in wrong </a:t>
            </a:r>
            <a:r>
              <a:rPr lang="en-US" altLang="zh-CN" sz="800" b="1" dirty="0" smtClean="0">
                <a:latin typeface="+mj-ea"/>
              </a:rPr>
              <a:t>agenda or </a:t>
            </a:r>
            <a:r>
              <a:rPr lang="en-US" altLang="zh-CN" sz="800" b="1" dirty="0" err="1" smtClean="0">
                <a:latin typeface="+mj-ea"/>
              </a:rPr>
              <a:t>tdoc</a:t>
            </a:r>
            <a:r>
              <a:rPr lang="en-US" altLang="zh-CN" sz="800" b="1" dirty="0" smtClean="0">
                <a:latin typeface="+mj-ea"/>
              </a:rPr>
              <a:t> is missing from email summary</a:t>
            </a:r>
            <a:endParaRPr lang="zh-CN" altLang="en-US" sz="800" b="1" dirty="0">
              <a:latin typeface="+mj-ea"/>
            </a:endParaRPr>
          </a:p>
        </p:txBody>
      </p:sp>
      <p:sp>
        <p:nvSpPr>
          <p:cNvPr id="102" name="Rectangle: Rounded Corners 201">
            <a:extLst>
              <a:ext uri="{FF2B5EF4-FFF2-40B4-BE49-F238E27FC236}">
                <a16:creationId xmlns:a16="http://schemas.microsoft.com/office/drawing/2014/main" xmlns="" id="{B6CDA6FF-6740-49E7-B14C-1831ED62E0F8}"/>
              </a:ext>
            </a:extLst>
          </p:cNvPr>
          <p:cNvSpPr/>
          <p:nvPr/>
        </p:nvSpPr>
        <p:spPr>
          <a:xfrm>
            <a:off x="6455623" y="5627847"/>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round initial </a:t>
            </a:r>
            <a:r>
              <a:rPr lang="en-US" sz="800" b="1" kern="0" dirty="0" smtClean="0">
                <a:solidFill>
                  <a:srgbClr val="FFFFFF"/>
                </a:solidFill>
                <a:latin typeface="+mj-ea"/>
                <a:ea typeface="+mj-ea"/>
                <a:cs typeface="+mn-cs"/>
              </a:rPr>
              <a:t>drafts no latter than 23</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a16="http://schemas.microsoft.com/office/drawing/2014/main" xmlns="" id="{B6CDA6FF-6740-49E7-B14C-1831ED62E0F8}"/>
              </a:ext>
            </a:extLst>
          </p:cNvPr>
          <p:cNvSpPr/>
          <p:nvPr/>
        </p:nvSpPr>
        <p:spPr>
          <a:xfrm>
            <a:off x="6456409" y="4781120"/>
            <a:ext cx="786133" cy="584038"/>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Chair update report &amp;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number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17</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51" name="矩形 150"/>
          <p:cNvSpPr/>
          <p:nvPr/>
        </p:nvSpPr>
        <p:spPr>
          <a:xfrm>
            <a:off x="9255333" y="2059132"/>
            <a:ext cx="901179" cy="846386"/>
          </a:xfrm>
          <a:prstGeom prst="rect">
            <a:avLst/>
          </a:prstGeom>
        </p:spPr>
        <p:txBody>
          <a:bodyPr wrap="square">
            <a:spAutoFit/>
          </a:bodyPr>
          <a:lstStyle/>
          <a:p>
            <a:pPr algn="ctr"/>
            <a:r>
              <a:rPr lang="en-US" altLang="zh-CN" sz="700" b="1" dirty="0">
                <a:latin typeface="微软雅黑" panose="020B0503020204020204" pitchFamily="34" charset="-122"/>
                <a:ea typeface="微软雅黑" panose="020B0503020204020204" pitchFamily="34" charset="-122"/>
              </a:rPr>
              <a:t>Final checking </a:t>
            </a:r>
            <a:r>
              <a:rPr lang="en-US" altLang="zh-CN" sz="700" b="1" dirty="0" smtClean="0">
                <a:latin typeface="微软雅黑" panose="020B0503020204020204" pitchFamily="34" charset="-122"/>
                <a:ea typeface="微软雅黑" panose="020B0503020204020204" pitchFamily="34" charset="-122"/>
              </a:rPr>
              <a:t>window</a:t>
            </a:r>
          </a:p>
          <a:p>
            <a:pPr algn="ctr"/>
            <a:r>
              <a:rPr lang="en-US" altLang="zh-CN" sz="700" b="1" dirty="0">
                <a:latin typeface="微软雅黑" panose="020B0503020204020204" pitchFamily="34" charset="-122"/>
                <a:ea typeface="微软雅黑" panose="020B0503020204020204" pitchFamily="34" charset="-122"/>
              </a:rPr>
              <a:t> (check if final </a:t>
            </a:r>
            <a:r>
              <a:rPr lang="en-US" altLang="zh-CN" sz="700" b="1" dirty="0" err="1">
                <a:latin typeface="微软雅黑" panose="020B0503020204020204" pitchFamily="34" charset="-122"/>
                <a:ea typeface="微软雅黑" panose="020B0503020204020204" pitchFamily="34" charset="-122"/>
              </a:rPr>
              <a:t>Tdoc</a:t>
            </a:r>
            <a:r>
              <a:rPr lang="en-US" altLang="zh-CN" sz="700" b="1" dirty="0">
                <a:latin typeface="微软雅黑" panose="020B0503020204020204" pitchFamily="34" charset="-122"/>
                <a:ea typeface="微软雅黑" panose="020B0503020204020204" pitchFamily="34" charset="-122"/>
              </a:rPr>
              <a:t> is agreeable)</a:t>
            </a:r>
          </a:p>
          <a:p>
            <a:pPr algn="ctr"/>
            <a:r>
              <a:rPr lang="en-US" altLang="zh-CN" sz="700" b="1" dirty="0" smtClean="0">
                <a:latin typeface="微软雅黑" panose="020B0503020204020204" pitchFamily="34" charset="-122"/>
                <a:ea typeface="微软雅黑" panose="020B0503020204020204" pitchFamily="34" charset="-122"/>
              </a:rPr>
              <a:t>Fri </a:t>
            </a:r>
            <a:r>
              <a:rPr lang="en-US" altLang="zh-CN" sz="700" b="1" dirty="0">
                <a:latin typeface="微软雅黑" panose="020B0503020204020204" pitchFamily="34" charset="-122"/>
                <a:ea typeface="微软雅黑" panose="020B0503020204020204" pitchFamily="34" charset="-122"/>
              </a:rPr>
              <a:t>19:00 ~ </a:t>
            </a:r>
            <a:r>
              <a:rPr lang="en-US" altLang="zh-CN" sz="700" b="1" dirty="0" smtClean="0">
                <a:latin typeface="微软雅黑" panose="020B0503020204020204" pitchFamily="34" charset="-122"/>
                <a:ea typeface="微软雅黑" panose="020B0503020204020204" pitchFamily="34" charset="-122"/>
              </a:rPr>
              <a:t>Mon </a:t>
            </a:r>
            <a:r>
              <a:rPr lang="en-US" altLang="zh-CN" sz="700" b="1" dirty="0">
                <a:latin typeface="微软雅黑" panose="020B0503020204020204" pitchFamily="34" charset="-122"/>
                <a:ea typeface="微软雅黑" panose="020B0503020204020204" pitchFamily="34" charset="-122"/>
              </a:rPr>
              <a:t>16:00 UTC </a:t>
            </a:r>
            <a:endParaRPr lang="zh-CN" altLang="en-US" sz="2000" b="1" dirty="0"/>
          </a:p>
        </p:txBody>
      </p:sp>
      <p:sp>
        <p:nvSpPr>
          <p:cNvPr id="86" name="Rectangle: Rounded Corners 201">
            <a:extLst>
              <a:ext uri="{FF2B5EF4-FFF2-40B4-BE49-F238E27FC236}">
                <a16:creationId xmlns:a16="http://schemas.microsoft.com/office/drawing/2014/main" xmlns="" id="{B6CDA6FF-6740-49E7-B14C-1831ED62E0F8}"/>
              </a:ext>
            </a:extLst>
          </p:cNvPr>
          <p:cNvSpPr/>
          <p:nvPr/>
        </p:nvSpPr>
        <p:spPr>
          <a:xfrm>
            <a:off x="2668007" y="2091595"/>
            <a:ext cx="786133" cy="3526396"/>
          </a:xfrm>
          <a:prstGeom prst="roundRect">
            <a:avLst/>
          </a:prstGeom>
          <a:solidFill>
            <a:schemeClr val="accent4">
              <a:lumMod val="65000"/>
              <a:lumOff val="3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a:solidFill>
                  <a:srgbClr val="FFFFFF"/>
                </a:solidFill>
                <a:latin typeface="+mj-ea"/>
                <a:ea typeface="+mj-ea"/>
                <a:cs typeface="+mn-cs"/>
              </a:rPr>
              <a:t>Quiet period 3:00 Sat-23:00 Sun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Tree>
    <p:extLst>
      <p:ext uri="{BB962C8B-B14F-4D97-AF65-F5344CB8AC3E}">
        <p14:creationId xmlns:p14="http://schemas.microsoft.com/office/powerpoint/2010/main" val="23252974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Draft CRs/TPs for b</a:t>
            </a:r>
            <a:r>
              <a:rPr lang="en-US" altLang="zh-CN" sz="1400" dirty="0"/>
              <a:t>asket WIs (AI </a:t>
            </a:r>
            <a:r>
              <a:rPr lang="en-US" altLang="zh-CN" sz="1400" dirty="0" smtClean="0"/>
              <a:t>8.1–8.5 </a:t>
            </a:r>
            <a:r>
              <a:rPr lang="en-US" altLang="zh-CN" sz="1400" dirty="0"/>
              <a:t>for LTE, AI </a:t>
            </a:r>
            <a:r>
              <a:rPr lang="en-US" altLang="zh-CN" sz="1400" dirty="0" smtClean="0"/>
              <a:t>5.6–5.23 </a:t>
            </a:r>
            <a:r>
              <a:rPr lang="en-US" altLang="zh-CN" sz="1400" dirty="0"/>
              <a:t>for NR)</a:t>
            </a:r>
            <a:r>
              <a:rPr lang="en-US" sz="1400" dirty="0"/>
              <a:t> will be handled following procedures/timelines below. </a:t>
            </a:r>
          </a:p>
          <a:p>
            <a:pPr lvl="1">
              <a:spcBef>
                <a:spcPts val="0"/>
              </a:spcBef>
              <a:spcAft>
                <a:spcPts val="600"/>
              </a:spcAft>
            </a:pPr>
            <a:r>
              <a:rPr lang="en-US" sz="1200" dirty="0"/>
              <a:t>Note: there is only one round of email discussion for basket </a:t>
            </a:r>
            <a:r>
              <a:rPr lang="en-US" sz="1200" dirty="0" err="1"/>
              <a:t>WIs.</a:t>
            </a:r>
            <a:endParaRPr lang="en-US" sz="1200" dirty="0"/>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January 12 (Wednesday)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sz="1200" dirty="0" smtClean="0">
                <a:solidFill>
                  <a:srgbClr val="FF0000"/>
                </a:solidFill>
              </a:rPr>
              <a:t>January 14 </a:t>
            </a:r>
            <a:r>
              <a:rPr lang="en-US" sz="1200" dirty="0">
                <a:solidFill>
                  <a:srgbClr val="FF0000"/>
                </a:solidFill>
              </a:rPr>
              <a:t>(Friday</a:t>
            </a:r>
            <a:r>
              <a:rPr lang="en-US" altLang="zh-CN" sz="1200" dirty="0">
                <a:solidFill>
                  <a:srgbClr val="FF0000"/>
                </a:solidFill>
              </a:rPr>
              <a:t>), 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sz="1200" dirty="0" smtClean="0">
                <a:solidFill>
                  <a:srgbClr val="FF0000"/>
                </a:solidFill>
              </a:rPr>
              <a:t>January 17 </a:t>
            </a:r>
            <a:r>
              <a:rPr lang="en-US" sz="1200" dirty="0">
                <a:solidFill>
                  <a:srgbClr val="FF0000"/>
                </a:solidFill>
              </a:rPr>
              <a:t>(Monday)</a:t>
            </a:r>
            <a:r>
              <a:rPr lang="en-US" sz="1200" dirty="0"/>
              <a:t>: 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sz="1200" dirty="0" smtClean="0">
                <a:solidFill>
                  <a:srgbClr val="FF0000"/>
                </a:solidFill>
              </a:rPr>
              <a:t>January 20 (Thursday), </a:t>
            </a:r>
            <a:r>
              <a:rPr lang="en-US" sz="1200" dirty="0">
                <a:solidFill>
                  <a:srgbClr val="FF0000"/>
                </a:solidFill>
              </a:rPr>
              <a:t>17:00 UTC</a:t>
            </a:r>
            <a:r>
              <a:rPr lang="en-US" sz="1200" dirty="0"/>
              <a:t>: all the revised </a:t>
            </a:r>
            <a:r>
              <a:rPr lang="en-US" altLang="zh-CN" sz="1200" dirty="0" err="1"/>
              <a:t>tdocs</a:t>
            </a:r>
            <a:r>
              <a:rPr lang="en-US" altLang="zh-CN" sz="1200" dirty="0"/>
              <a:t> need be available and final comments will be received.</a:t>
            </a:r>
          </a:p>
          <a:p>
            <a:pPr lvl="1">
              <a:spcBef>
                <a:spcPts val="0"/>
              </a:spcBef>
              <a:spcAft>
                <a:spcPts val="600"/>
              </a:spcAft>
            </a:pPr>
            <a:r>
              <a:rPr lang="en-US" sz="1200" dirty="0" smtClean="0">
                <a:solidFill>
                  <a:srgbClr val="FF0000"/>
                </a:solidFill>
              </a:rPr>
              <a:t>January 21 </a:t>
            </a:r>
            <a:r>
              <a:rPr lang="en-US" sz="1200" dirty="0">
                <a:solidFill>
                  <a:srgbClr val="FF0000"/>
                </a:solidFill>
              </a:rPr>
              <a:t>(Friday), 17:00 UTC</a:t>
            </a:r>
            <a:r>
              <a:rPr lang="en-US" sz="1200" dirty="0"/>
              <a:t>: basket WI moderators will provide a summary of status of those flagged and revised </a:t>
            </a:r>
            <a:r>
              <a:rPr lang="en-US" sz="1200" dirty="0" err="1"/>
              <a:t>tdocs</a:t>
            </a:r>
            <a:r>
              <a:rPr lang="en-US" sz="1200" dirty="0"/>
              <a:t>, including</a:t>
            </a:r>
          </a:p>
          <a:p>
            <a:pPr lvl="2">
              <a:spcBef>
                <a:spcPts val="0"/>
              </a:spcBef>
              <a:spcAft>
                <a:spcPts val="600"/>
              </a:spcAft>
            </a:pPr>
            <a:r>
              <a:rPr lang="en-US" altLang="zh-CN" sz="1200" dirty="0"/>
              <a:t>the reason for flagging.</a:t>
            </a:r>
          </a:p>
          <a:p>
            <a:pPr lvl="2">
              <a:spcBef>
                <a:spcPts val="0"/>
              </a:spcBef>
              <a:spcAft>
                <a:spcPts val="600"/>
              </a:spcAft>
            </a:pPr>
            <a:r>
              <a:rPr lang="en-US" altLang="zh-CN" sz="1200" dirty="0"/>
              <a:t>if the revision is available.</a:t>
            </a:r>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January 25 </a:t>
            </a:r>
            <a:r>
              <a:rPr lang="en-US" altLang="zh-CN" sz="1200" dirty="0">
                <a:solidFill>
                  <a:srgbClr val="FF0000"/>
                </a:solidFill>
              </a:rPr>
              <a:t>(Tuesday), 17:00 UTC</a:t>
            </a:r>
            <a:r>
              <a:rPr lang="en-US" altLang="zh-CN" sz="1200" dirty="0"/>
              <a:t>: Based on the summary, session chair will announce decisions.</a:t>
            </a:r>
          </a:p>
          <a:p>
            <a:pPr lvl="1">
              <a:spcBef>
                <a:spcPts val="0"/>
              </a:spcBef>
              <a:spcAft>
                <a:spcPts val="600"/>
              </a:spcAft>
            </a:pPr>
            <a:r>
              <a:rPr lang="en-US" altLang="zh-CN" sz="1200" dirty="0" smtClean="0"/>
              <a:t>No post-meeting email </a:t>
            </a:r>
            <a:r>
              <a:rPr lang="en-US" altLang="zh-CN" sz="1200" dirty="0"/>
              <a:t>approval.</a:t>
            </a:r>
          </a:p>
          <a:p>
            <a:pPr lvl="2">
              <a:spcBef>
                <a:spcPts val="0"/>
              </a:spcBef>
              <a:spcAft>
                <a:spcPts val="600"/>
              </a:spcAft>
            </a:pPr>
            <a:r>
              <a:rPr lang="en-US" altLang="zh-CN" sz="1200" dirty="0"/>
              <a:t>No technique discussions are expected during post-meeting approval.</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Basket WIs Email discussion procedures/timelines </a:t>
            </a:r>
            <a:endParaRPr lang="ru-RU" dirty="0"/>
          </a:p>
        </p:txBody>
      </p:sp>
      <p:graphicFrame>
        <p:nvGraphicFramePr>
          <p:cNvPr id="2" name="表格 1"/>
          <p:cNvGraphicFramePr>
            <a:graphicFrameLocks noGrp="1"/>
          </p:cNvGraphicFramePr>
          <p:nvPr>
            <p:extLst>
              <p:ext uri="{D42A27DB-BD31-4B8C-83A1-F6EECF244321}">
                <p14:modId xmlns:p14="http://schemas.microsoft.com/office/powerpoint/2010/main" val="3323699412"/>
              </p:ext>
            </p:extLst>
          </p:nvPr>
        </p:nvGraphicFramePr>
        <p:xfrm>
          <a:off x="1955089" y="2702288"/>
          <a:ext cx="7359828" cy="548640"/>
        </p:xfrm>
        <a:graphic>
          <a:graphicData uri="http://schemas.openxmlformats.org/drawingml/2006/table">
            <a:tbl>
              <a:tblPr firstRow="1" bandRow="1">
                <a:tableStyleId>{073A0DAA-6AF3-43AB-8588-CEC1D06C72B9}</a:tableStyleId>
              </a:tblPr>
              <a:tblGrid>
                <a:gridCol w="2453276">
                  <a:extLst>
                    <a:ext uri="{9D8B030D-6E8A-4147-A177-3AD203B41FA5}">
                      <a16:colId xmlns:a16="http://schemas.microsoft.com/office/drawing/2014/main" xmlns="" val="20000"/>
                    </a:ext>
                  </a:extLst>
                </a:gridCol>
                <a:gridCol w="2453276">
                  <a:extLst>
                    <a:ext uri="{9D8B030D-6E8A-4147-A177-3AD203B41FA5}">
                      <a16:colId xmlns:a16="http://schemas.microsoft.com/office/drawing/2014/main" xmlns="" val="20001"/>
                    </a:ext>
                  </a:extLst>
                </a:gridCol>
                <a:gridCol w="2453276">
                  <a:extLst>
                    <a:ext uri="{9D8B030D-6E8A-4147-A177-3AD203B41FA5}">
                      <a16:colId xmlns:a16="http://schemas.microsoft.com/office/drawing/2014/main" xmlns="" val="20002"/>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0"/>
                  </a:ext>
                </a:extLst>
              </a:tr>
              <a:tr h="0">
                <a:tc>
                  <a:txBody>
                    <a:bodyPr/>
                    <a:lstStyle/>
                    <a:p>
                      <a:r>
                        <a:rPr lang="en-US" altLang="zh-CN" sz="1200" dirty="0">
                          <a:latin typeface="微软雅黑" panose="020B0503020204020204" pitchFamily="34" charset="-122"/>
                          <a:ea typeface="微软雅黑" panose="020B0503020204020204" pitchFamily="34" charset="-122"/>
                        </a:rPr>
                        <a:t>R4-21xxxxx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altLang="zh-CN" sz="1400" dirty="0" smtClean="0"/>
              <a:t>Due to holidays, the post-meeting email approval will include the limited number of WI/SIs in this meeting.</a:t>
            </a:r>
          </a:p>
          <a:p>
            <a:pPr marL="0" indent="0">
              <a:spcBef>
                <a:spcPts val="0"/>
              </a:spcBef>
              <a:spcAft>
                <a:spcPts val="600"/>
              </a:spcAft>
              <a:buNone/>
            </a:pPr>
            <a:endParaRPr lang="en-US" altLang="zh-CN" sz="1400" dirty="0" smtClean="0"/>
          </a:p>
          <a:p>
            <a:pPr>
              <a:spcBef>
                <a:spcPts val="0"/>
              </a:spcBef>
              <a:spcAft>
                <a:spcPts val="600"/>
              </a:spcAft>
            </a:pPr>
            <a:r>
              <a:rPr lang="en-US" altLang="zh-CN" sz="1400" dirty="0" smtClean="0"/>
              <a:t>Mainly focus on approval of updated draft TRs/TSs </a:t>
            </a:r>
            <a:r>
              <a:rPr lang="en-US" altLang="zh-CN" sz="1400" dirty="0"/>
              <a:t>for </a:t>
            </a:r>
            <a:r>
              <a:rPr lang="en-US" altLang="zh-CN" sz="1400" dirty="0" smtClean="0"/>
              <a:t>Rel-17 </a:t>
            </a:r>
            <a:r>
              <a:rPr lang="en-US" altLang="zh-CN" sz="1400" dirty="0" smtClean="0"/>
              <a:t>WI/SIs except for basket WIs, </a:t>
            </a:r>
            <a:r>
              <a:rPr lang="en-US" altLang="zh-CN" sz="1400" dirty="0"/>
              <a:t>and other </a:t>
            </a:r>
            <a:r>
              <a:rPr lang="en-US" altLang="zh-CN" sz="1400" dirty="0" err="1"/>
              <a:t>tdocs</a:t>
            </a:r>
            <a:r>
              <a:rPr lang="en-US" altLang="zh-CN" sz="1400" dirty="0"/>
              <a:t> based on Chairs </a:t>
            </a:r>
            <a:r>
              <a:rPr lang="en-US" altLang="zh-CN" sz="1400" dirty="0" smtClean="0"/>
              <a:t>guidance, if needed.</a:t>
            </a:r>
            <a:endParaRPr lang="en-US" altLang="zh-CN" sz="1400" dirty="0"/>
          </a:p>
          <a:p>
            <a:pPr>
              <a:spcBef>
                <a:spcPts val="0"/>
              </a:spcBef>
              <a:spcAft>
                <a:spcPts val="600"/>
              </a:spcAft>
            </a:pPr>
            <a:r>
              <a:rPr lang="en-US" altLang="zh-CN" sz="1400" dirty="0"/>
              <a:t>Procedures and timelines:</a:t>
            </a:r>
          </a:p>
          <a:p>
            <a:pPr lvl="1">
              <a:spcBef>
                <a:spcPts val="0"/>
              </a:spcBef>
              <a:spcAft>
                <a:spcPts val="600"/>
              </a:spcAft>
            </a:pPr>
            <a:r>
              <a:rPr lang="en-US" altLang="zh-CN" sz="1200" dirty="0" smtClean="0">
                <a:solidFill>
                  <a:srgbClr val="FF0000"/>
                </a:solidFill>
              </a:rPr>
              <a:t>January 26 (Wednesday)</a:t>
            </a:r>
            <a:r>
              <a:rPr lang="en-US" altLang="zh-CN" sz="1200" dirty="0" smtClean="0"/>
              <a:t>: </a:t>
            </a:r>
            <a:r>
              <a:rPr lang="en-US" altLang="zh-CN" sz="1200" dirty="0"/>
              <a:t>Session chairs will provide the list of </a:t>
            </a:r>
            <a:r>
              <a:rPr lang="en-US" altLang="zh-CN" sz="1200" dirty="0" err="1"/>
              <a:t>tdocs</a:t>
            </a:r>
            <a:r>
              <a:rPr lang="en-US" altLang="zh-CN" sz="1200" dirty="0"/>
              <a:t> for post-meeting email approval.</a:t>
            </a:r>
          </a:p>
          <a:p>
            <a:pPr lvl="1">
              <a:spcBef>
                <a:spcPts val="0"/>
              </a:spcBef>
              <a:spcAft>
                <a:spcPts val="600"/>
              </a:spcAft>
            </a:pPr>
            <a:r>
              <a:rPr lang="en-US" altLang="zh-CN" sz="1200" dirty="0" smtClean="0">
                <a:solidFill>
                  <a:srgbClr val="FF0000"/>
                </a:solidFill>
              </a:rPr>
              <a:t>January 27 </a:t>
            </a:r>
            <a:r>
              <a:rPr lang="en-US" altLang="zh-CN" sz="1200" dirty="0">
                <a:solidFill>
                  <a:srgbClr val="FF0000"/>
                </a:solidFill>
              </a:rPr>
              <a:t>(</a:t>
            </a:r>
            <a:r>
              <a:rPr lang="en-US" altLang="zh-CN" sz="1200" dirty="0" smtClean="0">
                <a:solidFill>
                  <a:srgbClr val="FF0000"/>
                </a:solidFill>
              </a:rPr>
              <a:t>Thursday), </a:t>
            </a:r>
            <a:r>
              <a:rPr lang="en-US" altLang="zh-CN" sz="1200" dirty="0">
                <a:solidFill>
                  <a:srgbClr val="FF0000"/>
                </a:solidFill>
              </a:rPr>
              <a:t>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January 28 (Friday), </a:t>
            </a:r>
            <a:r>
              <a:rPr lang="en-US" altLang="zh-CN" sz="1200" dirty="0">
                <a:solidFill>
                  <a:srgbClr val="FF0000"/>
                </a:solidFill>
              </a:rPr>
              <a:t>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January 28 (Friday), </a:t>
            </a:r>
            <a:r>
              <a:rPr lang="en-US" altLang="zh-CN" sz="1200" dirty="0">
                <a:solidFill>
                  <a:srgbClr val="FF0000"/>
                </a:solidFill>
              </a:rPr>
              <a:t>17:00 UTC: </a:t>
            </a:r>
            <a:r>
              <a:rPr lang="en-US" altLang="zh-CN" sz="1200" dirty="0"/>
              <a:t>Based on the summary, session chair will announce decisions.</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smtClean="0"/>
              <a:t>Post-meeting </a:t>
            </a:r>
            <a:r>
              <a:rPr lang="en-US" b="1" dirty="0"/>
              <a:t>e</a:t>
            </a:r>
            <a:r>
              <a:rPr lang="en-US" b="1" dirty="0" smtClean="0"/>
              <a:t>mail approval </a:t>
            </a:r>
            <a:r>
              <a:rPr lang="en-US" b="1" dirty="0"/>
              <a:t>procedures/timelines </a:t>
            </a:r>
            <a:endParaRPr lang="ru-RU" dirty="0"/>
          </a:p>
        </p:txBody>
      </p:sp>
    </p:spTree>
    <p:extLst>
      <p:ext uri="{BB962C8B-B14F-4D97-AF65-F5344CB8AC3E}">
        <p14:creationId xmlns:p14="http://schemas.microsoft.com/office/powerpoint/2010/main" val="7349869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smtClean="0"/>
              <a:t>No </a:t>
            </a:r>
            <a:r>
              <a:rPr lang="en-US" altLang="zh-CN" sz="1400" dirty="0"/>
              <a:t>formal CR for Rel-17 non-spectrum WIs is </a:t>
            </a:r>
            <a:r>
              <a:rPr lang="en-US" altLang="zh-CN" sz="1400" dirty="0" smtClean="0"/>
              <a:t>expected in this meeting due to no RAN meeting after RAN4#101-bis-e</a:t>
            </a:r>
            <a:endParaRPr lang="en-US" altLang="zh-CN" sz="1400" dirty="0"/>
          </a:p>
          <a:p>
            <a:pPr lvl="1">
              <a:spcBef>
                <a:spcPts val="0"/>
              </a:spcBef>
              <a:spcAft>
                <a:spcPts val="600"/>
              </a:spcAft>
            </a:pPr>
            <a:r>
              <a:rPr lang="en-US" altLang="zh-CN" sz="1200" dirty="0"/>
              <a:t>Please refer to R4-2114691 for general guidance</a:t>
            </a:r>
            <a:r>
              <a:rPr lang="en-US" altLang="zh-CN" sz="1200" dirty="0" smtClean="0"/>
              <a:t>.</a:t>
            </a:r>
            <a:endParaRPr lang="en-US" sz="1400" dirty="0" smtClean="0">
              <a:cs typeface="+mn-cs"/>
            </a:endParaRPr>
          </a:p>
          <a:p>
            <a:pPr marL="342882" lvl="1" indent="-342882">
              <a:spcBef>
                <a:spcPts val="0"/>
              </a:spcBef>
              <a:spcAft>
                <a:spcPts val="600"/>
              </a:spcAft>
              <a:buBlip>
                <a:blip r:embed="rId2"/>
              </a:buBlip>
            </a:pPr>
            <a:r>
              <a:rPr lang="en-US" sz="1400" dirty="0" smtClean="0">
                <a:cs typeface="+mn-cs"/>
              </a:rPr>
              <a:t>RF CR handling</a:t>
            </a:r>
            <a:endParaRPr lang="en-US" sz="1400" dirty="0">
              <a:cs typeface="+mn-cs"/>
            </a:endParaRPr>
          </a:p>
          <a:p>
            <a:pPr lvl="1">
              <a:spcBef>
                <a:spcPts val="0"/>
              </a:spcBef>
              <a:spcAft>
                <a:spcPts val="600"/>
              </a:spcAft>
            </a:pPr>
            <a:r>
              <a:rPr lang="en-US" altLang="zh-CN" sz="1200" dirty="0"/>
              <a:t>D</a:t>
            </a:r>
            <a:r>
              <a:rPr lang="en-US" altLang="zh-CN" sz="1200" dirty="0" smtClean="0"/>
              <a:t>raft CRs and draft TPs/TPs are allowed.</a:t>
            </a:r>
          </a:p>
          <a:p>
            <a:pPr lvl="1">
              <a:spcBef>
                <a:spcPts val="0"/>
              </a:spcBef>
              <a:spcAft>
                <a:spcPts val="600"/>
              </a:spcAft>
            </a:pPr>
            <a:r>
              <a:rPr lang="en-US" altLang="zh-CN" sz="1200" dirty="0" smtClean="0"/>
              <a:t>It </a:t>
            </a:r>
            <a:r>
              <a:rPr lang="en-US" altLang="zh-CN" sz="1200" dirty="0"/>
              <a:t>is encouraged that companies discuss and agreed on the work splitting </a:t>
            </a:r>
            <a:r>
              <a:rPr lang="en-US" altLang="zh-CN" sz="1200" dirty="0" smtClean="0"/>
              <a:t>first, if still needed.</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RRM CR handling</a:t>
            </a:r>
          </a:p>
          <a:p>
            <a:pPr lvl="1">
              <a:spcBef>
                <a:spcPts val="0"/>
              </a:spcBef>
              <a:spcAft>
                <a:spcPts val="600"/>
              </a:spcAft>
            </a:pPr>
            <a:r>
              <a:rPr lang="en-US" altLang="zh-CN" sz="1200" dirty="0" smtClean="0"/>
              <a:t>Draft </a:t>
            </a:r>
            <a:r>
              <a:rPr lang="en-US" altLang="zh-CN" sz="1200" dirty="0"/>
              <a:t>CRs with </a:t>
            </a:r>
            <a:r>
              <a:rPr lang="en-US" altLang="zh-CN" sz="1200" dirty="0" smtClean="0"/>
              <a:t>are allowed</a:t>
            </a:r>
            <a:r>
              <a:rPr lang="en-US" altLang="zh-CN" sz="1200" dirty="0"/>
              <a:t> </a:t>
            </a:r>
            <a:r>
              <a:rPr lang="en-US" altLang="zh-CN" sz="1200" dirty="0" smtClean="0"/>
              <a:t>for all </a:t>
            </a:r>
            <a:r>
              <a:rPr lang="en-US" altLang="zh-CN" sz="1200" dirty="0" err="1" smtClean="0"/>
              <a:t>WIs.</a:t>
            </a:r>
            <a:endParaRPr lang="en-US" altLang="zh-CN" sz="1200" dirty="0"/>
          </a:p>
          <a:p>
            <a:pPr lvl="1">
              <a:spcBef>
                <a:spcPts val="0"/>
              </a:spcBef>
              <a:spcAft>
                <a:spcPts val="600"/>
              </a:spcAft>
            </a:pPr>
            <a:r>
              <a:rPr lang="en-US" altLang="zh-CN" sz="1200" dirty="0" smtClean="0"/>
              <a:t>It is encouraged that companies discuss and agree on the work split first, if still needed.</a:t>
            </a:r>
            <a:endParaRPr lang="en-US" altLang="zh-CN" sz="1200" dirty="0"/>
          </a:p>
          <a:p>
            <a:pPr marL="342882" lvl="1" indent="-342882">
              <a:spcBef>
                <a:spcPts val="0"/>
              </a:spcBef>
              <a:spcAft>
                <a:spcPts val="600"/>
              </a:spcAft>
              <a:buBlip>
                <a:blip r:embed="rId2"/>
              </a:buBlip>
            </a:pPr>
            <a:r>
              <a:rPr lang="en-US" altLang="zh-CN" sz="1400" dirty="0">
                <a:cs typeface="+mn-cs"/>
              </a:rPr>
              <a:t>Demodulation CR </a:t>
            </a:r>
            <a:r>
              <a:rPr lang="en-US" altLang="zh-CN" sz="1400" dirty="0" smtClean="0">
                <a:cs typeface="+mn-cs"/>
              </a:rPr>
              <a:t>handling</a:t>
            </a:r>
          </a:p>
          <a:p>
            <a:pPr lvl="1">
              <a:spcBef>
                <a:spcPts val="0"/>
              </a:spcBef>
              <a:spcAft>
                <a:spcPts val="600"/>
              </a:spcAft>
            </a:pPr>
            <a:r>
              <a:rPr lang="en-US" altLang="zh-CN" sz="1200" dirty="0"/>
              <a:t>Draft TPs/TPs are allowed for performance enhancement WI</a:t>
            </a:r>
            <a:r>
              <a:rPr lang="en-US" altLang="zh-CN" sz="1200" dirty="0" smtClean="0"/>
              <a:t>.</a:t>
            </a: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SI/WI </a:t>
            </a:r>
            <a:r>
              <a:rPr lang="en-US" altLang="zh-CN" sz="1400" dirty="0"/>
              <a:t>RAN4 </a:t>
            </a:r>
            <a:r>
              <a:rPr lang="en-US" altLang="zh-CN" sz="1400" dirty="0" smtClean="0"/>
              <a:t>RF/RRM/demodulation </a:t>
            </a:r>
            <a:r>
              <a:rPr lang="en-US" altLang="zh-CN" sz="1400" dirty="0"/>
              <a:t>Work </a:t>
            </a:r>
            <a:r>
              <a:rPr lang="en-US" altLang="zh-CN" sz="1400" dirty="0" smtClean="0"/>
              <a:t>Plans, if needed </a:t>
            </a:r>
            <a:endParaRPr lang="en-US" altLang="zh-CN" sz="1400" dirty="0"/>
          </a:p>
          <a:p>
            <a:pPr lvl="1">
              <a:spcBef>
                <a:spcPts val="0"/>
              </a:spcBef>
              <a:spcAft>
                <a:spcPts val="600"/>
              </a:spcAft>
            </a:pPr>
            <a:r>
              <a:rPr lang="en-US" altLang="zh-CN" sz="1200" dirty="0" smtClean="0"/>
              <a:t>Rapporteurs </a:t>
            </a:r>
            <a:r>
              <a:rPr lang="en-US" altLang="zh-CN" sz="1200" dirty="0"/>
              <a:t>are encouraged to provide updated SI/WI RRM work plans to decide on </a:t>
            </a:r>
            <a:endParaRPr lang="en-US" altLang="zh-CN" sz="1200" dirty="0" smtClean="0"/>
          </a:p>
          <a:p>
            <a:pPr lvl="2">
              <a:spcBef>
                <a:spcPts val="0"/>
              </a:spcBef>
              <a:spcAft>
                <a:spcPts val="600"/>
              </a:spcAft>
            </a:pPr>
            <a:r>
              <a:rPr lang="en-US" altLang="zh-CN" sz="1200" dirty="0" smtClean="0"/>
              <a:t>CR/TP </a:t>
            </a:r>
            <a:r>
              <a:rPr lang="en-US" altLang="zh-CN" sz="1200" dirty="0"/>
              <a:t>work split among contributing companies to avoid duplicate efforts and to encourage sharing the workload and cross-checking CRs </a:t>
            </a:r>
            <a:endParaRPr lang="en-US" altLang="zh-CN" sz="1200" dirty="0" smtClean="0"/>
          </a:p>
          <a:p>
            <a:pPr lvl="3">
              <a:spcBef>
                <a:spcPts val="0"/>
              </a:spcBef>
              <a:spcAft>
                <a:spcPts val="600"/>
              </a:spcAft>
            </a:pPr>
            <a:r>
              <a:rPr lang="en-US" altLang="zh-CN" sz="1200" dirty="0" smtClean="0"/>
              <a:t>CR </a:t>
            </a:r>
            <a:r>
              <a:rPr lang="en-US" altLang="zh-CN" sz="1200" dirty="0"/>
              <a:t>work split should at least include Big CR split. It is also allowed if companies want to further split the work under each Big CR.</a:t>
            </a:r>
          </a:p>
          <a:p>
            <a:pPr marL="342882" lvl="1" indent="-342882">
              <a:spcBef>
                <a:spcPts val="0"/>
              </a:spcBef>
              <a:spcAft>
                <a:spcPts val="600"/>
              </a:spcAft>
              <a:buBlip>
                <a:blip r:embed="rId2"/>
              </a:buBlip>
            </a:pPr>
            <a:endParaRPr lang="en-US" altLang="zh-CN" sz="14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smtClean="0"/>
              <a:t>CR handling for Rel-17 non-spectrum related WI</a:t>
            </a:r>
            <a:endParaRPr lang="ru-RU" dirty="0"/>
          </a:p>
        </p:txBody>
      </p:sp>
    </p:spTree>
    <p:extLst>
      <p:ext uri="{BB962C8B-B14F-4D97-AF65-F5344CB8AC3E}">
        <p14:creationId xmlns:p14="http://schemas.microsoft.com/office/powerpoint/2010/main" val="22075313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altLang="zh-CN" sz="1400" dirty="0" smtClean="0"/>
              <a:t>Submission and treatment of </a:t>
            </a:r>
            <a:r>
              <a:rPr lang="en-US" altLang="zh-CN" sz="1400" dirty="0" err="1" smtClean="0"/>
              <a:t>tdocs</a:t>
            </a:r>
            <a:r>
              <a:rPr lang="en-US" altLang="zh-CN" sz="1400" dirty="0" smtClean="0"/>
              <a:t> for the feature list</a:t>
            </a:r>
          </a:p>
          <a:p>
            <a:pPr lvl="1">
              <a:spcBef>
                <a:spcPts val="0"/>
              </a:spcBef>
              <a:spcAft>
                <a:spcPts val="600"/>
              </a:spcAft>
            </a:pPr>
            <a:r>
              <a:rPr lang="en-US" altLang="zh-CN" sz="1200" dirty="0" smtClean="0"/>
              <a:t>The </a:t>
            </a:r>
            <a:r>
              <a:rPr lang="en-US" altLang="zh-CN" sz="1200" dirty="0"/>
              <a:t>technical consensus should be reached before capturing a capability in the list.</a:t>
            </a:r>
          </a:p>
          <a:p>
            <a:pPr lvl="1">
              <a:spcBef>
                <a:spcPts val="0"/>
              </a:spcBef>
              <a:spcAft>
                <a:spcPts val="600"/>
              </a:spcAft>
            </a:pPr>
            <a:r>
              <a:rPr lang="en-US" altLang="zh-CN" sz="1200" dirty="0" smtClean="0"/>
              <a:t>For </a:t>
            </a:r>
            <a:r>
              <a:rPr lang="en-US" altLang="zh-CN" sz="1200" dirty="0"/>
              <a:t>a proposed feature group related to RRM, </a:t>
            </a:r>
            <a:r>
              <a:rPr lang="en-US" altLang="zh-CN" sz="1200" dirty="0" err="1"/>
              <a:t>demod</a:t>
            </a:r>
            <a:r>
              <a:rPr lang="en-US" altLang="zh-CN" sz="1200" dirty="0"/>
              <a:t> or BS RF, please submit one brief </a:t>
            </a:r>
            <a:r>
              <a:rPr lang="en-US" altLang="zh-CN" sz="1200" dirty="0" err="1"/>
              <a:t>tdoc</a:t>
            </a:r>
            <a:r>
              <a:rPr lang="en-US" altLang="zh-CN" sz="1200" dirty="0"/>
              <a:t> under agenda 4 so that a placeholder could be set for it in the draft feature list, and one </a:t>
            </a:r>
            <a:r>
              <a:rPr lang="en-US" altLang="zh-CN" sz="1200" dirty="0" err="1"/>
              <a:t>tdoc</a:t>
            </a:r>
            <a:r>
              <a:rPr lang="en-US" altLang="zh-CN" sz="1200" dirty="0"/>
              <a:t> with detailed technique analysis under RRM, </a:t>
            </a:r>
            <a:r>
              <a:rPr lang="en-US" altLang="zh-CN" sz="1200" dirty="0" err="1"/>
              <a:t>demod</a:t>
            </a:r>
            <a:r>
              <a:rPr lang="en-US" altLang="zh-CN" sz="1200" dirty="0"/>
              <a:t>  or BS RF agenda of the corresponding WI.</a:t>
            </a:r>
          </a:p>
          <a:p>
            <a:pPr lvl="1">
              <a:spcBef>
                <a:spcPts val="0"/>
              </a:spcBef>
              <a:spcAft>
                <a:spcPts val="600"/>
              </a:spcAft>
            </a:pPr>
            <a:r>
              <a:rPr lang="en-US" altLang="zh-CN" sz="1200" dirty="0" smtClean="0"/>
              <a:t>One </a:t>
            </a:r>
            <a:r>
              <a:rPr lang="en-US" altLang="zh-CN" sz="1200" dirty="0"/>
              <a:t>dedicated email thread for feature list will be set in main session, where the feature groups for UE RF will be discussed in details. For RRM, </a:t>
            </a:r>
            <a:r>
              <a:rPr lang="en-US" altLang="zh-CN" sz="1200" dirty="0" err="1"/>
              <a:t>demod</a:t>
            </a:r>
            <a:r>
              <a:rPr lang="en-US" altLang="zh-CN" sz="1200" dirty="0"/>
              <a:t>, or BS RF related feature groups, the technique discussions will be handled in the individual session.</a:t>
            </a:r>
          </a:p>
          <a:p>
            <a:pPr lvl="1">
              <a:spcBef>
                <a:spcPts val="0"/>
              </a:spcBef>
              <a:spcAft>
                <a:spcPts val="600"/>
              </a:spcAft>
            </a:pPr>
            <a:r>
              <a:rPr lang="en-US" altLang="zh-CN" sz="1200" dirty="0" smtClean="0"/>
              <a:t>On </a:t>
            </a:r>
            <a:r>
              <a:rPr lang="en-US" altLang="zh-CN" sz="1200" dirty="0"/>
              <a:t>the last day, the feature list will be treated in the GTW of main session. All the stable feature groups will be captured in the feature list without [ ] or FFS. The potential feature groups, for which no consensus is reached, they will be captured in [ ] or with FFS.</a:t>
            </a:r>
          </a:p>
          <a:p>
            <a:pPr lvl="1">
              <a:spcBef>
                <a:spcPts val="0"/>
              </a:spcBef>
              <a:spcAft>
                <a:spcPts val="600"/>
              </a:spcAft>
            </a:pPr>
            <a:endParaRPr lang="en-US" altLang="zh-CN" sz="1200" dirty="0" smtClean="0"/>
          </a:p>
          <a:p>
            <a:pPr>
              <a:spcBef>
                <a:spcPts val="0"/>
              </a:spcBef>
              <a:spcAft>
                <a:spcPts val="600"/>
              </a:spcAft>
            </a:pPr>
            <a:r>
              <a:rPr lang="en-US" altLang="zh-CN" sz="1400" dirty="0" smtClean="0"/>
              <a:t>Plan for approval of feature list for RAN4-lead features</a:t>
            </a:r>
          </a:p>
          <a:p>
            <a:pPr lvl="1">
              <a:spcBef>
                <a:spcPts val="0"/>
              </a:spcBef>
              <a:spcAft>
                <a:spcPts val="600"/>
              </a:spcAft>
            </a:pPr>
            <a:r>
              <a:rPr lang="en-US" altLang="zh-CN" sz="1200" dirty="0" smtClean="0"/>
              <a:t>Guidance endorsed in RAN#92-e:</a:t>
            </a:r>
          </a:p>
          <a:p>
            <a:pPr lvl="2">
              <a:spcBef>
                <a:spcPts val="0"/>
              </a:spcBef>
              <a:spcAft>
                <a:spcPts val="600"/>
              </a:spcAft>
            </a:pPr>
            <a:r>
              <a:rPr lang="en-US" altLang="zh-CN" sz="1200" i="1" dirty="0"/>
              <a:t>Timeline for Rel-17 UE features discussions in RAN1 and RAN4 endorsed in RP-211582</a:t>
            </a:r>
          </a:p>
          <a:p>
            <a:pPr lvl="3">
              <a:spcBef>
                <a:spcPts val="0"/>
              </a:spcBef>
              <a:spcAft>
                <a:spcPts val="600"/>
              </a:spcAft>
            </a:pPr>
            <a:r>
              <a:rPr lang="en-US" altLang="zh-CN" sz="1200" i="1" dirty="0"/>
              <a:t>RAN1: start from Oct’21 by email only, targeting a first LS to RAN2 in Nov’21, a stable version in Feb’22, which is to be further refined and finalized in May’22</a:t>
            </a:r>
          </a:p>
          <a:p>
            <a:pPr lvl="3">
              <a:spcBef>
                <a:spcPts val="0"/>
              </a:spcBef>
              <a:spcAft>
                <a:spcPts val="600"/>
              </a:spcAft>
            </a:pPr>
            <a:r>
              <a:rPr lang="en-US" altLang="zh-CN" sz="1200" b="1" i="1" dirty="0"/>
              <a:t>RAN4: start from 1Q’22, targeting a first LS to RAN2 in Feb’22, to be further refined and finalized in </a:t>
            </a:r>
            <a:r>
              <a:rPr lang="en-US" altLang="zh-CN" sz="1200" b="1" i="1" dirty="0" smtClean="0"/>
              <a:t>May’22</a:t>
            </a:r>
          </a:p>
          <a:p>
            <a:pPr lvl="1">
              <a:spcBef>
                <a:spcPts val="0"/>
              </a:spcBef>
              <a:spcAft>
                <a:spcPts val="600"/>
              </a:spcAft>
            </a:pPr>
            <a:r>
              <a:rPr lang="en-US" altLang="zh-CN" sz="1200" dirty="0" smtClean="0"/>
              <a:t>To help RAN2 finalizing the work timely, RAN4 is supposed to provide the input of feature list after each meeting in January, February and May.</a:t>
            </a:r>
          </a:p>
          <a:p>
            <a:pPr lvl="2">
              <a:spcBef>
                <a:spcPts val="0"/>
              </a:spcBef>
              <a:spcAft>
                <a:spcPts val="600"/>
              </a:spcAft>
            </a:pPr>
            <a:r>
              <a:rPr lang="en-US" altLang="zh-CN" sz="1200" dirty="0" smtClean="0"/>
              <a:t>As did for Rel-16, before the consensus is reached, FFS is placed in the index column as a placeholder for a certain proposed feature group in the table for a certain feature or feature group(s). After the consensus is reached, a dedicate number will be used as index.</a:t>
            </a:r>
          </a:p>
          <a:p>
            <a:pPr lvl="2">
              <a:spcBef>
                <a:spcPts val="0"/>
              </a:spcBef>
              <a:spcAft>
                <a:spcPts val="600"/>
              </a:spcAft>
            </a:pPr>
            <a:r>
              <a:rPr lang="en-US" altLang="zh-CN" sz="1200" dirty="0" smtClean="0"/>
              <a:t>The contents for a feature or feature group, which need more discussion, can be placed in [ ].</a:t>
            </a:r>
          </a:p>
          <a:p>
            <a:pPr lvl="2">
              <a:spcBef>
                <a:spcPts val="0"/>
              </a:spcBef>
              <a:spcAft>
                <a:spcPts val="600"/>
              </a:spcAft>
            </a:pPr>
            <a:r>
              <a:rPr lang="en-US" altLang="zh-CN" sz="1200" dirty="0" smtClean="0"/>
              <a:t>RAN2 would capture any feature or feature group if there is FFS or [].</a:t>
            </a:r>
            <a:endParaRPr lang="en-US" altLang="zh-CN" sz="800" dirty="0"/>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smtClean="0"/>
              <a:t>Rel-17 Feature list</a:t>
            </a:r>
            <a:endParaRPr lang="ru-RU" dirty="0"/>
          </a:p>
        </p:txBody>
      </p:sp>
    </p:spTree>
    <p:extLst>
      <p:ext uri="{BB962C8B-B14F-4D97-AF65-F5344CB8AC3E}">
        <p14:creationId xmlns:p14="http://schemas.microsoft.com/office/powerpoint/2010/main" val="129299744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C68143-B530-4487-9EA7-5BCC5970B48F}">
  <ds:schemaRefs>
    <ds:schemaRef ds:uri="http://purl.org/dc/terms/"/>
    <ds:schemaRef ds:uri="http://purl.org/dc/dcmitype/"/>
    <ds:schemaRef ds:uri="a915fe38-2618-47b6-8303-829fb71466d5"/>
    <ds:schemaRef ds:uri="http://schemas.openxmlformats.org/package/2006/metadata/core-properties"/>
    <ds:schemaRef ds:uri="http://www.w3.org/XML/1998/namespace"/>
    <ds:schemaRef ds:uri="http://purl.org/dc/elements/1.1/"/>
    <ds:schemaRef ds:uri="http://schemas.microsoft.com/office/2006/metadata/properties"/>
    <ds:schemaRef ds:uri="http://schemas.microsoft.com/office/2006/documentManagement/types"/>
    <ds:schemaRef ds:uri="http://schemas.microsoft.com/office/infopath/2007/PartnerControls"/>
    <ds:schemaRef ds:uri="23d77754-4ccc-4c57-9291-cab09e81894a"/>
  </ds:schemaRefs>
</ds:datastoreItem>
</file>

<file path=customXml/itemProps3.xml><?xml version="1.0" encoding="utf-8"?>
<ds:datastoreItem xmlns:ds="http://schemas.openxmlformats.org/officeDocument/2006/customXml" ds:itemID="{AF070948-0CB2-4F99-ACC8-E715860BC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338902</TotalTime>
  <Words>2977</Words>
  <Application>Microsoft Office PowerPoint</Application>
  <PresentationFormat>宽屏</PresentationFormat>
  <Paragraphs>278</Paragraphs>
  <Slides>16</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16</vt:i4>
      </vt:variant>
    </vt:vector>
  </HeadingPairs>
  <TitlesOfParts>
    <vt:vector size="25" baseType="lpstr">
      <vt:lpstr>黑体</vt:lpstr>
      <vt:lpstr>宋体</vt:lpstr>
      <vt:lpstr>微软雅黑</vt:lpstr>
      <vt:lpstr>Arial</vt:lpstr>
      <vt:lpstr>Arial Black</vt:lpstr>
      <vt:lpstr>Calibri</vt:lpstr>
      <vt:lpstr>Times New Roman</vt:lpstr>
      <vt:lpstr>Wingdings</vt:lpstr>
      <vt:lpstr>3gpp</vt:lpstr>
      <vt:lpstr>RAN4#101-bis-e E-meeting Arrangements and Guidelines</vt:lpstr>
      <vt:lpstr>General Aspects </vt:lpstr>
      <vt:lpstr>General Aspects </vt:lpstr>
      <vt:lpstr>General Aspects </vt:lpstr>
      <vt:lpstr>Email discussion procedures/timelines</vt:lpstr>
      <vt:lpstr>Basket WIs Email discussion procedures/timelines </vt:lpstr>
      <vt:lpstr>Post-meeting email approval procedures/timelines </vt:lpstr>
      <vt:lpstr>CR handling for Rel-17 non-spectrum related WI</vt:lpstr>
      <vt:lpstr>Rel-17 Feature list</vt:lpstr>
      <vt:lpstr>Correctly preparation for TR and TS</vt:lpstr>
      <vt:lpstr>Correctly preparation for TR and TS</vt:lpstr>
      <vt:lpstr>Guidance of TOHRU for GTW</vt:lpstr>
      <vt:lpstr>Other guidelines</vt:lpstr>
      <vt:lpstr>Other guidelines (cont.) </vt:lpstr>
      <vt:lpstr>Other guidelines (cont.)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863</cp:revision>
  <cp:lastPrinted>2016-09-15T08:31:35Z</cp:lastPrinted>
  <dcterms:created xsi:type="dcterms:W3CDTF">2009-11-27T05:15:11Z</dcterms:created>
  <dcterms:modified xsi:type="dcterms:W3CDTF">2022-01-07T14:28:19Z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D:\RAN\RAN78\RP-172127.pptx</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1552620126</vt:lpwstr>
  </property>
  <property fmtid="{D5CDD505-2E9C-101B-9397-08002B2CF9AE}" pid="8" name="TitusGUID">
    <vt:lpwstr>6f9c0495-a83c-462b-8664-67016d5bf2d5</vt:lpwstr>
  </property>
  <property fmtid="{D5CDD505-2E9C-101B-9397-08002B2CF9AE}" pid="9" name="CTP_TimeStamp">
    <vt:lpwstr>2020-06-04 10:01:06Z</vt:lpwstr>
  </property>
  <property fmtid="{D5CDD505-2E9C-101B-9397-08002B2CF9AE}" pid="10" name="CTP_BU">
    <vt:lpwstr>NA</vt:lpwstr>
  </property>
  <property fmtid="{D5CDD505-2E9C-101B-9397-08002B2CF9AE}" pid="11" name="CTP_IDSID">
    <vt:lpwstr>NA</vt:lpwstr>
  </property>
  <property fmtid="{D5CDD505-2E9C-101B-9397-08002B2CF9AE}" pid="12" name="CTP_WWID">
    <vt:lpwstr>NA</vt:lpwstr>
  </property>
  <property fmtid="{D5CDD505-2E9C-101B-9397-08002B2CF9AE}" pid="13" name="CTPClassification">
    <vt:lpwstr>CTP_NT</vt:lpwstr>
  </property>
  <property fmtid="{D5CDD505-2E9C-101B-9397-08002B2CF9AE}" pid="14" name="ContentTypeId">
    <vt:lpwstr>0x010100F2552158F8185D44A8848B98AEA319AF</vt:lpwstr>
  </property>
  <property fmtid="{D5CDD505-2E9C-101B-9397-08002B2CF9AE}" pid="15" name="_2015_ms_pID_725343">
    <vt:lpwstr>(3)zW246/1z6V2xp8vvkdxn6/+FKt28X+WEJgyzkEhWRhz/c3DfSnl/KPNnFekc9RtZYI1qy/aN
iOx5PyILGjoftnAP9w2BkgOlaQbFXlF6EP6StDidiAROcjBUI34jUjUjUGvw7P3R0VXn5/R7
nyCegkioRj287DfiIXhG89DhKGEAvWvtqsD3URrMrAashtYRUsv7ITiHqesVOOogt308JAfh
FlIYQYmVSjdwR89TWq</vt:lpwstr>
  </property>
  <property fmtid="{D5CDD505-2E9C-101B-9397-08002B2CF9AE}" pid="16" name="_2015_ms_pID_7253431">
    <vt:lpwstr>cHBsRdCAWI33c4AZxIufGSy+sogF9D6M7K2rIaT9yaIySmYZ328sZS
bx6JnqZStMDDUG1jhZAA8QKMD3RghRny5y977HVFtkHDRZq2tdGRJYtFWYQnCpyL6P4LIFWw
L1Zpe/iWMgd2CNO0gTeaNdSd8tQsQb9+yFYLY4h0TIab16ecCxmMvrVzEWbaPgKdpZw9loym
41AUjSv0l6G2/I6aTY89sTBrWOwrp9kavEmA</vt:lpwstr>
  </property>
  <property fmtid="{D5CDD505-2E9C-101B-9397-08002B2CF9AE}" pid="17" name="_2015_ms_pID_7253432">
    <vt:lpwstr>IA==</vt:lpwstr>
  </property>
</Properties>
</file>