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58" r:id="rId5"/>
    <p:sldId id="264" r:id="rId6"/>
    <p:sldId id="263" r:id="rId7"/>
    <p:sldId id="261" r:id="rId8"/>
    <p:sldId id="260" r:id="rId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9" autoAdjust="0"/>
    <p:restoredTop sz="94660"/>
  </p:normalViewPr>
  <p:slideViewPr>
    <p:cSldViewPr>
      <p:cViewPr varScale="1">
        <p:scale>
          <a:sx n="64" d="100"/>
          <a:sy n="64" d="100"/>
        </p:scale>
        <p:origin x="-148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56947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35189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8470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5481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716304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468704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4605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126008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45941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0553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6136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229675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2090663"/>
          </a:xfrm>
        </p:spPr>
        <p:txBody>
          <a:bodyPr>
            <a:normAutofit fontScale="90000"/>
          </a:bodyPr>
          <a:lstStyle/>
          <a:p>
            <a:pPr algn="l"/>
            <a:r>
              <a:rPr kumimoji="1" lang="en-US" altLang="ja-JP" dirty="0" smtClean="0"/>
              <a:t>Summary </a:t>
            </a:r>
            <a:r>
              <a:rPr kumimoji="1" lang="en-US" altLang="ja-JP" dirty="0" smtClean="0"/>
              <a:t>of RAN3 discussion status concerning NR on the topics for joint session with SA2 and RAN2</a:t>
            </a:r>
            <a:endParaRPr kumimoji="1" lang="ja-JP" altLang="en-US" dirty="0"/>
          </a:p>
        </p:txBody>
      </p:sp>
      <p:sp>
        <p:nvSpPr>
          <p:cNvPr id="3" name="サブタイトル 2"/>
          <p:cNvSpPr>
            <a:spLocks noGrp="1"/>
          </p:cNvSpPr>
          <p:nvPr>
            <p:ph type="subTitle" idx="1"/>
          </p:nvPr>
        </p:nvSpPr>
        <p:spPr>
          <a:xfrm>
            <a:off x="1371600" y="4653136"/>
            <a:ext cx="6400800" cy="697632"/>
          </a:xfrm>
        </p:spPr>
        <p:txBody>
          <a:bodyPr>
            <a:normAutofit fontScale="85000" lnSpcReduction="10000"/>
          </a:bodyPr>
          <a:lstStyle/>
          <a:p>
            <a:r>
              <a:rPr kumimoji="1" lang="en-US" altLang="ja-JP" dirty="0" smtClean="0"/>
              <a:t>RAN3 NR Rapporteur (NTT </a:t>
            </a:r>
            <a:r>
              <a:rPr kumimoji="1" lang="en-US" altLang="ja-JP" dirty="0" smtClean="0"/>
              <a:t>DOCOMO, INC</a:t>
            </a:r>
            <a:r>
              <a:rPr kumimoji="1" lang="en-US" altLang="ja-JP" dirty="0" smtClean="0"/>
              <a:t>.)</a:t>
            </a:r>
            <a:endParaRPr kumimoji="1" lang="ja-JP" altLang="en-US" dirty="0"/>
          </a:p>
        </p:txBody>
      </p:sp>
      <p:sp>
        <p:nvSpPr>
          <p:cNvPr id="4" name="Text Box 14"/>
          <p:cNvSpPr txBox="1">
            <a:spLocks noChangeArrowheads="1"/>
          </p:cNvSpPr>
          <p:nvPr/>
        </p:nvSpPr>
        <p:spPr bwMode="auto">
          <a:xfrm>
            <a:off x="107504" y="73033"/>
            <a:ext cx="5810250" cy="461665"/>
          </a:xfrm>
          <a:prstGeom prst="rect">
            <a:avLst/>
          </a:prstGeom>
          <a:noFill/>
          <a:ln w="9525">
            <a:noFill/>
            <a:miter lim="800000"/>
            <a:headEnd/>
            <a:tailEnd/>
          </a:ln>
        </p:spPr>
        <p:txBody>
          <a:bodyPr>
            <a:spAutoFit/>
          </a:bodyPr>
          <a:lstStyle/>
          <a:p>
            <a:pPr eaLnBrk="1" hangingPunct="1">
              <a:defRPr/>
            </a:pPr>
            <a:r>
              <a:rPr lang="sv-SE" sz="1200" b="1" dirty="0">
                <a:latin typeface="Arial "/>
              </a:rPr>
              <a:t>3GPP </a:t>
            </a:r>
            <a:r>
              <a:rPr lang="sv-SE" sz="1200" b="1" dirty="0" smtClean="0">
                <a:latin typeface="Arial "/>
              </a:rPr>
              <a:t>TSG RAN WG2 meeting #92</a:t>
            </a:r>
          </a:p>
          <a:p>
            <a:pPr eaLnBrk="1" hangingPunct="1">
              <a:defRPr/>
            </a:pPr>
            <a:r>
              <a:rPr lang="sv-SE" sz="1200" b="1" dirty="0" smtClean="0">
                <a:latin typeface="Arial "/>
              </a:rPr>
              <a:t>Nanjing, China 23-27, May 2016</a:t>
            </a:r>
            <a:endParaRPr lang="sv-SE" sz="1200" b="1" dirty="0">
              <a:latin typeface="Arial "/>
            </a:endParaRPr>
          </a:p>
        </p:txBody>
      </p:sp>
      <p:sp>
        <p:nvSpPr>
          <p:cNvPr id="5" name="Text Box 14"/>
          <p:cNvSpPr txBox="1">
            <a:spLocks noChangeArrowheads="1"/>
          </p:cNvSpPr>
          <p:nvPr/>
        </p:nvSpPr>
        <p:spPr bwMode="auto">
          <a:xfrm>
            <a:off x="755576" y="1527175"/>
            <a:ext cx="5810250" cy="461665"/>
          </a:xfrm>
          <a:prstGeom prst="rect">
            <a:avLst/>
          </a:prstGeom>
          <a:noFill/>
          <a:ln w="9525">
            <a:noFill/>
            <a:miter lim="800000"/>
            <a:headEnd/>
            <a:tailEnd/>
          </a:ln>
        </p:spPr>
        <p:txBody>
          <a:bodyPr>
            <a:spAutoFit/>
          </a:bodyPr>
          <a:lstStyle/>
          <a:p>
            <a:pPr eaLnBrk="1" hangingPunct="1">
              <a:defRPr/>
            </a:pPr>
            <a:r>
              <a:rPr lang="sv-SE" sz="1200" b="1" dirty="0" smtClean="0">
                <a:latin typeface="Arial "/>
              </a:rPr>
              <a:t>Agenda Item: 10.5</a:t>
            </a:r>
          </a:p>
          <a:p>
            <a:pPr eaLnBrk="1" hangingPunct="1">
              <a:defRPr/>
            </a:pPr>
            <a:r>
              <a:rPr lang="sv-SE" sz="1200" b="1" dirty="0" smtClean="0">
                <a:latin typeface="Arial "/>
              </a:rPr>
              <a:t>Document for: Discussion and decision</a:t>
            </a:r>
            <a:endParaRPr lang="sv-SE" sz="1200" b="1" dirty="0">
              <a:latin typeface="Arial "/>
            </a:endParaRPr>
          </a:p>
        </p:txBody>
      </p:sp>
      <p:sp>
        <p:nvSpPr>
          <p:cNvPr id="6" name="Text Box 14"/>
          <p:cNvSpPr txBox="1">
            <a:spLocks noChangeArrowheads="1"/>
          </p:cNvSpPr>
          <p:nvPr/>
        </p:nvSpPr>
        <p:spPr bwMode="auto">
          <a:xfrm>
            <a:off x="7898382" y="44624"/>
            <a:ext cx="1210122" cy="276999"/>
          </a:xfrm>
          <a:prstGeom prst="rect">
            <a:avLst/>
          </a:prstGeom>
          <a:noFill/>
          <a:ln w="9525">
            <a:noFill/>
            <a:miter lim="800000"/>
            <a:headEnd/>
            <a:tailEnd/>
          </a:ln>
        </p:spPr>
        <p:txBody>
          <a:bodyPr wrap="square">
            <a:spAutoFit/>
          </a:bodyPr>
          <a:lstStyle/>
          <a:p>
            <a:pPr algn="r" eaLnBrk="1" hangingPunct="1">
              <a:defRPr/>
            </a:pPr>
            <a:r>
              <a:rPr lang="sv-SE" sz="1200" b="1" dirty="0" smtClean="0">
                <a:latin typeface="Arial "/>
              </a:rPr>
              <a:t>R3-161461</a:t>
            </a:r>
            <a:endParaRPr lang="sv-SE" sz="1200" b="1" dirty="0">
              <a:latin typeface="Arial "/>
            </a:endParaRPr>
          </a:p>
        </p:txBody>
      </p:sp>
    </p:spTree>
    <p:extLst>
      <p:ext uri="{BB962C8B-B14F-4D97-AF65-F5344CB8AC3E}">
        <p14:creationId xmlns:p14="http://schemas.microsoft.com/office/powerpoint/2010/main" val="30118460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Introduction</a:t>
            </a:r>
            <a:endParaRPr kumimoji="1" lang="ja-JP" altLang="en-US"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kumimoji="1" lang="en-US" altLang="ja-JP" sz="2000" dirty="0" smtClean="0"/>
              <a:t>This document provides the rapporteur’s summary of RAN3 discussion status on the following agenda for the RAN2-RAN3-SA2 joint session for </a:t>
            </a:r>
            <a:r>
              <a:rPr kumimoji="1" lang="en-US" altLang="ja-JP" sz="2000" dirty="0" smtClean="0"/>
              <a:t>NR / </a:t>
            </a:r>
            <a:r>
              <a:rPr kumimoji="1" lang="en-US" altLang="ja-JP" sz="2000" dirty="0" err="1" smtClean="0"/>
              <a:t>NextGen</a:t>
            </a:r>
            <a:endParaRPr kumimoji="1" lang="en-US" altLang="ja-JP" sz="2000" dirty="0" smtClean="0"/>
          </a:p>
          <a:p>
            <a:pPr lvl="1"/>
            <a:r>
              <a:rPr lang="en-US" altLang="ja-JP" sz="1600" dirty="0"/>
              <a:t>RAN-CN interconnection variant</a:t>
            </a:r>
          </a:p>
          <a:p>
            <a:pPr lvl="1"/>
            <a:r>
              <a:rPr lang="en-US" altLang="ja-JP" sz="1600" dirty="0" smtClean="0"/>
              <a:t>RAN-CN </a:t>
            </a:r>
            <a:r>
              <a:rPr lang="en-US" altLang="ja-JP" sz="1600" dirty="0" smtClean="0"/>
              <a:t>functions</a:t>
            </a:r>
          </a:p>
          <a:p>
            <a:pPr lvl="1"/>
            <a:r>
              <a:rPr lang="en-US" altLang="ja-JP" sz="1600" dirty="0" smtClean="0"/>
              <a:t>Slicing</a:t>
            </a:r>
            <a:endParaRPr lang="en-US" altLang="ja-JP" sz="16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2</a:t>
            </a:r>
            <a:endParaRPr kumimoji="1" lang="ja-JP" altLang="en-US" dirty="0"/>
          </a:p>
        </p:txBody>
      </p:sp>
    </p:spTree>
    <p:extLst>
      <p:ext uri="{BB962C8B-B14F-4D97-AF65-F5344CB8AC3E}">
        <p14:creationId xmlns:p14="http://schemas.microsoft.com/office/powerpoint/2010/main" val="240842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RAN-CN interconnection variant</a:t>
            </a:r>
            <a:endParaRPr kumimoji="1" lang="ja-JP" altLang="en-US" dirty="0"/>
          </a:p>
        </p:txBody>
      </p:sp>
      <p:sp>
        <p:nvSpPr>
          <p:cNvPr id="3" name="コンテンツ プレースホルダー 2"/>
          <p:cNvSpPr>
            <a:spLocks noGrp="1"/>
          </p:cNvSpPr>
          <p:nvPr>
            <p:ph idx="1"/>
          </p:nvPr>
        </p:nvSpPr>
        <p:spPr>
          <a:xfrm>
            <a:off x="251520" y="1383687"/>
            <a:ext cx="8784976" cy="4781128"/>
          </a:xfrm>
        </p:spPr>
        <p:txBody>
          <a:bodyPr>
            <a:normAutofit/>
          </a:bodyPr>
          <a:lstStyle/>
          <a:p>
            <a:r>
              <a:rPr kumimoji="1" lang="en-US" altLang="ja-JP" sz="2000" dirty="0" smtClean="0"/>
              <a:t>RAN3 Status:</a:t>
            </a:r>
          </a:p>
          <a:p>
            <a:pPr lvl="1"/>
            <a:r>
              <a:rPr lang="en-US" altLang="ja-JP" sz="1600" dirty="0" smtClean="0"/>
              <a:t>Proposed alternatives of </a:t>
            </a:r>
            <a:r>
              <a:rPr lang="en-US" altLang="ja-JP" sz="1600" dirty="0"/>
              <a:t>RAN-CN connectivity's are reflected in RAN3 TR 38.801</a:t>
            </a:r>
          </a:p>
          <a:p>
            <a:pPr marL="457200" lvl="1" indent="0">
              <a:buNone/>
            </a:pPr>
            <a:r>
              <a:rPr lang="en-US" altLang="ja-JP" sz="1600" dirty="0"/>
              <a:t>	RAN3 to </a:t>
            </a:r>
            <a:r>
              <a:rPr lang="en-US" altLang="ja-JP" sz="1600" dirty="0" smtClean="0"/>
              <a:t>downs elect </a:t>
            </a:r>
            <a:r>
              <a:rPr lang="en-US" altLang="ja-JP" sz="1600" dirty="0"/>
              <a:t>options in the next </a:t>
            </a:r>
            <a:r>
              <a:rPr lang="en-US" altLang="ja-JP" sz="1600" dirty="0" smtClean="0"/>
              <a:t>meetings</a:t>
            </a:r>
            <a:endParaRPr lang="en-US" sz="1600" b="1" dirty="0" smtClean="0"/>
          </a:p>
          <a:p>
            <a:pPr lvl="1"/>
            <a:r>
              <a:rPr lang="en-US" sz="1600" dirty="0" smtClean="0"/>
              <a:t>NG1-C </a:t>
            </a:r>
            <a:r>
              <a:rPr lang="en-US" sz="1600" dirty="0"/>
              <a:t>and NG1-U are the interfaces between NR and </a:t>
            </a:r>
            <a:r>
              <a:rPr lang="en-US" sz="1600" dirty="0" smtClean="0"/>
              <a:t>NG-core</a:t>
            </a:r>
          </a:p>
          <a:p>
            <a:pPr lvl="1"/>
            <a:r>
              <a:rPr lang="en-US" sz="1600" dirty="0" smtClean="0"/>
              <a:t>RAN3 </a:t>
            </a:r>
            <a:r>
              <a:rPr lang="en-US" sz="1600" dirty="0"/>
              <a:t>has the Working Assumption that the interface between </a:t>
            </a:r>
            <a:r>
              <a:rPr lang="en-US" sz="1600" dirty="0" err="1"/>
              <a:t>eLTE</a:t>
            </a:r>
            <a:r>
              <a:rPr lang="en-US" sz="1600" dirty="0"/>
              <a:t> </a:t>
            </a:r>
            <a:r>
              <a:rPr lang="en-US" sz="1600" dirty="0" err="1" smtClean="0"/>
              <a:t>eNB</a:t>
            </a:r>
            <a:r>
              <a:rPr lang="en-US" sz="1600" dirty="0" smtClean="0"/>
              <a:t> and </a:t>
            </a:r>
            <a:r>
              <a:rPr lang="en-US" sz="1600" dirty="0"/>
              <a:t>NG-Core is NG1 </a:t>
            </a:r>
          </a:p>
          <a:p>
            <a:pPr lvl="1"/>
            <a:r>
              <a:rPr lang="en-US" altLang="ja-JP" sz="1600" dirty="0"/>
              <a:t>The </a:t>
            </a:r>
            <a:r>
              <a:rPr lang="en-US" altLang="ja-JP" sz="1600" dirty="0" err="1"/>
              <a:t>eLTE</a:t>
            </a:r>
            <a:r>
              <a:rPr lang="en-US" altLang="ja-JP" sz="1600" dirty="0"/>
              <a:t> </a:t>
            </a:r>
            <a:r>
              <a:rPr lang="en-US" altLang="ja-JP" sz="1600" dirty="0" err="1"/>
              <a:t>eNB</a:t>
            </a:r>
            <a:r>
              <a:rPr lang="en-US" altLang="ja-JP" sz="1600" dirty="0"/>
              <a:t> is the evolution of </a:t>
            </a:r>
            <a:r>
              <a:rPr lang="en-US" altLang="ja-JP" sz="1600" dirty="0" err="1"/>
              <a:t>eNB</a:t>
            </a:r>
            <a:r>
              <a:rPr lang="en-US" altLang="ja-JP" sz="1600" dirty="0"/>
              <a:t> that supports connectivity to EPC and </a:t>
            </a:r>
            <a:r>
              <a:rPr lang="en-US" altLang="ja-JP" sz="1600" dirty="0" smtClean="0"/>
              <a:t>NG-Core</a:t>
            </a:r>
            <a:endParaRPr kumimoji="1" lang="en-US" altLang="ja-JP" sz="1600" dirty="0" smtClean="0"/>
          </a:p>
        </p:txBody>
      </p:sp>
      <p:sp>
        <p:nvSpPr>
          <p:cNvPr id="31" name="テキスト ボックス 30"/>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3</a:t>
            </a:r>
            <a:endParaRPr kumimoji="1" lang="ja-JP" altLang="en-US" dirty="0"/>
          </a:p>
        </p:txBody>
      </p:sp>
      <p:sp>
        <p:nvSpPr>
          <p:cNvPr id="8" name="正方形/長方形 7"/>
          <p:cNvSpPr/>
          <p:nvPr/>
        </p:nvSpPr>
        <p:spPr>
          <a:xfrm>
            <a:off x="611560" y="5694710"/>
            <a:ext cx="7920880"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smtClean="0"/>
              <a:t>Does SA2 see the connection of NR BS to EPC to be </a:t>
            </a:r>
            <a:r>
              <a:rPr lang="en-US" altLang="ja-JP" dirty="0"/>
              <a:t>part of SA2 work</a:t>
            </a:r>
            <a:r>
              <a:rPr lang="en-US" altLang="ja-JP" dirty="0" smtClean="0"/>
              <a:t>?</a:t>
            </a:r>
          </a:p>
        </p:txBody>
      </p:sp>
      <p:sp>
        <p:nvSpPr>
          <p:cNvPr id="18" name="正方形/長方形 7"/>
          <p:cNvSpPr/>
          <p:nvPr/>
        </p:nvSpPr>
        <p:spPr>
          <a:xfrm>
            <a:off x="611560" y="6284991"/>
            <a:ext cx="7920880"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smtClean="0"/>
              <a:t>What is the role of EPC in 5G from a system architecture point of view?</a:t>
            </a:r>
          </a:p>
        </p:txBody>
      </p:sp>
      <p:pic>
        <p:nvPicPr>
          <p:cNvPr id="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869" y="3717032"/>
            <a:ext cx="2241249" cy="18002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126" y="3717032"/>
            <a:ext cx="2424759" cy="18002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正方形/長方形 4"/>
          <p:cNvSpPr/>
          <p:nvPr/>
        </p:nvSpPr>
        <p:spPr>
          <a:xfrm>
            <a:off x="4286125" y="3645024"/>
            <a:ext cx="2424759" cy="187220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21"/>
          <p:cNvSpPr/>
          <p:nvPr/>
        </p:nvSpPr>
        <p:spPr>
          <a:xfrm>
            <a:off x="1981869" y="3645024"/>
            <a:ext cx="2241249" cy="187220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13"/>
          <p:cNvSpPr/>
          <p:nvPr/>
        </p:nvSpPr>
        <p:spPr>
          <a:xfrm>
            <a:off x="1981869" y="3429000"/>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Scenario1</a:t>
            </a:r>
            <a:endParaRPr kumimoji="1" lang="ja-JP" altLang="en-US" sz="1050" dirty="0">
              <a:solidFill>
                <a:schemeClr val="tx1"/>
              </a:solidFill>
            </a:endParaRPr>
          </a:p>
        </p:txBody>
      </p:sp>
      <p:sp>
        <p:nvSpPr>
          <p:cNvPr id="57" name="正方形/長方形 31"/>
          <p:cNvSpPr/>
          <p:nvPr/>
        </p:nvSpPr>
        <p:spPr>
          <a:xfrm>
            <a:off x="4286125" y="3429000"/>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Scenario2</a:t>
            </a:r>
            <a:endParaRPr kumimoji="1" lang="ja-JP" altLang="en-US" sz="1050" dirty="0">
              <a:solidFill>
                <a:schemeClr val="tx1"/>
              </a:solidFill>
            </a:endParaRPr>
          </a:p>
        </p:txBody>
      </p:sp>
      <p:sp>
        <p:nvSpPr>
          <p:cNvPr id="58" name="正方形/長方形 32"/>
          <p:cNvSpPr/>
          <p:nvPr/>
        </p:nvSpPr>
        <p:spPr>
          <a:xfrm>
            <a:off x="7438801" y="4412951"/>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a:t>
            </a:r>
            <a:endParaRPr kumimoji="1" lang="ja-JP" altLang="en-US" sz="1050" dirty="0">
              <a:solidFill>
                <a:schemeClr val="tx1"/>
              </a:solidFill>
            </a:endParaRPr>
          </a:p>
        </p:txBody>
      </p:sp>
    </p:spTree>
    <p:extLst>
      <p:ext uri="{BB962C8B-B14F-4D97-AF65-F5344CB8AC3E}">
        <p14:creationId xmlns:p14="http://schemas.microsoft.com/office/powerpoint/2010/main" val="16756656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RAN-CN functions</a:t>
            </a:r>
            <a:endParaRPr kumimoji="1" lang="ja-JP" altLang="en-US"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kumimoji="1" lang="en-US" altLang="ja-JP" sz="2000" dirty="0" smtClean="0"/>
              <a:t>RAN3 agreed to capture a list of NR RAN functions as follows</a:t>
            </a:r>
          </a:p>
          <a:p>
            <a:pPr lvl="1"/>
            <a:r>
              <a:rPr lang="en-US" altLang="ja-JP" sz="1600" dirty="0" smtClean="0"/>
              <a:t>Functions similar to E-UTRAN [TS 36.401] (see Table-1 in </a:t>
            </a:r>
            <a:r>
              <a:rPr lang="en-US" altLang="ja-JP" sz="1600" dirty="0" smtClean="0"/>
              <a:t>slide5)</a:t>
            </a:r>
            <a:endParaRPr lang="en-US" altLang="ja-JP" sz="1600" dirty="0" smtClean="0"/>
          </a:p>
          <a:p>
            <a:pPr lvl="1"/>
            <a:r>
              <a:rPr lang="en-US" altLang="ja-JP" sz="1600" dirty="0" smtClean="0"/>
              <a:t>Additional functions that are agreed to be supported (see Table-2 in </a:t>
            </a:r>
            <a:r>
              <a:rPr lang="en-US" altLang="ja-JP" sz="1600" dirty="0" smtClean="0"/>
              <a:t>slide6)</a:t>
            </a:r>
            <a:endParaRPr lang="en-US" altLang="ja-JP" sz="1600" dirty="0" smtClean="0"/>
          </a:p>
          <a:p>
            <a:pPr lvl="1"/>
            <a:r>
              <a:rPr lang="en-US" altLang="ja-JP" sz="1600" dirty="0" smtClean="0"/>
              <a:t>Additional functions which may be supported (see Table-3 in </a:t>
            </a:r>
            <a:r>
              <a:rPr lang="en-US" altLang="ja-JP" sz="1600" dirty="0" smtClean="0"/>
              <a:t>slide7)</a:t>
            </a:r>
            <a:endParaRPr lang="en-US" altLang="ja-JP" sz="1600" dirty="0" smtClean="0"/>
          </a:p>
          <a:p>
            <a:pPr marL="457200" lvl="1" indent="0">
              <a:buNone/>
            </a:pPr>
            <a:r>
              <a:rPr lang="en-US" altLang="ja-JP" sz="1200" dirty="0" smtClean="0"/>
              <a:t>NOTE 1: The further detail of the functionalities needs further study</a:t>
            </a:r>
          </a:p>
          <a:p>
            <a:pPr marL="457200" lvl="1" indent="0">
              <a:buNone/>
            </a:pPr>
            <a:r>
              <a:rPr lang="en-US" altLang="ja-JP" sz="1200" dirty="0" smtClean="0"/>
              <a:t>NOTE 2: NR RAN refers to a RAN supporting NR. It may only consist of NR (standalone NR operation) or it may consist of 	   NR and LTE (tight interworking) or it may consist of NR, LTE and WLAN (tight interworking).</a:t>
            </a:r>
          </a:p>
        </p:txBody>
      </p:sp>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lang="en-US" altLang="ja-JP" dirty="0" smtClean="0"/>
              <a:t>4</a:t>
            </a:r>
            <a:endParaRPr kumimoji="1" lang="ja-JP" altLang="en-US" dirty="0"/>
          </a:p>
        </p:txBody>
      </p:sp>
    </p:spTree>
    <p:extLst>
      <p:ext uri="{BB962C8B-B14F-4D97-AF65-F5344CB8AC3E}">
        <p14:creationId xmlns:p14="http://schemas.microsoft.com/office/powerpoint/2010/main" val="12321602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RAN-CN functions (1/3)</a:t>
            </a:r>
            <a:r>
              <a:rPr lang="en-US" altLang="ja-JP" dirty="0"/>
              <a:t/>
            </a:r>
            <a:br>
              <a:rPr lang="en-US" altLang="ja-JP" dirty="0"/>
            </a:br>
            <a:r>
              <a:rPr lang="en-US" altLang="ja-JP" sz="3100" dirty="0" smtClean="0"/>
              <a:t>Functions </a:t>
            </a:r>
            <a:r>
              <a:rPr lang="en-US" altLang="ja-JP" sz="3100" dirty="0"/>
              <a:t>similar to </a:t>
            </a:r>
            <a:r>
              <a:rPr lang="en-US" altLang="ja-JP" sz="3100" dirty="0" smtClean="0"/>
              <a:t>E-UTRAN</a:t>
            </a:r>
            <a:endParaRPr kumimoji="1" lang="ja-JP" altLang="en-US" sz="3100" dirty="0"/>
          </a:p>
        </p:txBody>
      </p:sp>
      <p:graphicFrame>
        <p:nvGraphicFramePr>
          <p:cNvPr id="4" name="表 3"/>
          <p:cNvGraphicFramePr>
            <a:graphicFrameLocks noGrp="1"/>
          </p:cNvGraphicFramePr>
          <p:nvPr>
            <p:extLst>
              <p:ext uri="{D42A27DB-BD31-4B8C-83A1-F6EECF244321}">
                <p14:modId xmlns:p14="http://schemas.microsoft.com/office/powerpoint/2010/main" val="4294732748"/>
              </p:ext>
            </p:extLst>
          </p:nvPr>
        </p:nvGraphicFramePr>
        <p:xfrm>
          <a:off x="1835696" y="1680810"/>
          <a:ext cx="5328592" cy="5029200"/>
        </p:xfrm>
        <a:graphic>
          <a:graphicData uri="http://schemas.openxmlformats.org/drawingml/2006/table">
            <a:tbl>
              <a:tblPr firstRow="1" bandRow="1">
                <a:tableStyleId>{00A15C55-8517-42AA-B614-E9B94910E393}</a:tableStyleId>
              </a:tblPr>
              <a:tblGrid>
                <a:gridCol w="5328592"/>
              </a:tblGrid>
              <a:tr h="169851">
                <a:tc>
                  <a:txBody>
                    <a:bodyPr/>
                    <a:lstStyle/>
                    <a:p>
                      <a:r>
                        <a:rPr kumimoji="1" lang="en-US" altLang="ja-JP" sz="1600" dirty="0" smtClean="0"/>
                        <a:t>Table-1:</a:t>
                      </a:r>
                      <a:r>
                        <a:rPr kumimoji="1" lang="en-US" altLang="ja-JP" sz="1600" baseline="0" dirty="0" smtClean="0"/>
                        <a:t> </a:t>
                      </a:r>
                      <a:r>
                        <a:rPr kumimoji="1" lang="en-US" altLang="ja-JP" sz="1600" dirty="0" smtClean="0"/>
                        <a:t>Functions similar to E-UTRAN [TS</a:t>
                      </a:r>
                      <a:r>
                        <a:rPr kumimoji="1" lang="en-US" altLang="ja-JP" sz="1600" baseline="0" dirty="0" smtClean="0"/>
                        <a:t> 36.401]</a:t>
                      </a:r>
                      <a:endParaRPr kumimoji="1" lang="ja-JP" altLang="en-US" sz="1600" dirty="0"/>
                    </a:p>
                  </a:txBody>
                  <a:tcPr/>
                </a:tc>
              </a:tr>
              <a:tr h="169851">
                <a:tc>
                  <a:txBody>
                    <a:bodyPr/>
                    <a:lstStyle/>
                    <a:p>
                      <a:r>
                        <a:rPr kumimoji="1" lang="en-US" altLang="ja-JP" sz="1600" dirty="0" smtClean="0"/>
                        <a:t>Transfer of user data</a:t>
                      </a:r>
                      <a:endParaRPr kumimoji="1" lang="ja-JP" altLang="en-US" sz="1600" dirty="0"/>
                    </a:p>
                  </a:txBody>
                  <a:tcPr/>
                </a:tc>
              </a:tr>
              <a:tr h="169851">
                <a:tc>
                  <a:txBody>
                    <a:bodyPr/>
                    <a:lstStyle/>
                    <a:p>
                      <a:r>
                        <a:rPr kumimoji="1" lang="en-US" altLang="ja-JP" sz="1600" dirty="0" smtClean="0"/>
                        <a:t>Radio channel ciphering and deciphering</a:t>
                      </a:r>
                      <a:endParaRPr kumimoji="1" lang="ja-JP" altLang="en-US" sz="1600" dirty="0"/>
                    </a:p>
                  </a:txBody>
                  <a:tcPr/>
                </a:tc>
              </a:tr>
              <a:tr h="169851">
                <a:tc>
                  <a:txBody>
                    <a:bodyPr/>
                    <a:lstStyle/>
                    <a:p>
                      <a:r>
                        <a:rPr kumimoji="1" lang="en-US" altLang="ja-JP" sz="1600" dirty="0" smtClean="0"/>
                        <a:t>Integrity protection</a:t>
                      </a:r>
                      <a:endParaRPr kumimoji="1" lang="ja-JP" altLang="en-US" sz="1600" dirty="0"/>
                    </a:p>
                  </a:txBody>
                  <a:tcPr/>
                </a:tc>
              </a:tr>
              <a:tr h="315064">
                <a:tc>
                  <a:txBody>
                    <a:bodyPr/>
                    <a:lstStyle/>
                    <a:p>
                      <a:r>
                        <a:rPr kumimoji="1" lang="en-US" altLang="ja-JP" sz="1600" dirty="0" smtClean="0"/>
                        <a:t>Header compression</a:t>
                      </a:r>
                      <a:endParaRPr kumimoji="1" lang="ja-JP" altLang="en-US" sz="1600" dirty="0"/>
                    </a:p>
                  </a:txBody>
                  <a:tcPr/>
                </a:tc>
              </a:tr>
              <a:tr h="169851">
                <a:tc>
                  <a:txBody>
                    <a:bodyPr/>
                    <a:lstStyle/>
                    <a:p>
                      <a:r>
                        <a:rPr kumimoji="1" lang="en-US" altLang="ja-JP" sz="1600" dirty="0" smtClean="0"/>
                        <a:t>Mobility control</a:t>
                      </a:r>
                      <a:r>
                        <a:rPr kumimoji="1" lang="en-US" altLang="ja-JP" sz="1600" baseline="0" dirty="0" smtClean="0"/>
                        <a:t> functions: Handover</a:t>
                      </a:r>
                      <a:endParaRPr kumimoji="1" lang="ja-JP" altLang="en-US" sz="1600" dirty="0"/>
                    </a:p>
                  </a:txBody>
                  <a:tcPr/>
                </a:tc>
              </a:tr>
              <a:tr h="169851">
                <a:tc>
                  <a:txBody>
                    <a:bodyPr/>
                    <a:lstStyle/>
                    <a:p>
                      <a:r>
                        <a:rPr kumimoji="1" lang="en-US" altLang="ja-JP" sz="1600" dirty="0" smtClean="0"/>
                        <a:t>Inter-cell</a:t>
                      </a:r>
                      <a:r>
                        <a:rPr kumimoji="1" lang="en-US" altLang="ja-JP" sz="1600" baseline="0" dirty="0" smtClean="0"/>
                        <a:t> interference coordination</a:t>
                      </a:r>
                      <a:endParaRPr kumimoji="1" lang="ja-JP" altLang="en-US" sz="1600" dirty="0"/>
                    </a:p>
                  </a:txBody>
                  <a:tcPr/>
                </a:tc>
              </a:tr>
              <a:tr h="169851">
                <a:tc>
                  <a:txBody>
                    <a:bodyPr/>
                    <a:lstStyle/>
                    <a:p>
                      <a:r>
                        <a:rPr kumimoji="1" lang="en-US" altLang="ja-JP" sz="1600" dirty="0" smtClean="0"/>
                        <a:t>Connection setup and release</a:t>
                      </a:r>
                      <a:endParaRPr kumimoji="1" lang="ja-JP" altLang="en-US" sz="1600" dirty="0"/>
                    </a:p>
                  </a:txBody>
                  <a:tcPr/>
                </a:tc>
              </a:tr>
              <a:tr h="169851">
                <a:tc>
                  <a:txBody>
                    <a:bodyPr/>
                    <a:lstStyle/>
                    <a:p>
                      <a:r>
                        <a:rPr kumimoji="1" lang="en-US" altLang="ja-JP" sz="1600" dirty="0" smtClean="0"/>
                        <a:t>Load balancing</a:t>
                      </a:r>
                      <a:endParaRPr kumimoji="1" lang="ja-JP" altLang="en-US" sz="1600" dirty="0"/>
                    </a:p>
                  </a:txBody>
                  <a:tcPr/>
                </a:tc>
              </a:tr>
              <a:tr h="169851">
                <a:tc>
                  <a:txBody>
                    <a:bodyPr/>
                    <a:lstStyle/>
                    <a:p>
                      <a:r>
                        <a:rPr kumimoji="1" lang="en-US" altLang="ja-JP" sz="1600" dirty="0" smtClean="0"/>
                        <a:t>Distributed function</a:t>
                      </a:r>
                      <a:r>
                        <a:rPr kumimoji="1" lang="en-US" altLang="ja-JP" sz="1600" baseline="0" dirty="0" smtClean="0"/>
                        <a:t> for NAS messages</a:t>
                      </a:r>
                      <a:endParaRPr kumimoji="1" lang="ja-JP" altLang="en-US" sz="1600" dirty="0"/>
                    </a:p>
                  </a:txBody>
                  <a:tcPr/>
                </a:tc>
              </a:tr>
              <a:tr h="169851">
                <a:tc>
                  <a:txBody>
                    <a:bodyPr/>
                    <a:lstStyle/>
                    <a:p>
                      <a:r>
                        <a:rPr kumimoji="1" lang="en-US" altLang="ja-JP" sz="1600" dirty="0" smtClean="0"/>
                        <a:t>NAS</a:t>
                      </a:r>
                      <a:r>
                        <a:rPr kumimoji="1" lang="en-US" altLang="ja-JP" sz="1600" baseline="0" dirty="0" smtClean="0"/>
                        <a:t> node selection function</a:t>
                      </a:r>
                      <a:endParaRPr kumimoji="1" lang="ja-JP" altLang="en-US" sz="1600" dirty="0"/>
                    </a:p>
                  </a:txBody>
                  <a:tcPr/>
                </a:tc>
              </a:tr>
              <a:tr h="169851">
                <a:tc>
                  <a:txBody>
                    <a:bodyPr/>
                    <a:lstStyle/>
                    <a:p>
                      <a:r>
                        <a:rPr kumimoji="1" lang="en-US" altLang="ja-JP" sz="1600" dirty="0" smtClean="0"/>
                        <a:t>Synchronization</a:t>
                      </a:r>
                      <a:endParaRPr kumimoji="1" lang="ja-JP" altLang="en-US" sz="1600" dirty="0"/>
                    </a:p>
                  </a:txBody>
                  <a:tcPr/>
                </a:tc>
              </a:tr>
              <a:tr h="169851">
                <a:tc>
                  <a:txBody>
                    <a:bodyPr/>
                    <a:lstStyle/>
                    <a:p>
                      <a:r>
                        <a:rPr kumimoji="1" lang="en-US" altLang="ja-JP" sz="1600" dirty="0" smtClean="0"/>
                        <a:t>Radio access network sharing</a:t>
                      </a:r>
                      <a:endParaRPr kumimoji="1" lang="ja-JP" altLang="en-US" sz="1600" dirty="0"/>
                    </a:p>
                  </a:txBody>
                  <a:tcPr/>
                </a:tc>
              </a:tr>
              <a:tr h="169851">
                <a:tc>
                  <a:txBody>
                    <a:bodyPr/>
                    <a:lstStyle/>
                    <a:p>
                      <a:r>
                        <a:rPr kumimoji="1" lang="en-US" altLang="ja-JP" sz="1600" dirty="0" smtClean="0"/>
                        <a:t>Paging</a:t>
                      </a:r>
                      <a:endParaRPr kumimoji="1" lang="ja-JP" altLang="en-US" sz="1600" dirty="0"/>
                    </a:p>
                  </a:txBody>
                  <a:tcPr/>
                </a:tc>
              </a:tr>
              <a:tr h="169851">
                <a:tc>
                  <a:txBody>
                    <a:bodyPr/>
                    <a:lstStyle/>
                    <a:p>
                      <a:r>
                        <a:rPr kumimoji="1" lang="en-US" altLang="ja-JP" sz="1600" dirty="0" smtClean="0"/>
                        <a:t>Positioning</a:t>
                      </a:r>
                      <a:endParaRPr kumimoji="1" lang="ja-JP" altLang="en-US" sz="1600" dirty="0"/>
                    </a:p>
                  </a:txBody>
                  <a:tcPr/>
                </a:tc>
              </a:tr>
            </a:tbl>
          </a:graphicData>
        </a:graphic>
      </p:graphicFrame>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5</a:t>
            </a:r>
            <a:endParaRPr kumimoji="1" lang="ja-JP" altLang="en-US" dirty="0"/>
          </a:p>
        </p:txBody>
      </p:sp>
    </p:spTree>
    <p:extLst>
      <p:ext uri="{BB962C8B-B14F-4D97-AF65-F5344CB8AC3E}">
        <p14:creationId xmlns:p14="http://schemas.microsoft.com/office/powerpoint/2010/main" val="4281541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RAN-CN </a:t>
            </a:r>
            <a:r>
              <a:rPr lang="en-US" altLang="ja-JP" dirty="0"/>
              <a:t>functions </a:t>
            </a:r>
            <a:r>
              <a:rPr lang="en-US" altLang="ja-JP" dirty="0" smtClean="0"/>
              <a:t>(2/3</a:t>
            </a:r>
            <a:r>
              <a:rPr lang="en-US" altLang="ja-JP" dirty="0"/>
              <a:t>)</a:t>
            </a:r>
            <a:r>
              <a:rPr kumimoji="1" lang="en-US" altLang="ja-JP" dirty="0" smtClean="0"/>
              <a:t/>
            </a:r>
            <a:br>
              <a:rPr kumimoji="1" lang="en-US" altLang="ja-JP" dirty="0" smtClean="0"/>
            </a:br>
            <a:r>
              <a:rPr lang="en-US" altLang="ja-JP" sz="3100" dirty="0"/>
              <a:t>Additional functions that are agreed to be supported </a:t>
            </a:r>
            <a:endParaRPr kumimoji="1" lang="ja-JP" altLang="en-US" sz="4000" dirty="0"/>
          </a:p>
        </p:txBody>
      </p:sp>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lang="en-US" altLang="ja-JP" dirty="0"/>
              <a:t>6</a:t>
            </a:r>
            <a:endParaRPr kumimoji="1" lang="ja-JP" altLang="en-US" dirty="0"/>
          </a:p>
        </p:txBody>
      </p:sp>
      <p:graphicFrame>
        <p:nvGraphicFramePr>
          <p:cNvPr id="9" name="表 8"/>
          <p:cNvGraphicFramePr>
            <a:graphicFrameLocks noGrp="1"/>
          </p:cNvGraphicFramePr>
          <p:nvPr>
            <p:extLst>
              <p:ext uri="{D42A27DB-BD31-4B8C-83A1-F6EECF244321}">
                <p14:modId xmlns:p14="http://schemas.microsoft.com/office/powerpoint/2010/main" val="2223785507"/>
              </p:ext>
            </p:extLst>
          </p:nvPr>
        </p:nvGraphicFramePr>
        <p:xfrm>
          <a:off x="107504" y="2132856"/>
          <a:ext cx="9001000" cy="2651760"/>
        </p:xfrm>
        <a:graphic>
          <a:graphicData uri="http://schemas.openxmlformats.org/drawingml/2006/table">
            <a:tbl>
              <a:tblPr firstRow="1" bandRow="1">
                <a:tableStyleId>{00A15C55-8517-42AA-B614-E9B94910E393}</a:tableStyleId>
              </a:tblPr>
              <a:tblGrid>
                <a:gridCol w="3816424"/>
                <a:gridCol w="5184576"/>
              </a:tblGrid>
              <a:tr h="190276">
                <a:tc gridSpan="2">
                  <a:txBody>
                    <a:bodyPr/>
                    <a:lstStyle/>
                    <a:p>
                      <a:r>
                        <a:rPr kumimoji="1" lang="en-US" altLang="ja-JP" sz="1600" dirty="0" smtClean="0"/>
                        <a:t>Table-2:</a:t>
                      </a:r>
                      <a:r>
                        <a:rPr kumimoji="1" lang="en-US" altLang="ja-JP" sz="1600" baseline="0" dirty="0" smtClean="0"/>
                        <a:t> Additional functions that are agreed to be supported </a:t>
                      </a:r>
                      <a:r>
                        <a:rPr kumimoji="1" lang="en-US" altLang="ja-JP" sz="1600" baseline="0" dirty="0" smtClean="0"/>
                        <a:t> </a:t>
                      </a:r>
                      <a:r>
                        <a:rPr kumimoji="1" lang="en-US" altLang="ja-JP" sz="1600" baseline="0" dirty="0" smtClean="0">
                          <a:solidFill>
                            <a:srgbClr val="FF0000"/>
                          </a:solidFill>
                        </a:rPr>
                        <a:t>(</a:t>
                      </a:r>
                      <a:r>
                        <a:rPr kumimoji="1" lang="en-US" altLang="ja-JP" sz="1600" baseline="0" dirty="0" smtClean="0">
                          <a:solidFill>
                            <a:srgbClr val="FF0000"/>
                          </a:solidFill>
                        </a:rPr>
                        <a:t>red text shows coordination </a:t>
                      </a:r>
                      <a:r>
                        <a:rPr kumimoji="1" lang="en-US" altLang="ja-JP" sz="1600" baseline="0" dirty="0" err="1" smtClean="0">
                          <a:solidFill>
                            <a:srgbClr val="FF0000"/>
                          </a:solidFill>
                        </a:rPr>
                        <a:t>pt</a:t>
                      </a:r>
                      <a:r>
                        <a:rPr kumimoji="1" lang="en-US" altLang="ja-JP" sz="1600" baseline="0" dirty="0" smtClean="0">
                          <a:solidFill>
                            <a:srgbClr val="FF0000"/>
                          </a:solidFill>
                        </a:rPr>
                        <a:t> with SA2)</a:t>
                      </a:r>
                      <a:endParaRPr kumimoji="1" lang="ja-JP" altLang="en-US" sz="1600" dirty="0">
                        <a:solidFill>
                          <a:srgbClr val="FF0000"/>
                        </a:solidFill>
                      </a:endParaRPr>
                    </a:p>
                  </a:txBody>
                  <a:tcPr/>
                </a:tc>
                <a:tc hMerge="1">
                  <a:txBody>
                    <a:bodyPr/>
                    <a:lstStyle/>
                    <a:p>
                      <a:endParaRPr kumimoji="1" lang="ja-JP" altLang="en-US" sz="1050" dirty="0"/>
                    </a:p>
                  </a:txBody>
                  <a:tcPr/>
                </a:tc>
              </a:tr>
              <a:tr h="243473">
                <a:tc>
                  <a:txBody>
                    <a:bodyPr/>
                    <a:lstStyle/>
                    <a:p>
                      <a:r>
                        <a:rPr kumimoji="1" lang="en-US" altLang="ja-JP" sz="1600" dirty="0" smtClean="0"/>
                        <a:t>Network Slice support</a:t>
                      </a:r>
                      <a:endParaRPr kumimoji="1" lang="ja-JP" altLang="en-US" sz="1600" dirty="0"/>
                    </a:p>
                  </a:txBody>
                  <a:tcPr/>
                </a:tc>
                <a:tc>
                  <a:txBody>
                    <a:bodyPr/>
                    <a:lstStyle/>
                    <a:p>
                      <a:r>
                        <a:rPr kumimoji="1" lang="en-US" altLang="ja-JP" sz="1600" dirty="0" smtClean="0"/>
                        <a:t>This function</a:t>
                      </a:r>
                      <a:r>
                        <a:rPr kumimoji="1" lang="en-US" altLang="ja-JP" sz="1600" baseline="0" dirty="0" smtClean="0"/>
                        <a:t> provides the capability for NR RAN to support network slicing</a:t>
                      </a:r>
                      <a:endParaRPr kumimoji="1" lang="ja-JP" altLang="en-US" sz="1600" dirty="0"/>
                    </a:p>
                  </a:txBody>
                  <a:tcPr/>
                </a:tc>
              </a:tr>
              <a:tr h="243473">
                <a:tc>
                  <a:txBody>
                    <a:bodyPr/>
                    <a:lstStyle/>
                    <a:p>
                      <a:r>
                        <a:rPr kumimoji="1" lang="en-US" altLang="ja-JP" sz="1600" dirty="0" smtClean="0"/>
                        <a:t>Interworking with LTE</a:t>
                      </a:r>
                      <a:endParaRPr kumimoji="1" lang="ja-JP" altLang="en-US" sz="1600" dirty="0"/>
                    </a:p>
                  </a:txBody>
                  <a:tcPr/>
                </a:tc>
                <a:tc>
                  <a:txBody>
                    <a:bodyPr/>
                    <a:lstStyle/>
                    <a:p>
                      <a:r>
                        <a:rPr kumimoji="1" lang="en-US" altLang="ja-JP" sz="1600" dirty="0" smtClean="0"/>
                        <a:t>This function</a:t>
                      </a:r>
                      <a:r>
                        <a:rPr kumimoji="1" lang="en-US" altLang="ja-JP" sz="1600" baseline="0" dirty="0" smtClean="0"/>
                        <a:t> provides tight interaction (e.g. DC) between NR and LTE</a:t>
                      </a:r>
                      <a:endParaRPr kumimoji="1" lang="ja-JP" altLang="en-US" sz="1600" dirty="0"/>
                    </a:p>
                  </a:txBody>
                  <a:tcPr/>
                </a:tc>
              </a:tr>
              <a:tr h="273910">
                <a:tc>
                  <a:txBody>
                    <a:bodyPr/>
                    <a:lstStyle/>
                    <a:p>
                      <a:r>
                        <a:rPr kumimoji="1" lang="en-US" altLang="ja-JP" sz="1600" dirty="0" smtClean="0"/>
                        <a:t>Multi-connectivity</a:t>
                      </a:r>
                      <a:endParaRPr kumimoji="1" lang="ja-JP" altLang="en-US" sz="1600" dirty="0"/>
                    </a:p>
                  </a:txBody>
                  <a:tcPr/>
                </a:tc>
                <a:tc>
                  <a:txBody>
                    <a:bodyPr/>
                    <a:lstStyle/>
                    <a:p>
                      <a:r>
                        <a:rPr kumimoji="1" lang="en-US" altLang="ja-JP" sz="1600" dirty="0" smtClean="0"/>
                        <a:t>This function provides means for connectivity between</a:t>
                      </a:r>
                      <a:r>
                        <a:rPr kumimoji="1" lang="en-US" altLang="ja-JP" sz="1600" baseline="0" dirty="0" smtClean="0"/>
                        <a:t> an NR node and multiple NR nodes</a:t>
                      </a:r>
                      <a:endParaRPr kumimoji="1" lang="ja-JP" altLang="en-US" sz="1600" dirty="0"/>
                    </a:p>
                  </a:txBody>
                  <a:tcPr/>
                </a:tc>
              </a:tr>
              <a:tr h="273004">
                <a:tc>
                  <a:txBody>
                    <a:bodyPr/>
                    <a:lstStyle/>
                    <a:p>
                      <a:r>
                        <a:rPr kumimoji="1" lang="en-US" altLang="ja-JP" sz="1600" dirty="0" smtClean="0">
                          <a:solidFill>
                            <a:srgbClr val="FF0000"/>
                          </a:solidFill>
                        </a:rPr>
                        <a:t>LTE-NR handover through LTE-NR interface</a:t>
                      </a:r>
                      <a:endParaRPr kumimoji="1" lang="ja-JP" altLang="en-US" sz="1600" dirty="0">
                        <a:solidFill>
                          <a:srgbClr val="FF0000"/>
                        </a:solidFill>
                      </a:endParaRPr>
                    </a:p>
                  </a:txBody>
                  <a:tcPr/>
                </a:tc>
                <a:tc>
                  <a:txBody>
                    <a:bodyPr/>
                    <a:lstStyle/>
                    <a:p>
                      <a:pPr marL="0" algn="l" defTabSz="914400" rtl="0" eaLnBrk="1" latinLnBrk="0" hangingPunct="1"/>
                      <a:r>
                        <a:rPr kumimoji="1" lang="en-GB" altLang="ja-JP" sz="1600" kern="1200" dirty="0" smtClean="0">
                          <a:solidFill>
                            <a:srgbClr val="FF0000"/>
                          </a:solidFill>
                          <a:latin typeface="+mn-lt"/>
                          <a:ea typeface="+mn-ea"/>
                          <a:cs typeface="+mn-cs"/>
                        </a:rPr>
                        <a:t>This function provides means for LTE-NR handover via the direct interface between LTE and NR.</a:t>
                      </a:r>
                      <a:endParaRPr kumimoji="1" lang="ja-JP" altLang="en-US" sz="1600" kern="1200" dirty="0">
                        <a:solidFill>
                          <a:srgbClr val="FF0000"/>
                        </a:solidFill>
                        <a:latin typeface="+mn-lt"/>
                        <a:ea typeface="+mn-ea"/>
                        <a:cs typeface="+mn-cs"/>
                      </a:endParaRPr>
                    </a:p>
                  </a:txBody>
                  <a:tcPr/>
                </a:tc>
              </a:tr>
            </a:tbl>
          </a:graphicData>
        </a:graphic>
      </p:graphicFrame>
    </p:spTree>
    <p:extLst>
      <p:ext uri="{BB962C8B-B14F-4D97-AF65-F5344CB8AC3E}">
        <p14:creationId xmlns:p14="http://schemas.microsoft.com/office/powerpoint/2010/main" val="34863905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RAN-CN </a:t>
            </a:r>
            <a:r>
              <a:rPr lang="en-US" altLang="ja-JP" dirty="0"/>
              <a:t>functions </a:t>
            </a:r>
            <a:r>
              <a:rPr lang="en-US" altLang="ja-JP" dirty="0" smtClean="0"/>
              <a:t>(3/3)</a:t>
            </a:r>
            <a:br>
              <a:rPr lang="en-US" altLang="ja-JP" dirty="0" smtClean="0"/>
            </a:br>
            <a:r>
              <a:rPr lang="en-US" altLang="ja-JP" sz="3100" dirty="0"/>
              <a:t>Additional functions which may be supported</a:t>
            </a:r>
            <a:endParaRPr kumimoji="1" lang="ja-JP" altLang="en-US" sz="4000" dirty="0"/>
          </a:p>
        </p:txBody>
      </p:sp>
      <p:graphicFrame>
        <p:nvGraphicFramePr>
          <p:cNvPr id="7" name="表 6"/>
          <p:cNvGraphicFramePr>
            <a:graphicFrameLocks noGrp="1"/>
          </p:cNvGraphicFramePr>
          <p:nvPr>
            <p:extLst>
              <p:ext uri="{D42A27DB-BD31-4B8C-83A1-F6EECF244321}">
                <p14:modId xmlns:p14="http://schemas.microsoft.com/office/powerpoint/2010/main" val="3783799986"/>
              </p:ext>
            </p:extLst>
          </p:nvPr>
        </p:nvGraphicFramePr>
        <p:xfrm>
          <a:off x="107504" y="2132856"/>
          <a:ext cx="9001000" cy="3810000"/>
        </p:xfrm>
        <a:graphic>
          <a:graphicData uri="http://schemas.openxmlformats.org/drawingml/2006/table">
            <a:tbl>
              <a:tblPr firstRow="1" bandRow="1">
                <a:tableStyleId>{00A15C55-8517-42AA-B614-E9B94910E393}</a:tableStyleId>
              </a:tblPr>
              <a:tblGrid>
                <a:gridCol w="4386163"/>
                <a:gridCol w="4614837"/>
              </a:tblGrid>
              <a:tr h="0">
                <a:tc gridSpan="2">
                  <a:txBody>
                    <a:bodyPr/>
                    <a:lstStyle/>
                    <a:p>
                      <a:r>
                        <a:rPr kumimoji="1" lang="en-US" altLang="ja-JP" sz="1600" dirty="0" smtClean="0"/>
                        <a:t>Table-3:</a:t>
                      </a:r>
                      <a:r>
                        <a:rPr kumimoji="1" lang="en-US" altLang="ja-JP" sz="1600" baseline="0" dirty="0" smtClean="0"/>
                        <a:t> Additional functions which m</a:t>
                      </a:r>
                      <a:r>
                        <a:rPr kumimoji="1" lang="en-US" altLang="ja-JP" sz="1600" dirty="0" smtClean="0"/>
                        <a:t>ay be supported</a:t>
                      </a:r>
                      <a:r>
                        <a:rPr kumimoji="1" lang="en-US" altLang="ja-JP" sz="1600" baseline="0" dirty="0" smtClean="0"/>
                        <a:t> </a:t>
                      </a:r>
                      <a:r>
                        <a:rPr kumimoji="1" lang="en-US" altLang="ja-JP" sz="1600" baseline="0" dirty="0" smtClean="0"/>
                        <a:t> </a:t>
                      </a:r>
                      <a:r>
                        <a:rPr kumimoji="1" lang="en-US" altLang="ja-JP" sz="1600" baseline="0" dirty="0" smtClean="0">
                          <a:solidFill>
                            <a:srgbClr val="FF0000"/>
                          </a:solidFill>
                        </a:rPr>
                        <a:t>(</a:t>
                      </a:r>
                      <a:r>
                        <a:rPr kumimoji="1" lang="en-US" altLang="ja-JP" sz="1600" baseline="0" dirty="0" smtClean="0">
                          <a:solidFill>
                            <a:srgbClr val="FF0000"/>
                          </a:solidFill>
                        </a:rPr>
                        <a:t>red text shows coordination </a:t>
                      </a:r>
                      <a:r>
                        <a:rPr kumimoji="1" lang="en-US" altLang="ja-JP" sz="1600" baseline="0" dirty="0" err="1" smtClean="0">
                          <a:solidFill>
                            <a:srgbClr val="FF0000"/>
                          </a:solidFill>
                        </a:rPr>
                        <a:t>pt</a:t>
                      </a:r>
                      <a:r>
                        <a:rPr kumimoji="1" lang="en-US" altLang="ja-JP" sz="1600" baseline="0" dirty="0" smtClean="0">
                          <a:solidFill>
                            <a:srgbClr val="FF0000"/>
                          </a:solidFill>
                        </a:rPr>
                        <a:t> with SA2)</a:t>
                      </a:r>
                      <a:endParaRPr kumimoji="1" lang="ja-JP" altLang="en-US" sz="1600" dirty="0"/>
                    </a:p>
                  </a:txBody>
                  <a:tcPr/>
                </a:tc>
                <a:tc hMerge="1">
                  <a:txBody>
                    <a:bodyPr/>
                    <a:lstStyle/>
                    <a:p>
                      <a:endParaRPr kumimoji="1" lang="ja-JP" altLang="en-US" sz="1050" dirty="0"/>
                    </a:p>
                  </a:txBody>
                  <a:tcPr/>
                </a:tc>
              </a:tr>
              <a:tr h="0">
                <a:tc>
                  <a:txBody>
                    <a:bodyPr/>
                    <a:lstStyle/>
                    <a:p>
                      <a:r>
                        <a:rPr kumimoji="1" lang="en-US" altLang="ja-JP" sz="1600" dirty="0" smtClean="0">
                          <a:solidFill>
                            <a:srgbClr val="FF0000"/>
                          </a:solidFill>
                        </a:rPr>
                        <a:t>UE operational</a:t>
                      </a:r>
                      <a:r>
                        <a:rPr kumimoji="1" lang="en-US" altLang="ja-JP" sz="1600" baseline="0" dirty="0" smtClean="0">
                          <a:solidFill>
                            <a:srgbClr val="FF0000"/>
                          </a:solidFill>
                        </a:rPr>
                        <a:t> mode during periods of no traffic</a:t>
                      </a:r>
                    </a:p>
                  </a:txBody>
                  <a:tcPr/>
                </a:tc>
                <a:tc>
                  <a:txBody>
                    <a:bodyPr/>
                    <a:lstStyle/>
                    <a:p>
                      <a:r>
                        <a:rPr kumimoji="1" lang="en-US" altLang="ja-JP" sz="1600" dirty="0" smtClean="0">
                          <a:solidFill>
                            <a:srgbClr val="FF0000"/>
                          </a:solidFill>
                        </a:rPr>
                        <a:t>For instance, upon reception of DL data, RAN could notify the UE</a:t>
                      </a:r>
                      <a:endParaRPr kumimoji="1" lang="ja-JP" altLang="en-US" sz="1600" dirty="0">
                        <a:solidFill>
                          <a:srgbClr val="FF0000"/>
                        </a:solidFill>
                      </a:endParaRPr>
                    </a:p>
                  </a:txBody>
                  <a:tcPr/>
                </a:tc>
              </a:tr>
              <a:tr h="0">
                <a:tc>
                  <a:txBody>
                    <a:bodyPr/>
                    <a:lstStyle/>
                    <a:p>
                      <a:r>
                        <a:rPr kumimoji="1" lang="en-US" altLang="ja-JP" sz="1600" dirty="0" smtClean="0">
                          <a:solidFill>
                            <a:srgbClr val="FF0000"/>
                          </a:solidFill>
                        </a:rPr>
                        <a:t>NR</a:t>
                      </a:r>
                      <a:r>
                        <a:rPr kumimoji="1" lang="en-US" altLang="ja-JP" sz="1600" baseline="0" dirty="0" smtClean="0">
                          <a:solidFill>
                            <a:srgbClr val="FF0000"/>
                          </a:solidFill>
                        </a:rPr>
                        <a:t> </a:t>
                      </a:r>
                      <a:r>
                        <a:rPr kumimoji="1" lang="en-US" altLang="ja-JP" sz="1600" dirty="0" smtClean="0">
                          <a:solidFill>
                            <a:srgbClr val="FF0000"/>
                          </a:solidFill>
                        </a:rPr>
                        <a:t>location area management</a:t>
                      </a:r>
                      <a:endParaRPr kumimoji="1" lang="ja-JP" altLang="en-US" sz="16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ja-JP" sz="1600" kern="1200" dirty="0" smtClean="0">
                          <a:solidFill>
                            <a:srgbClr val="FF0000"/>
                          </a:solidFill>
                          <a:latin typeface="+mn-lt"/>
                          <a:ea typeface="+mn-ea"/>
                          <a:cs typeface="+mn-cs"/>
                        </a:rPr>
                        <a:t>This function provides the capability for NR RAN to manage location areas. It is</a:t>
                      </a:r>
                      <a:r>
                        <a:rPr kumimoji="1" lang="en-GB" altLang="ja-JP" sz="1600" kern="1200" baseline="0" dirty="0" smtClean="0">
                          <a:solidFill>
                            <a:srgbClr val="FF0000"/>
                          </a:solidFill>
                          <a:latin typeface="+mn-lt"/>
                          <a:ea typeface="+mn-ea"/>
                          <a:cs typeface="+mn-cs"/>
                        </a:rPr>
                        <a:t> FFS whether location area</a:t>
                      </a:r>
                      <a:r>
                        <a:rPr kumimoji="1" lang="en-GB" altLang="ja-JP" sz="1600" kern="1200" dirty="0" smtClean="0">
                          <a:solidFill>
                            <a:srgbClr val="FF0000"/>
                          </a:solidFill>
                          <a:latin typeface="+mn-lt"/>
                          <a:ea typeface="+mn-ea"/>
                          <a:cs typeface="+mn-cs"/>
                        </a:rPr>
                        <a:t> management needs</a:t>
                      </a:r>
                      <a:r>
                        <a:rPr kumimoji="1" lang="en-GB" altLang="ja-JP" sz="1600" kern="1200" baseline="0" dirty="0" smtClean="0">
                          <a:solidFill>
                            <a:srgbClr val="FF0000"/>
                          </a:solidFill>
                          <a:latin typeface="+mn-lt"/>
                          <a:ea typeface="+mn-ea"/>
                          <a:cs typeface="+mn-cs"/>
                        </a:rPr>
                        <a:t> to be coordinated with LTE</a:t>
                      </a:r>
                      <a:r>
                        <a:rPr kumimoji="1" lang="en-GB" altLang="ja-JP" sz="1600" kern="1200" dirty="0" smtClean="0">
                          <a:solidFill>
                            <a:srgbClr val="FF0000"/>
                          </a:solidFill>
                          <a:latin typeface="+mn-lt"/>
                          <a:ea typeface="+mn-ea"/>
                          <a:cs typeface="+mn-cs"/>
                        </a:rPr>
                        <a:t>.</a:t>
                      </a:r>
                      <a:endParaRPr kumimoji="1" lang="ja-JP" altLang="en-US" sz="1600" kern="1200" dirty="0" smtClean="0">
                        <a:solidFill>
                          <a:srgbClr val="FF0000"/>
                        </a:solidFill>
                        <a:latin typeface="+mn-lt"/>
                        <a:ea typeface="+mn-ea"/>
                        <a:cs typeface="+mn-cs"/>
                      </a:endParaRPr>
                    </a:p>
                  </a:txBody>
                  <a:tcPr/>
                </a:tc>
              </a:tr>
              <a:tr h="0">
                <a:tc gridSpan="2">
                  <a:txBody>
                    <a:bodyPr/>
                    <a:lstStyle/>
                    <a:p>
                      <a:r>
                        <a:rPr kumimoji="1" lang="en-US" altLang="ja-JP" sz="1600" i="1" dirty="0" smtClean="0">
                          <a:solidFill>
                            <a:srgbClr val="FF0000"/>
                          </a:solidFill>
                        </a:rPr>
                        <a:t>RAN3 is dependent on </a:t>
                      </a:r>
                      <a:r>
                        <a:rPr kumimoji="1" lang="en-US" altLang="ja-JP" sz="1600" i="1" baseline="0" dirty="0" smtClean="0">
                          <a:solidFill>
                            <a:srgbClr val="FF0000"/>
                          </a:solidFill>
                        </a:rPr>
                        <a:t>RAN2 and SA2 on the above two functions</a:t>
                      </a:r>
                      <a:endParaRPr kumimoji="1" lang="ja-JP" altLang="en-US" sz="1600" i="1" dirty="0">
                        <a:solidFill>
                          <a:srgbClr val="FF0000"/>
                        </a:solidFill>
                      </a:endParaRPr>
                    </a:p>
                  </a:txBody>
                  <a:tcPr/>
                </a:tc>
                <a:tc hMerge="1">
                  <a:txBody>
                    <a:bodyPr/>
                    <a:lstStyle/>
                    <a:p>
                      <a:endParaRPr kumimoji="1" lang="ja-JP" altLang="en-US" sz="1050" dirty="0"/>
                    </a:p>
                  </a:txBody>
                  <a:tcPr/>
                </a:tc>
              </a:tr>
              <a:tr h="0">
                <a:tc>
                  <a:txBody>
                    <a:bodyPr/>
                    <a:lstStyle/>
                    <a:p>
                      <a:r>
                        <a:rPr kumimoji="1" lang="en-US" altLang="ja-JP" sz="1600" dirty="0" smtClean="0"/>
                        <a:t>Direct services support</a:t>
                      </a:r>
                      <a:endParaRPr kumimoji="1" lang="ja-JP" altLang="en-US" sz="1600" dirty="0"/>
                    </a:p>
                  </a:txBody>
                  <a:tcPr/>
                </a:tc>
                <a:tc>
                  <a:txBody>
                    <a:bodyPr/>
                    <a:lstStyle/>
                    <a:p>
                      <a:r>
                        <a:rPr kumimoji="1" lang="en-US" altLang="ja-JP" sz="1600" dirty="0" smtClean="0"/>
                        <a:t>This function provides communication whereby UEs</a:t>
                      </a:r>
                      <a:r>
                        <a:rPr kumimoji="1" lang="en-US" altLang="ja-JP" sz="1600" baseline="0" dirty="0" smtClean="0"/>
                        <a:t> can communicate with each other directly</a:t>
                      </a:r>
                      <a:endParaRPr kumimoji="1" lang="ja-JP" altLang="en-US" sz="1600" dirty="0"/>
                    </a:p>
                  </a:txBody>
                  <a:tcPr/>
                </a:tc>
              </a:tr>
              <a:tr h="0">
                <a:tc>
                  <a:txBody>
                    <a:bodyPr/>
                    <a:lstStyle/>
                    <a:p>
                      <a:r>
                        <a:rPr kumimoji="1" lang="en-US" altLang="ja-JP" sz="1600" dirty="0" smtClean="0"/>
                        <a:t>Interworking with non-3GPP systems</a:t>
                      </a:r>
                      <a:endParaRPr kumimoji="1" lang="ja-JP" altLang="en-US" sz="1600" dirty="0"/>
                    </a:p>
                  </a:txBody>
                  <a:tcPr/>
                </a:tc>
                <a:tc>
                  <a:txBody>
                    <a:bodyPr/>
                    <a:lstStyle/>
                    <a:p>
                      <a:r>
                        <a:rPr kumimoji="1" lang="en-US" altLang="ja-JP" sz="1600" dirty="0" smtClean="0"/>
                        <a:t>This function provides interworking</a:t>
                      </a:r>
                      <a:r>
                        <a:rPr kumimoji="1" lang="en-US" altLang="ja-JP" sz="1600" baseline="0" dirty="0" smtClean="0"/>
                        <a:t> between NR and Non-3GPP RAT (e.g. WLAN)</a:t>
                      </a:r>
                      <a:endParaRPr kumimoji="1" lang="ja-JP" altLang="en-US" sz="1600" dirty="0"/>
                    </a:p>
                  </a:txBody>
                  <a:tcPr/>
                </a:tc>
              </a:tr>
              <a:tr h="0">
                <a:tc>
                  <a:txBody>
                    <a:bodyPr/>
                    <a:lstStyle/>
                    <a:p>
                      <a:r>
                        <a:rPr kumimoji="1" lang="en-US" altLang="ja-JP" sz="1600" dirty="0" smtClean="0">
                          <a:solidFill>
                            <a:srgbClr val="FF0000"/>
                          </a:solidFill>
                        </a:rPr>
                        <a:t>LTE-NR handover through</a:t>
                      </a:r>
                      <a:r>
                        <a:rPr kumimoji="1" lang="en-US" altLang="ja-JP" sz="1600" baseline="0" dirty="0" smtClean="0">
                          <a:solidFill>
                            <a:srgbClr val="FF0000"/>
                          </a:solidFill>
                        </a:rPr>
                        <a:t> CN</a:t>
                      </a:r>
                      <a:endParaRPr kumimoji="1" lang="ja-JP" altLang="en-US" sz="16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ja-JP" sz="1600" kern="1200" dirty="0" smtClean="0">
                          <a:solidFill>
                            <a:srgbClr val="FF0000"/>
                          </a:solidFill>
                          <a:latin typeface="+mn-lt"/>
                          <a:ea typeface="+mn-ea"/>
                          <a:cs typeface="+mn-cs"/>
                        </a:rPr>
                        <a:t>This function provides means for LTE-NR handover via the CN.</a:t>
                      </a:r>
                      <a:endParaRPr kumimoji="1" lang="ja-JP" altLang="en-US" sz="1600" kern="1200" dirty="0" smtClean="0">
                        <a:solidFill>
                          <a:srgbClr val="FF0000"/>
                        </a:solidFill>
                        <a:latin typeface="+mn-lt"/>
                        <a:ea typeface="+mn-ea"/>
                        <a:cs typeface="+mn-cs"/>
                      </a:endParaRPr>
                    </a:p>
                  </a:txBody>
                  <a:tcPr/>
                </a:tc>
              </a:tr>
            </a:tbl>
          </a:graphicData>
        </a:graphic>
      </p:graphicFrame>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7</a:t>
            </a:r>
            <a:endParaRPr kumimoji="1" lang="ja-JP" altLang="en-US" dirty="0"/>
          </a:p>
        </p:txBody>
      </p:sp>
    </p:spTree>
    <p:extLst>
      <p:ext uri="{BB962C8B-B14F-4D97-AF65-F5344CB8AC3E}">
        <p14:creationId xmlns:p14="http://schemas.microsoft.com/office/powerpoint/2010/main" val="9983041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smtClean="0"/>
              <a:t>Slicing</a:t>
            </a:r>
            <a:endParaRPr kumimoji="1" lang="ja-JP" altLang="en-US" dirty="0"/>
          </a:p>
        </p:txBody>
      </p:sp>
      <p:sp>
        <p:nvSpPr>
          <p:cNvPr id="3" name="コンテンツ プレースホルダー 2"/>
          <p:cNvSpPr>
            <a:spLocks noGrp="1"/>
          </p:cNvSpPr>
          <p:nvPr>
            <p:ph idx="1"/>
          </p:nvPr>
        </p:nvSpPr>
        <p:spPr>
          <a:xfrm>
            <a:off x="457200" y="1398476"/>
            <a:ext cx="8229600" cy="4781128"/>
          </a:xfrm>
        </p:spPr>
        <p:txBody>
          <a:bodyPr>
            <a:normAutofit/>
          </a:bodyPr>
          <a:lstStyle/>
          <a:p>
            <a:r>
              <a:rPr kumimoji="1" lang="en-US" altLang="ja-JP" sz="2000" dirty="0" smtClean="0"/>
              <a:t>RAN3 agreed to capture the following key principles for support of Network Slicing in RAN</a:t>
            </a:r>
          </a:p>
        </p:txBody>
      </p:sp>
      <p:graphicFrame>
        <p:nvGraphicFramePr>
          <p:cNvPr id="16" name="表 15"/>
          <p:cNvGraphicFramePr>
            <a:graphicFrameLocks noGrp="1"/>
          </p:cNvGraphicFramePr>
          <p:nvPr>
            <p:extLst>
              <p:ext uri="{D42A27DB-BD31-4B8C-83A1-F6EECF244321}">
                <p14:modId xmlns:p14="http://schemas.microsoft.com/office/powerpoint/2010/main" val="768880414"/>
              </p:ext>
            </p:extLst>
          </p:nvPr>
        </p:nvGraphicFramePr>
        <p:xfrm>
          <a:off x="35496" y="2116792"/>
          <a:ext cx="9073008" cy="4480560"/>
        </p:xfrm>
        <a:graphic>
          <a:graphicData uri="http://schemas.openxmlformats.org/drawingml/2006/table">
            <a:tbl>
              <a:tblPr firstRow="1" bandRow="1">
                <a:tableStyleId>{00A15C55-8517-42AA-B614-E9B94910E393}</a:tableStyleId>
              </a:tblPr>
              <a:tblGrid>
                <a:gridCol w="1465580"/>
                <a:gridCol w="7607428"/>
              </a:tblGrid>
              <a:tr h="0">
                <a:tc>
                  <a:txBody>
                    <a:bodyPr/>
                    <a:lstStyle/>
                    <a:p>
                      <a:r>
                        <a:rPr kumimoji="1" lang="en-US" altLang="ja-JP" sz="1050" dirty="0" smtClean="0"/>
                        <a:t>Key principle</a:t>
                      </a:r>
                      <a:endParaRPr kumimoji="1" lang="ja-JP" altLang="en-US" sz="1050" dirty="0"/>
                    </a:p>
                  </a:txBody>
                  <a:tcPr/>
                </a:tc>
                <a:tc>
                  <a:txBody>
                    <a:bodyPr/>
                    <a:lstStyle/>
                    <a:p>
                      <a:r>
                        <a:rPr kumimoji="1" lang="en-US" altLang="ja-JP" sz="1050" dirty="0" smtClean="0"/>
                        <a:t>Description</a:t>
                      </a:r>
                      <a:r>
                        <a:rPr kumimoji="1" lang="en-US" altLang="ja-JP" sz="1050" baseline="0" dirty="0" smtClean="0"/>
                        <a:t> (</a:t>
                      </a:r>
                      <a:r>
                        <a:rPr kumimoji="1" lang="en-US" altLang="ja-JP" sz="1050" baseline="0" dirty="0" smtClean="0">
                          <a:solidFill>
                            <a:srgbClr val="FF0000"/>
                          </a:solidFill>
                        </a:rPr>
                        <a:t>red text shows </a:t>
                      </a:r>
                      <a:r>
                        <a:rPr kumimoji="1" lang="en-US" altLang="ja-JP" sz="1050" baseline="0" dirty="0" err="1" smtClean="0">
                          <a:solidFill>
                            <a:srgbClr val="FF0000"/>
                          </a:solidFill>
                        </a:rPr>
                        <a:t>FFSes</a:t>
                      </a:r>
                      <a:r>
                        <a:rPr kumimoji="1" lang="en-US" altLang="ja-JP" sz="1050" baseline="0" dirty="0" smtClean="0"/>
                        <a:t>)</a:t>
                      </a:r>
                      <a:endParaRPr kumimoji="1" lang="ja-JP" altLang="en-US" sz="1050" dirty="0"/>
                    </a:p>
                  </a:txBody>
                  <a:tcPr/>
                </a:tc>
              </a:tr>
              <a:tr h="286562">
                <a:tc>
                  <a:txBody>
                    <a:bodyPr/>
                    <a:lstStyle/>
                    <a:p>
                      <a:r>
                        <a:rPr kumimoji="1" lang="en-US" altLang="ja-JP" sz="1050" baseline="0" dirty="0" smtClean="0"/>
                        <a:t>RAN awareness</a:t>
                      </a:r>
                    </a:p>
                    <a:p>
                      <a:r>
                        <a:rPr kumimoji="1" lang="en-US" altLang="ja-JP" sz="1050" baseline="0" dirty="0" smtClean="0"/>
                        <a:t>of slices</a:t>
                      </a:r>
                    </a:p>
                  </a:txBody>
                  <a:tcPr/>
                </a:tc>
                <a:tc>
                  <a:txBody>
                    <a:bodyPr/>
                    <a:lstStyle/>
                    <a:p>
                      <a:pPr marL="171450" indent="-171450">
                        <a:buFontTx/>
                        <a:buChar char="-"/>
                      </a:pPr>
                      <a:r>
                        <a:rPr kumimoji="1" lang="en-US" altLang="ja-JP" sz="1050" dirty="0" smtClean="0"/>
                        <a:t>RAN shall</a:t>
                      </a:r>
                      <a:r>
                        <a:rPr kumimoji="1" lang="en-US" altLang="ja-JP" sz="1050" baseline="0" dirty="0" smtClean="0"/>
                        <a:t> support a differentiated handling of different network slices which have been pre-configured by the operator</a:t>
                      </a:r>
                    </a:p>
                    <a:p>
                      <a:pPr marL="171450" indent="-171450">
                        <a:buFontTx/>
                        <a:buChar char="-"/>
                      </a:pPr>
                      <a:r>
                        <a:rPr kumimoji="1" lang="en-US" altLang="ja-JP" sz="1050" baseline="0" dirty="0" smtClean="0"/>
                        <a:t>How RAN supports the slice enabling in terms of RAN functions (i.e. the set of network functions that comprise each slice) is implementation dependent</a:t>
                      </a:r>
                    </a:p>
                    <a:p>
                      <a:pPr marL="171450" indent="-171450">
                        <a:buFontTx/>
                        <a:buChar char="-"/>
                      </a:pPr>
                      <a:r>
                        <a:rPr kumimoji="1" lang="en-US" altLang="ja-JP" sz="1050" i="0" baseline="0" dirty="0" smtClean="0">
                          <a:solidFill>
                            <a:srgbClr val="FF0000"/>
                          </a:solidFill>
                        </a:rPr>
                        <a:t>It is still FFS if 3GPP will still additionally want to standardize a few basic slices and the network functions that comprise them (e.g. </a:t>
                      </a:r>
                      <a:r>
                        <a:rPr kumimoji="1" lang="en-US" altLang="ja-JP" sz="1050" i="0" baseline="0" dirty="0" err="1" smtClean="0">
                          <a:solidFill>
                            <a:srgbClr val="FF0000"/>
                          </a:solidFill>
                        </a:rPr>
                        <a:t>eMBB</a:t>
                      </a:r>
                      <a:r>
                        <a:rPr kumimoji="1" lang="en-US" altLang="ja-JP" sz="1050" i="0" baseline="0" dirty="0" smtClean="0">
                          <a:solidFill>
                            <a:srgbClr val="FF0000"/>
                          </a:solidFill>
                        </a:rPr>
                        <a:t>, </a:t>
                      </a:r>
                      <a:r>
                        <a:rPr kumimoji="1" lang="en-US" altLang="ja-JP" sz="1050" i="0" baseline="0" dirty="0" err="1" smtClean="0">
                          <a:solidFill>
                            <a:srgbClr val="FF0000"/>
                          </a:solidFill>
                        </a:rPr>
                        <a:t>MassiveMTC</a:t>
                      </a:r>
                      <a:r>
                        <a:rPr kumimoji="1" lang="en-US" altLang="ja-JP" sz="1050" i="0" baseline="0" dirty="0" smtClean="0">
                          <a:solidFill>
                            <a:srgbClr val="FF0000"/>
                          </a:solidFill>
                        </a:rPr>
                        <a:t>).</a:t>
                      </a:r>
                      <a:endParaRPr kumimoji="1" lang="ja-JP" altLang="en-US" sz="1050" i="0" dirty="0">
                        <a:solidFill>
                          <a:srgbClr val="FF0000"/>
                        </a:solidFill>
                      </a:endParaRPr>
                    </a:p>
                  </a:txBody>
                  <a:tcPr/>
                </a:tc>
              </a:tr>
              <a:tr h="337997">
                <a:tc>
                  <a:txBody>
                    <a:bodyPr/>
                    <a:lstStyle/>
                    <a:p>
                      <a:r>
                        <a:rPr kumimoji="1" lang="en-US" altLang="ja-JP" sz="1050" dirty="0" smtClean="0"/>
                        <a:t>Network slice selection</a:t>
                      </a:r>
                      <a:endParaRPr kumimoji="1" lang="ja-JP" altLang="en-US" sz="1050" dirty="0"/>
                    </a:p>
                  </a:txBody>
                  <a:tcPr/>
                </a:tc>
                <a:tc>
                  <a:txBody>
                    <a:bodyPr/>
                    <a:lstStyle/>
                    <a:p>
                      <a:pPr marL="171450" indent="-171450">
                        <a:buFontTx/>
                        <a:buChar char="-"/>
                      </a:pPr>
                      <a:r>
                        <a:rPr kumimoji="1" lang="en-US" altLang="ja-JP" sz="1050" dirty="0" smtClean="0"/>
                        <a:t>RAN shall support the selection of the RAN</a:t>
                      </a:r>
                      <a:r>
                        <a:rPr kumimoji="1" lang="en-US" altLang="ja-JP" sz="1050" baseline="0" dirty="0" smtClean="0"/>
                        <a:t> part of the network slice by an index of ID provided by the UE which unambiguously identifies one of the pre-configured network slices in the PLMN</a:t>
                      </a:r>
                    </a:p>
                    <a:p>
                      <a:pPr marL="171450" indent="-171450">
                        <a:buFontTx/>
                        <a:buChar char="-"/>
                      </a:pPr>
                      <a:r>
                        <a:rPr kumimoji="1" lang="en-US" altLang="ja-JP" sz="1050" i="0" baseline="0" dirty="0" smtClean="0">
                          <a:solidFill>
                            <a:srgbClr val="FF0000"/>
                          </a:solidFill>
                        </a:rPr>
                        <a:t>How the UE gets this unambiguous index of ID is FFS and to be decided with SA2. The index or ID could be sent to the UE by the CN after the CN has selected the slice (e.g. similar to </a:t>
                      </a:r>
                      <a:r>
                        <a:rPr kumimoji="1" lang="en-US" altLang="ja-JP" sz="1050" i="0" baseline="0" dirty="0" err="1" smtClean="0">
                          <a:solidFill>
                            <a:srgbClr val="FF0000"/>
                          </a:solidFill>
                        </a:rPr>
                        <a:t>eDECOR</a:t>
                      </a:r>
                      <a:r>
                        <a:rPr kumimoji="1" lang="en-US" altLang="ja-JP" sz="1050" i="0" baseline="0" dirty="0" smtClean="0">
                          <a:solidFill>
                            <a:srgbClr val="FF0000"/>
                          </a:solidFill>
                        </a:rPr>
                        <a:t> feature) or it should be pre-configured in the UE.</a:t>
                      </a:r>
                    </a:p>
                    <a:p>
                      <a:pPr marL="171450" indent="-171450">
                        <a:buFontTx/>
                        <a:buChar char="-"/>
                      </a:pPr>
                      <a:r>
                        <a:rPr kumimoji="1" lang="en-US" altLang="ja-JP" sz="1050" i="0" baseline="0" dirty="0" smtClean="0">
                          <a:solidFill>
                            <a:srgbClr val="FF0000"/>
                          </a:solidFill>
                        </a:rPr>
                        <a:t>It is FFS how the RAN verifies that the UE is authorized to select the slice and when this verification happens</a:t>
                      </a:r>
                    </a:p>
                    <a:p>
                      <a:pPr marL="171450" indent="-171450">
                        <a:buFontTx/>
                        <a:buChar char="-"/>
                      </a:pPr>
                      <a:r>
                        <a:rPr kumimoji="1" lang="en-US" altLang="ja-JP" sz="1050" i="0" baseline="0" dirty="0" smtClean="0">
                          <a:solidFill>
                            <a:srgbClr val="FF0000"/>
                          </a:solidFill>
                        </a:rPr>
                        <a:t>It is FFS if the RAN may also select the slice based on specific resources accessed by the UE</a:t>
                      </a:r>
                    </a:p>
                  </a:txBody>
                  <a:tcPr/>
                </a:tc>
              </a:tr>
              <a:tr h="132260">
                <a:tc>
                  <a:txBody>
                    <a:bodyPr/>
                    <a:lstStyle/>
                    <a:p>
                      <a:r>
                        <a:rPr kumimoji="1" lang="en-US" altLang="ja-JP" sz="1050" dirty="0" smtClean="0"/>
                        <a:t>Resource</a:t>
                      </a:r>
                      <a:r>
                        <a:rPr kumimoji="1" lang="en-US" altLang="ja-JP" sz="1050" baseline="0" dirty="0" smtClean="0"/>
                        <a:t> management</a:t>
                      </a:r>
                    </a:p>
                    <a:p>
                      <a:r>
                        <a:rPr kumimoji="1" lang="en-US" altLang="ja-JP" sz="1050" baseline="0" dirty="0" smtClean="0"/>
                        <a:t>between slices</a:t>
                      </a:r>
                      <a:endParaRPr kumimoji="1" lang="ja-JP" altLang="en-US" sz="1050" dirty="0"/>
                    </a:p>
                  </a:txBody>
                  <a:tcPr/>
                </a:tc>
                <a:tc>
                  <a:txBody>
                    <a:bodyPr/>
                    <a:lstStyle/>
                    <a:p>
                      <a:pPr marL="171450" indent="-171450">
                        <a:buFontTx/>
                        <a:buChar char="-"/>
                      </a:pPr>
                      <a:r>
                        <a:rPr kumimoji="1" lang="en-US" altLang="ja-JP" sz="1050" baseline="0" dirty="0" smtClean="0"/>
                        <a:t>RAN shall support policy enforcement between slices as per service level agreements</a:t>
                      </a:r>
                    </a:p>
                    <a:p>
                      <a:pPr marL="171450" indent="-171450">
                        <a:buFontTx/>
                        <a:buChar char="-"/>
                      </a:pPr>
                      <a:r>
                        <a:rPr kumimoji="1" lang="en-US" altLang="ja-JP" sz="1050" i="0" baseline="0" dirty="0" smtClean="0">
                          <a:solidFill>
                            <a:srgbClr val="FF0000"/>
                          </a:solidFill>
                        </a:rPr>
                        <a:t>How RAN handles the requirements coming from the service level agreements is to be discussed with SA2</a:t>
                      </a:r>
                      <a:endParaRPr kumimoji="1" lang="ja-JP" altLang="en-US" sz="1050" i="0" dirty="0">
                        <a:solidFill>
                          <a:srgbClr val="FF0000"/>
                        </a:solidFill>
                      </a:endParaRPr>
                    </a:p>
                  </a:txBody>
                  <a:tcPr/>
                </a:tc>
              </a:tr>
              <a:tr h="132260">
                <a:tc>
                  <a:txBody>
                    <a:bodyPr/>
                    <a:lstStyle/>
                    <a:p>
                      <a:r>
                        <a:rPr kumimoji="1" lang="en-US" altLang="ja-JP" sz="1050" dirty="0" smtClean="0"/>
                        <a:t>Support of </a:t>
                      </a:r>
                      <a:r>
                        <a:rPr kumimoji="1" lang="en-US" altLang="ja-JP" sz="1050" dirty="0" err="1" smtClean="0"/>
                        <a:t>QoS</a:t>
                      </a:r>
                      <a:endParaRPr kumimoji="1" lang="ja-JP" altLang="en-US" sz="1050" dirty="0"/>
                    </a:p>
                  </a:txBody>
                  <a:tcPr/>
                </a:tc>
                <a:tc>
                  <a:txBody>
                    <a:bodyPr/>
                    <a:lstStyle/>
                    <a:p>
                      <a:pPr marL="171450" indent="-171450">
                        <a:buFontTx/>
                        <a:buChar char="-"/>
                      </a:pPr>
                      <a:r>
                        <a:rPr kumimoji="1" lang="en-US" altLang="ja-JP" sz="1050" dirty="0" smtClean="0"/>
                        <a:t>RAN shall support </a:t>
                      </a:r>
                      <a:r>
                        <a:rPr kumimoji="1" lang="en-US" altLang="ja-JP" sz="1050" dirty="0" err="1" smtClean="0"/>
                        <a:t>QoS</a:t>
                      </a:r>
                      <a:r>
                        <a:rPr kumimoji="1" lang="en-US" altLang="ja-JP" sz="1050" dirty="0" smtClean="0"/>
                        <a:t> differentiation within a slice</a:t>
                      </a:r>
                    </a:p>
                    <a:p>
                      <a:pPr marL="171450" indent="-171450">
                        <a:buFontTx/>
                        <a:buChar char="-"/>
                      </a:pPr>
                      <a:r>
                        <a:rPr kumimoji="1" lang="en-US" altLang="ja-JP" sz="1050" i="0" dirty="0" smtClean="0">
                          <a:solidFill>
                            <a:srgbClr val="FF0000"/>
                          </a:solidFill>
                        </a:rPr>
                        <a:t>It is FFS</a:t>
                      </a:r>
                      <a:r>
                        <a:rPr kumimoji="1" lang="en-US" altLang="ja-JP" sz="1050" i="0" baseline="0" dirty="0" smtClean="0">
                          <a:solidFill>
                            <a:srgbClr val="FF0000"/>
                          </a:solidFill>
                        </a:rPr>
                        <a:t> if RAN shall additionally support </a:t>
                      </a:r>
                      <a:r>
                        <a:rPr kumimoji="1" lang="en-US" altLang="ja-JP" sz="1050" i="0" baseline="0" dirty="0" err="1" smtClean="0">
                          <a:solidFill>
                            <a:srgbClr val="FF0000"/>
                          </a:solidFill>
                        </a:rPr>
                        <a:t>QoS</a:t>
                      </a:r>
                      <a:r>
                        <a:rPr kumimoji="1" lang="en-US" altLang="ja-JP" sz="1050" i="0" baseline="0" dirty="0" smtClean="0">
                          <a:solidFill>
                            <a:srgbClr val="FF0000"/>
                          </a:solidFill>
                        </a:rPr>
                        <a:t> enforcement independently per slice</a:t>
                      </a:r>
                      <a:endParaRPr kumimoji="1" lang="ja-JP" altLang="en-US" sz="1050" i="0" dirty="0">
                        <a:solidFill>
                          <a:srgbClr val="FF0000"/>
                        </a:solidFill>
                      </a:endParaRPr>
                    </a:p>
                  </a:txBody>
                  <a:tcPr/>
                </a:tc>
              </a:tr>
              <a:tr h="235128">
                <a:tc>
                  <a:txBody>
                    <a:bodyPr/>
                    <a:lstStyle/>
                    <a:p>
                      <a:r>
                        <a:rPr kumimoji="1" lang="en-US" altLang="ja-JP" sz="1050" i="0" dirty="0" smtClean="0"/>
                        <a:t>RAN selection</a:t>
                      </a:r>
                    </a:p>
                    <a:p>
                      <a:r>
                        <a:rPr kumimoji="1" lang="en-US" altLang="ja-JP" sz="1050" i="0" dirty="0" smtClean="0"/>
                        <a:t>of CN entity </a:t>
                      </a:r>
                      <a:r>
                        <a:rPr kumimoji="1" lang="en-US" altLang="ja-JP" sz="1050" i="0" dirty="0" smtClean="0">
                          <a:solidFill>
                            <a:srgbClr val="FF0000"/>
                          </a:solidFill>
                        </a:rPr>
                        <a:t>(FFS)</a:t>
                      </a:r>
                      <a:endParaRPr kumimoji="1" lang="ja-JP" altLang="en-US" sz="1050" i="0" dirty="0">
                        <a:solidFill>
                          <a:srgbClr val="FF0000"/>
                        </a:solidFill>
                      </a:endParaRPr>
                    </a:p>
                  </a:txBody>
                  <a:tcPr/>
                </a:tc>
                <a:tc>
                  <a:txBody>
                    <a:bodyPr/>
                    <a:lstStyle/>
                    <a:p>
                      <a:pPr marL="171450" indent="-171450">
                        <a:buFontTx/>
                        <a:buChar char="-"/>
                      </a:pPr>
                      <a:r>
                        <a:rPr kumimoji="1" lang="en-US" altLang="ja-JP" sz="1050" i="0" dirty="0" smtClean="0"/>
                        <a:t>RAN shall support initial selection</a:t>
                      </a:r>
                      <a:r>
                        <a:rPr kumimoji="1" lang="en-US" altLang="ja-JP" sz="1050" i="0" baseline="0" dirty="0" smtClean="0"/>
                        <a:t> of the CN entity for initial routing of uplink messages based on received slice index and a mapping in the RAN node (CN entity, slices supported)</a:t>
                      </a:r>
                    </a:p>
                    <a:p>
                      <a:pPr marL="171450" indent="-171450">
                        <a:buFontTx/>
                        <a:buChar char="-"/>
                      </a:pPr>
                      <a:r>
                        <a:rPr kumimoji="1" lang="en-US" altLang="ja-JP" sz="1050" i="0" dirty="0" smtClean="0">
                          <a:solidFill>
                            <a:srgbClr val="FF0000"/>
                          </a:solidFill>
                        </a:rPr>
                        <a:t>Need to discuss whether</a:t>
                      </a:r>
                      <a:r>
                        <a:rPr kumimoji="1" lang="en-US" altLang="ja-JP" sz="1050" i="0" baseline="0" dirty="0" smtClean="0">
                          <a:solidFill>
                            <a:srgbClr val="FF0000"/>
                          </a:solidFill>
                        </a:rPr>
                        <a:t> an NNSF-like function is needed that uses the slice index as input for initial selection of a CN entity that supports this slice</a:t>
                      </a:r>
                      <a:endParaRPr kumimoji="1" lang="en-US" altLang="ja-JP" sz="1050" i="0" dirty="0" smtClean="0">
                        <a:solidFill>
                          <a:srgbClr val="FF0000"/>
                        </a:solidFill>
                      </a:endParaRPr>
                    </a:p>
                  </a:txBody>
                  <a:tcPr/>
                </a:tc>
              </a:tr>
              <a:tr h="235128">
                <a:tc>
                  <a:txBody>
                    <a:bodyPr/>
                    <a:lstStyle/>
                    <a:p>
                      <a:r>
                        <a:rPr kumimoji="1" lang="en-US" altLang="ja-JP" sz="1050" dirty="0" smtClean="0"/>
                        <a:t>Resource isolation</a:t>
                      </a:r>
                    </a:p>
                    <a:p>
                      <a:r>
                        <a:rPr kumimoji="1" lang="en-US" altLang="ja-JP" sz="1050" dirty="0" smtClean="0"/>
                        <a:t>between slices </a:t>
                      </a:r>
                      <a:r>
                        <a:rPr kumimoji="1" lang="en-US" altLang="ja-JP" sz="1050" dirty="0" smtClean="0">
                          <a:solidFill>
                            <a:srgbClr val="FF0000"/>
                          </a:solidFill>
                        </a:rPr>
                        <a:t>(FFS)</a:t>
                      </a:r>
                      <a:endParaRPr kumimoji="1" lang="ja-JP" altLang="en-US" sz="1050" dirty="0">
                        <a:solidFill>
                          <a:srgbClr val="FF0000"/>
                        </a:solidFill>
                      </a:endParaRPr>
                    </a:p>
                  </a:txBody>
                  <a:tcPr/>
                </a:tc>
                <a:tc>
                  <a:txBody>
                    <a:bodyPr/>
                    <a:lstStyle/>
                    <a:p>
                      <a:pPr marL="171450" indent="-171450">
                        <a:buFontTx/>
                        <a:buChar char="-"/>
                      </a:pPr>
                      <a:r>
                        <a:rPr kumimoji="1" lang="en-US" altLang="ja-JP" sz="1050" dirty="0" smtClean="0"/>
                        <a:t>RAN shall support resource isolation</a:t>
                      </a:r>
                      <a:r>
                        <a:rPr kumimoji="1" lang="en-US" altLang="ja-JP" sz="1050" baseline="0" dirty="0" smtClean="0"/>
                        <a:t> between slices</a:t>
                      </a:r>
                    </a:p>
                    <a:p>
                      <a:pPr marL="171450" indent="-171450">
                        <a:buFontTx/>
                        <a:buChar char="-"/>
                      </a:pPr>
                      <a:r>
                        <a:rPr kumimoji="1" lang="en-US" altLang="ja-JP" sz="1050" baseline="0" dirty="0" smtClean="0">
                          <a:solidFill>
                            <a:srgbClr val="FF0000"/>
                          </a:solidFill>
                        </a:rPr>
                        <a:t>Resource isolation needs to be clarified: It is unclear if resource isolation would imply that multiple slices cannot share control plane (respectively user plane) resources or processing resources in common.</a:t>
                      </a:r>
                    </a:p>
                    <a:p>
                      <a:pPr marL="171450" indent="-171450">
                        <a:buFontTx/>
                        <a:buChar char="-"/>
                      </a:pPr>
                      <a:r>
                        <a:rPr kumimoji="1" lang="en-US" altLang="ja-JP" sz="1050" baseline="0" dirty="0" smtClean="0">
                          <a:solidFill>
                            <a:srgbClr val="FF0000"/>
                          </a:solidFill>
                        </a:rPr>
                        <a:t>Its is unclear if resource isolation would imply that cryptographic means should be used to isolate CP and UP traffic between slices.</a:t>
                      </a:r>
                      <a:endParaRPr kumimoji="1" lang="ja-JP" altLang="en-US" sz="1050" dirty="0">
                        <a:solidFill>
                          <a:srgbClr val="FF0000"/>
                        </a:solidFill>
                      </a:endParaRPr>
                    </a:p>
                  </a:txBody>
                  <a:tcPr/>
                </a:tc>
              </a:tr>
            </a:tbl>
          </a:graphicData>
        </a:graphic>
      </p:graphicFrame>
      <p:sp>
        <p:nvSpPr>
          <p:cNvPr id="22" name="テキスト ボックス 21"/>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8</a:t>
            </a:r>
            <a:endParaRPr kumimoji="1" lang="ja-JP" altLang="en-US" dirty="0"/>
          </a:p>
        </p:txBody>
      </p:sp>
    </p:spTree>
    <p:extLst>
      <p:ext uri="{BB962C8B-B14F-4D97-AF65-F5344CB8AC3E}">
        <p14:creationId xmlns:p14="http://schemas.microsoft.com/office/powerpoint/2010/main" val="1111987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642</TotalTime>
  <Words>952</Words>
  <Application>Microsoft Office PowerPoint</Application>
  <PresentationFormat>画面に合わせる (4:3)</PresentationFormat>
  <Paragraphs>107</Paragraphs>
  <Slides>8</Slides>
  <Notes>0</Notes>
  <HiddenSlides>0</HiddenSlides>
  <MMClips>0</MMClips>
  <ScaleCrop>false</ScaleCrop>
  <HeadingPairs>
    <vt:vector size="4" baseType="variant">
      <vt:variant>
        <vt:lpstr>テーマ</vt:lpstr>
      </vt:variant>
      <vt:variant>
        <vt:i4>1</vt:i4>
      </vt:variant>
      <vt:variant>
        <vt:lpstr>スライド タイトル</vt:lpstr>
      </vt:variant>
      <vt:variant>
        <vt:i4>8</vt:i4>
      </vt:variant>
    </vt:vector>
  </HeadingPairs>
  <TitlesOfParts>
    <vt:vector size="9" baseType="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summary of RAN3 discussion status concerning NR on the topics for joint session with RAN2 and SA2</dc:title>
  <dc:creator>エヌ・ティ・ティ・ドコモ情報システム部r2</dc:creator>
  <cp:lastModifiedBy>0172224</cp:lastModifiedBy>
  <cp:revision>36</cp:revision>
  <dcterms:created xsi:type="dcterms:W3CDTF">2016-05-13T07:37:30Z</dcterms:created>
  <dcterms:modified xsi:type="dcterms:W3CDTF">2016-05-25T09:25:05Z</dcterms:modified>
</cp:coreProperties>
</file>