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notesMasterIdLst>
    <p:notesMasterId r:id="rId7"/>
  </p:notesMasterIdLst>
  <p:handoutMasterIdLst>
    <p:handoutMasterId r:id="rId18"/>
  </p:handoutMasterIdLst>
  <p:sldIdLst>
    <p:sldId id="754" r:id="rId6"/>
    <p:sldId id="666" r:id="rId8"/>
    <p:sldId id="948" r:id="rId9"/>
    <p:sldId id="980" r:id="rId10"/>
    <p:sldId id="988" r:id="rId11"/>
    <p:sldId id="944" r:id="rId12"/>
    <p:sldId id="952" r:id="rId13"/>
    <p:sldId id="953" r:id="rId14"/>
    <p:sldId id="977" r:id="rId15"/>
    <p:sldId id="975" r:id="rId16"/>
    <p:sldId id="906" r:id="rId17"/>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37"/>
    <p:restoredTop sz="93248"/>
  </p:normalViewPr>
  <p:slideViewPr>
    <p:cSldViewPr showGuides="1">
      <p:cViewPr varScale="1">
        <p:scale>
          <a:sx n="81" d="100"/>
          <a:sy n="81" d="100"/>
        </p:scale>
        <p:origin x="346" y="5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 Type="http://schemas.openxmlformats.org/officeDocument/2006/relationships/notesMaster" Target="notesMasters/notesMaster1.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
            <a:pPr lvl="0" algn="r"/>
            <a:fld id="{BB962C8B-B14F-4D97-AF65-F5344CB8AC3E}" type="datetimeFigureOut">
              <a:rPr lang="en-US" altLang="zh-CN" sz="1200" dirty="0"/>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fld>
            <a:endParaRPr lang="en-GB" altLang="en-US" sz="1200" strike="noStrike" noProof="1"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6" Type="http://schemas.openxmlformats.org/officeDocument/2006/relationships/theme" Target="../theme/theme3.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6" Type="http://schemas.openxmlformats.org/officeDocument/2006/relationships/theme" Target="../theme/theme4.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13.xml"/><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ftp://ftp.3gpp.org/" TargetMode="External"/><Relationship Id="rId2" Type="http://schemas.openxmlformats.org/officeDocument/2006/relationships/hyperlink" Target="https://portal.3gpp.org/MtgPresence/registerPresence.aspx" TargetMode="External"/><Relationship Id="rId1" Type="http://schemas.openxmlformats.org/officeDocument/2006/relationships/hyperlink" Target="https://www.3gpp.org/specifications-groups/working-procedures" TargetMode="Externa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Titre 1"/>
          <p:cNvSpPr>
            <a:spLocks noGrp="1"/>
          </p:cNvSpPr>
          <p:nvPr>
            <p:ph type="title"/>
          </p:nvPr>
        </p:nvSpPr>
        <p:spPr>
          <a:xfrm>
            <a:off x="1273810" y="2110105"/>
            <a:ext cx="9693910" cy="1470025"/>
          </a:xfrm>
        </p:spPr>
        <p:txBody>
          <a:bodyPr vert="horz" wrap="square" lIns="91440" tIns="45720" rIns="91440" bIns="45720" anchor="ctr" anchorCtr="0"/>
          <a:p>
            <a:r>
              <a:rPr lang="en-US" altLang="fr-FR" sz="4800" dirty="0"/>
              <a:t>Guidelines for RAN3 f2f Meetings with Remote Access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Yin Gao</a:t>
            </a:r>
            <a:endPar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fr-FR" altLang="ja-JP" sz="1800" strike="noStrike" noProof="0" dirty="0">
                <a:ln>
                  <a:noFill/>
                </a:ln>
                <a:effectLst/>
                <a:uLnTx/>
                <a:uFillTx/>
                <a:ea typeface="MS PGothic" panose="020B0600070205080204" pitchFamily="34" charset="-128"/>
                <a:sym typeface="+mn-ea"/>
              </a:rPr>
              <a:t>Angelo Centonza</a:t>
            </a:r>
            <a:r>
              <a:rPr lang="en-US" altLang="fr-FR" sz="1800" strike="noStrike" noProof="0" dirty="0">
                <a:ln>
                  <a:noFill/>
                </a:ln>
                <a:effectLst/>
                <a:uLnTx/>
                <a:uFillTx/>
                <a:ea typeface="MS PGothic" panose="020B0600070205080204" pitchFamily="34" charset="-128"/>
                <a:sym typeface="+mn-ea"/>
              </a:rPr>
              <a:t>, Gen Cao</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changes with respect to </a:t>
            </a:r>
            <a:r>
              <a:rPr kumimoji="0" sz="1800" b="0" i="0" u="none" strike="noStrike" kern="0" cap="none" spc="0" normalizeH="0" baseline="0" noProof="0" dirty="0">
                <a:ln>
                  <a:noFill/>
                </a:ln>
                <a:solidFill>
                  <a:schemeClr val="tx1"/>
                </a:solidFill>
                <a:effectLst/>
                <a:uLnTx/>
                <a:uFillTx/>
                <a:latin typeface="+mn-lt"/>
                <a:ea typeface="+mn-ea"/>
                <a:cs typeface="+mn-cs"/>
              </a:rPr>
              <a:t>R3-2</a:t>
            </a:r>
            <a:r>
              <a:rPr kumimoji="0" lang="en-US" sz="1800" b="0" i="0" u="none" strike="noStrike" kern="0" cap="none" spc="0" normalizeH="0" baseline="0" noProof="0" dirty="0">
                <a:ln>
                  <a:noFill/>
                </a:ln>
                <a:solidFill>
                  <a:schemeClr val="tx1"/>
                </a:solidFill>
                <a:effectLst/>
                <a:uLnTx/>
                <a:uFillTx/>
                <a:latin typeface="+mn-lt"/>
                <a:ea typeface="+mn-ea"/>
                <a:cs typeface="+mn-cs"/>
              </a:rPr>
              <a:t>45003</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endorsed at RAN3 #1</a:t>
            </a:r>
            <a:r>
              <a:rPr kumimoji="0" lang="en-US" altLang="en-GB" sz="1800" b="0" i="0" u="none" strike="noStrike" kern="0" cap="none" spc="0" normalizeH="0" baseline="0" noProof="0" dirty="0">
                <a:ln>
                  <a:noFill/>
                </a:ln>
                <a:solidFill>
                  <a:schemeClr val="tx1"/>
                </a:solidFill>
                <a:effectLst/>
                <a:uLnTx/>
                <a:uFillTx/>
                <a:latin typeface="+mn-lt"/>
                <a:ea typeface="+mn-ea"/>
                <a:cs typeface="+mn-cs"/>
              </a:rPr>
              <a:t>25bis</a:t>
            </a:r>
            <a:endParaRPr kumimoji="0" lang="en-US" altLang="en-GB" sz="1800" b="0" i="0" u="none" strike="noStrike" kern="0" cap="none" spc="0" normalizeH="0" baseline="0" noProof="0" dirty="0">
              <a:ln>
                <a:noFill/>
              </a:ln>
              <a:solidFill>
                <a:schemeClr val="tx1"/>
              </a:solidFill>
              <a:effectLst/>
              <a:uLnTx/>
              <a:uFillTx/>
              <a:latin typeface="+mn-lt"/>
              <a:ea typeface="+mn-ea"/>
              <a:cs typeface="+mn-cs"/>
            </a:endParaRP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6149" name="Rectangle 11"/>
          <p:cNvSpPr/>
          <p:nvPr/>
        </p:nvSpPr>
        <p:spPr>
          <a:xfrm>
            <a:off x="149225" y="317500"/>
            <a:ext cx="3786188" cy="977900"/>
          </a:xfrm>
          <a:prstGeom prst="rect">
            <a:avLst/>
          </a:prstGeom>
          <a:noFill/>
          <a:ln w="9525">
            <a:noFill/>
          </a:ln>
        </p:spPr>
        <p:txBody>
          <a:bodyPr anchor="ctr" anchorCtr="0"/>
          <a:p>
            <a:pPr eaLnBrk="0" hangingPunct="0"/>
            <a:r>
              <a:rPr lang="en-GB" altLang="fr-FR" sz="2000" dirty="0">
                <a:latin typeface="Calibri" panose="020F0502020204030204" pitchFamily="34" charset="0"/>
                <a:ea typeface="MS PGothic" panose="020B0600070205080204" pitchFamily="34" charset="-128"/>
              </a:rPr>
              <a:t>3GPP RAN3 #1</a:t>
            </a:r>
            <a:r>
              <a:rPr lang="en-US" altLang="en-GB" sz="2000" dirty="0">
                <a:latin typeface="Calibri" panose="020F0502020204030204" pitchFamily="34" charset="0"/>
                <a:ea typeface="MS PGothic" panose="020B0600070205080204" pitchFamily="34" charset="-128"/>
              </a:rPr>
              <a:t>26</a:t>
            </a:r>
            <a:br>
              <a:rPr lang="ja-JP" altLang="en-GB" sz="2000" dirty="0">
                <a:latin typeface="Calibri" panose="020F0502020204030204" pitchFamily="34" charset="0"/>
                <a:ea typeface="MS PGothic" panose="020B0600070205080204" pitchFamily="34" charset="-128"/>
              </a:rPr>
            </a:br>
            <a:r>
              <a:rPr lang="en-US" altLang="ja-JP" sz="2000" dirty="0">
                <a:latin typeface="Calibri" panose="020F0502020204030204" pitchFamily="34" charset="0"/>
                <a:ea typeface="MS PGothic" panose="020B0600070205080204" pitchFamily="34" charset="-128"/>
              </a:rPr>
              <a:t> 18 -22 Nov 2024</a:t>
            </a:r>
            <a:endParaRPr lang="en-US" altLang="ja-JP" sz="2000" dirty="0">
              <a:latin typeface="Calibri" panose="020F0502020204030204" pitchFamily="34" charset="0"/>
              <a:ea typeface="MS PGothic" panose="020B0600070205080204" pitchFamily="34" charset="-128"/>
            </a:endParaRPr>
          </a:p>
          <a:p>
            <a:pPr eaLnBrk="0" hangingPunct="0"/>
            <a:r>
              <a:rPr lang="en-US" altLang="ja-JP" sz="2000" dirty="0">
                <a:latin typeface="Calibri" panose="020F0502020204030204" pitchFamily="34" charset="0"/>
                <a:ea typeface="MS PGothic" panose="020B0600070205080204" pitchFamily="34" charset="-128"/>
              </a:rPr>
              <a:t>Orlando, USA</a:t>
            </a:r>
            <a:endParaRPr lang="en-US" altLang="ja-JP" sz="2000" dirty="0">
              <a:latin typeface="Calibri" panose="020F0502020204030204" pitchFamily="34" charset="0"/>
              <a:ea typeface="MS PGothic" panose="020B0600070205080204" pitchFamily="34" charset="-128"/>
            </a:endParaRPr>
          </a:p>
        </p:txBody>
      </p:sp>
      <p:sp>
        <p:nvSpPr>
          <p:cNvPr id="6150" name="Rectangle 11"/>
          <p:cNvSpPr/>
          <p:nvPr/>
        </p:nvSpPr>
        <p:spPr>
          <a:xfrm>
            <a:off x="10128250" y="1295400"/>
            <a:ext cx="1917700" cy="431800"/>
          </a:xfrm>
          <a:prstGeom prst="rect">
            <a:avLst/>
          </a:prstGeom>
          <a:noFill/>
          <a:ln w="9525">
            <a:noFill/>
          </a:ln>
        </p:spPr>
        <p:txBody>
          <a:bodyPr anchor="ctr" anchorCtr="0"/>
          <a:p>
            <a:pPr algn="r" eaLnBrk="0" hangingPunct="0"/>
            <a:r>
              <a:rPr lang="sv-SE" altLang="fr-FR" sz="2000" b="1" dirty="0">
                <a:latin typeface="Calibri" panose="020F0502020204030204" pitchFamily="34" charset="0"/>
                <a:ea typeface="MS PGothic" panose="020B0600070205080204" pitchFamily="34" charset="-128"/>
              </a:rPr>
              <a:t>R3-2</a:t>
            </a:r>
            <a:r>
              <a:rPr lang="en-US" altLang="sv-SE" sz="2000" b="1" dirty="0">
                <a:latin typeface="Calibri" panose="020F0502020204030204" pitchFamily="34" charset="0"/>
                <a:ea typeface="MS PGothic" panose="020B0600070205080204" pitchFamily="34" charset="-128"/>
              </a:rPr>
              <a:t>4xxxx</a:t>
            </a:r>
            <a:endParaRPr lang="en-US" altLang="zh-CN" sz="2000" b="1" dirty="0">
              <a:latin typeface="Calibri" panose="020F0502020204030204" pitchFamily="34"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107440"/>
            <a:ext cx="10972800" cy="533082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132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noProof="0" dirty="0">
                <a:ln>
                  <a:noFill/>
                </a:ln>
                <a:effectLst/>
                <a:uLnTx/>
                <a:uFillTx/>
              </a:rPr>
              <a:t>Highlights to F2F delegates:</a:t>
            </a:r>
            <a:endParaRPr kumimoji="0" lang="en-US" altLang="en-US" sz="2000" b="0" i="0" u="none" strike="noStrike" kern="0" cap="none" spc="0" normalizeH="0" baseline="0" noProof="0" dirty="0">
              <a:ln>
                <a:noFill/>
              </a:ln>
              <a:effectLs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3GPP Wireless LAN in meeting room:</a:t>
            </a:r>
            <a:endParaRPr kumimoji="0" lang="en-GB" altLang="fr-FR" sz="1540" b="0" i="0" u="none" strike="noStrike" kern="0" cap="none" spc="0" normalizeH="0" baseline="0" noProof="0" dirty="0">
              <a:ln>
                <a:noFill/>
              </a:ln>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Wireless LAN: SSID: 3GPPWIFI</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Password: 3GPP3GPPM (CAPITAL LETTERS!)</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IP address: 10.10.10.10</a:t>
            </a:r>
            <a:endParaRPr lang="en-US" sz="1345" dirty="0">
              <a:sym typeface="+mn-ea"/>
            </a:endParaRPr>
          </a:p>
          <a:p>
            <a:pPr marL="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Highlights to remote delegates:</a:t>
            </a:r>
            <a:endParaRPr kumimoji="0" lang="en-US" altLang="en-US" sz="1795" b="0" i="0" u="none" strike="noStrike" kern="0" cap="none" spc="0" normalizeH="0" baseline="0" noProof="0" dirty="0">
              <a:ln>
                <a:noFill/>
              </a:ln>
              <a:effectLst/>
              <a:uLnTx/>
              <a:uFillTx/>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delegate using a quality headset and having a stable internet connection is highly recommended.</a:t>
            </a:r>
            <a:endParaRPr lang="en-US" altLang="en-US" sz="1600" dirty="0">
              <a:cs typeface="+mn-ea"/>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775" dirty="0">
                <a:cs typeface="+mn-ea"/>
                <a:sym typeface="+mn-ea"/>
              </a:rPr>
              <a:t>Breakout Room Booking:</a:t>
            </a:r>
            <a:endParaRPr lang="en-US" altLang="en-US" sz="1775" dirty="0">
              <a:cs typeface="+mn-ea"/>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GB" sz="1530" noProof="0" dirty="0">
                <a:ln>
                  <a:noFill/>
                </a:ln>
                <a:effectLst/>
                <a:highlight>
                  <a:srgbClr val="FFFF00"/>
                </a:highlight>
                <a:uLnTx/>
                <a:uFillTx/>
                <a:ea typeface="+mn-ea"/>
                <a:cs typeface="+mn-cs"/>
                <a:sym typeface="+mn-ea"/>
              </a:rPr>
              <a:t>Only the moderator of the officially organized offline discussion can book the meeting room on Wednesday, Thursday, Friday, while for people who would like to have some early discussion on those R19 topics plan to be treated on Thursday can book the breakout room on Monnday and Tuesday. Furthermore, the reserved time slot should not exceed </a:t>
            </a:r>
            <a:r>
              <a:rPr lang="en-US" altLang="en-GB" sz="1530" b="1" noProof="0" dirty="0">
                <a:ln>
                  <a:noFill/>
                </a:ln>
                <a:effectLst/>
                <a:highlight>
                  <a:srgbClr val="FFFF00"/>
                </a:highlight>
                <a:uLnTx/>
                <a:uFillTx/>
                <a:ea typeface="+mn-ea"/>
                <a:cs typeface="+mn-cs"/>
                <a:sym typeface="+mn-ea"/>
              </a:rPr>
              <a:t>2 </a:t>
            </a:r>
            <a:r>
              <a:rPr lang="en-US" altLang="en-GB" sz="1530" noProof="0" dirty="0">
                <a:ln>
                  <a:noFill/>
                </a:ln>
                <a:effectLst/>
                <a:highlight>
                  <a:srgbClr val="FFFF00"/>
                </a:highlight>
                <a:uLnTx/>
                <a:uFillTx/>
                <a:ea typeface="+mn-ea"/>
                <a:cs typeface="+mn-cs"/>
                <a:sym typeface="+mn-ea"/>
              </a:rPr>
              <a:t>hours for each topic chaired by the moderator.</a:t>
            </a:r>
            <a:endParaRPr lang="en-US" altLang="en-GB" sz="1530" noProof="0" dirty="0">
              <a:ln>
                <a:noFill/>
              </a:ln>
              <a:effectLst/>
              <a:highlight>
                <a:srgbClr val="FFFF00"/>
              </a:highlight>
              <a:uLnTx/>
              <a:uFillTx/>
              <a:ea typeface="+mn-ea"/>
              <a:cs typeface="+mn-cs"/>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The instruction of the GTW and Tohru for offline discussion moderators:</a:t>
            </a:r>
            <a:endParaRPr lang="en-US" altLang="en-GB" sz="1710" noProof="0" dirty="0">
              <a:ln>
                <a:noFill/>
              </a:ln>
              <a:effectLst/>
              <a:highlight>
                <a:srgbClr val="FFFF00"/>
              </a:highlight>
              <a:uLnTx/>
              <a:uFillTx/>
              <a:ea typeface="+mn-ea"/>
              <a:cs typeface="+mn-cs"/>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endParaRPr lang="en-US" sz="1345" dirty="0"/>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795" b="0" i="0" u="none" strike="noStrike" kern="0" cap="none" spc="0" normalizeH="0" baseline="0" noProof="0" dirty="0">
              <a:ln>
                <a:noFill/>
              </a:ln>
              <a:effectLst/>
              <a:highlight>
                <a:srgbClr val="FFFF00"/>
              </a:highligh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graphicFrame>
        <p:nvGraphicFramePr>
          <p:cNvPr id="3" name="对象 2">
            <a:hlinkClick r:id="" action="ppaction://ole?verb="/>
          </p:cNvPr>
          <p:cNvGraphicFramePr>
            <a:graphicFrameLocks noChangeAspect="1"/>
          </p:cNvGraphicFramePr>
          <p:nvPr/>
        </p:nvGraphicFramePr>
        <p:xfrm>
          <a:off x="1703705" y="5300980"/>
          <a:ext cx="971550" cy="952500"/>
        </p:xfrm>
        <a:graphic>
          <a:graphicData uri="http://schemas.openxmlformats.org/presentationml/2006/ole">
            <mc:AlternateContent xmlns:mc="http://schemas.openxmlformats.org/markup-compatibility/2006">
              <mc:Choice xmlns:v="urn:schemas-microsoft-com:vml" Requires="v">
                <p:oleObj spid="_x0000_s1025" name="" showAsIcon="1" r:id="rId2" imgW="971550" imgH="952500" progId="Package">
                  <p:embed/>
                </p:oleObj>
              </mc:Choice>
              <mc:Fallback>
                <p:oleObj name="" showAsIcon="1" r:id="rId2" imgW="971550" imgH="952500" progId="Package">
                  <p:embed/>
                  <p:pic>
                    <p:nvPicPr>
                      <p:cNvPr id="0" name="图片 1024"/>
                      <p:cNvPicPr/>
                      <p:nvPr/>
                    </p:nvPicPr>
                    <p:blipFill>
                      <a:blip r:embed="rId3"/>
                      <a:stretch>
                        <a:fillRect/>
                      </a:stretch>
                    </p:blipFill>
                    <p:spPr>
                      <a:xfrm>
                        <a:off x="1703705" y="5300980"/>
                        <a:ext cx="971550" cy="952500"/>
                      </a:xfrm>
                      <a:prstGeom prst="rect">
                        <a:avLst/>
                      </a:prstGeom>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endParaRPr lang="en-US" altLang="zh-CN" sz="6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highlight>
                  <a:srgbClr val="FFFF00"/>
                </a:highlight>
                <a:uLnTx/>
                <a:uFillTx/>
                <a:sym typeface="+mn-ea"/>
              </a:rPr>
              <a:t>RAN3#126 is a F2F Meeting with 2-way Remote Access with best effort</a:t>
            </a:r>
            <a:endParaRPr kumimoji="0" lang="en-US" altLang="en-US"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uLnTx/>
                <a:uFillTx/>
                <a:sym typeface="+mn-ea"/>
              </a:rPr>
              <a:t>Deadlines and dates apply to </a:t>
            </a:r>
            <a:r>
              <a:rPr lang="en-US" altLang="en-US" noProof="0" dirty="0">
                <a:ln>
                  <a:noFill/>
                </a:ln>
                <a:solidFill>
                  <a:srgbClr val="FF0000"/>
                </a:solidFill>
                <a:effectLst/>
                <a:highlight>
                  <a:srgbClr val="FFFF00"/>
                </a:highlight>
                <a:uLnTx/>
                <a:uFillTx/>
                <a:sym typeface="+mn-ea"/>
              </a:rPr>
              <a:t>RAN3 #126</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p>
            <a:r>
              <a:rPr lang="en-US" altLang="fr-FR" dirty="0"/>
              <a:t>Background (1)</a:t>
            </a:r>
            <a:endParaRPr lang="en-US" altLang="fr-FR" dirty="0"/>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5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Article 26: TSG and WG voting during a meeting</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The following procedures apply for voting during a TSG or WG meeting:</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before voting, a clear definition of the issues shall be provided by the Chair;</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Voting Members shall only be entitled to one vote;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Voting Member shall not vote if 16 Voting Members associated with the same Corporate Group (as the Voting Member) have previously voted in the same ballot;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Voting Member shall not vote if 8 Voting Members associated with the same Corporate Group and Organizational Partner (as the Voting Member) have previously voted in the same ballot;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if a Voting Member has more than one representative present, only one representative may vote;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each Voting Member may only cast the vote once;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each Voting Member may carry proxy votes for up to five other Voting Members. All proxy votes shall be accompanied by a letter of authority from the authorising Voting Member. Proxies will not be taken into account when determining the quorum;</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quorum required for voting during a TSG or WG meeting shall be 30% of the total number of Voting Member companies on the TSG or WG voting list;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result of the vote shall be recorded in the meeting report.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For the determination of the quorum, see annex H</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(2)</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25000"/>
          </a:bodyPr>
          <a:lstStyle/>
          <a:p>
            <a:pPr marL="0" marR="0" lvl="0" algn="l" defTabSz="914400" rtl="0" eaLnBrk="0" fontAlgn="base" latinLnBrk="0" hangingPunct="0">
              <a:lnSpc>
                <a:spcPct val="100000"/>
              </a:lnSpc>
              <a:spcBef>
                <a:spcPct val="20000"/>
              </a:spcBef>
              <a:buClrTx/>
              <a:buSzTx/>
              <a:buFontTx/>
              <a:buNone/>
              <a:defRPr/>
            </a:pPr>
            <a:r>
              <a:rPr kumimoji="0" lang="en-US" altLang="en-US" sz="56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Further updates as below from P</a:t>
            </a:r>
            <a:r>
              <a:rPr kumimoji="0" lang="en-US" altLang="en-US" sz="5600" b="0" i="0" u="none" strike="noStrike" kern="0" cap="none" spc="0" normalizeH="0" baseline="0" noProof="0" dirty="0">
                <a:ln>
                  <a:noFill/>
                </a:ln>
                <a:effectLst/>
                <a:uLnTx/>
                <a:uFillTx/>
                <a:ea typeface="Arial" panose="020B0604020202020204" pitchFamily="34" charset="0"/>
                <a:cs typeface="+mn-ea"/>
              </a:rPr>
              <a:t>CG may come after </a:t>
            </a:r>
            <a:r>
              <a:rPr lang="en-US" altLang="en-US" sz="5600" noProof="0" dirty="0">
                <a:ln>
                  <a:noFill/>
                </a:ln>
                <a:effectLst/>
                <a:uLnTx/>
                <a:uFillTx/>
                <a:ea typeface="Arial" panose="020B0604020202020204" pitchFamily="34" charset="0"/>
                <a:cs typeface="+mn-ea"/>
                <a:sym typeface="+mn-ea"/>
              </a:rPr>
              <a:t>PCG#52</a:t>
            </a:r>
            <a:r>
              <a:rPr kumimoji="0" lang="en-US" altLang="en-US" sz="5600" b="0" i="0" u="none" strike="noStrike" kern="0" cap="none" spc="0" normalizeH="0" baseline="0" noProof="0" dirty="0">
                <a:ln>
                  <a:noFill/>
                </a:ln>
                <a:effectLst/>
                <a:uLnTx/>
                <a:uFillTx/>
                <a:ea typeface="Arial" panose="020B0604020202020204" pitchFamily="34" charset="0"/>
                <a:cs typeface="+mn-ea"/>
              </a:rPr>
              <a:t>:</a:t>
            </a:r>
            <a:endParaRPr kumimoji="0" lang="en-US" altLang="en-US" sz="56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sym typeface="+mn-ea"/>
              </a:rPr>
              <a:t>- Migration of Annex I (Restricted Travel) changes to main body</a:t>
            </a:r>
            <a:endParaRPr lang="en-US" altLang="en-US" sz="5600" noProof="0" dirty="0">
              <a:ln>
                <a:noFill/>
              </a:ln>
              <a:effectLst/>
              <a:uLnTx/>
              <a:uFillTx/>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sym typeface="+mn-ea"/>
              </a:rPr>
              <a:t>- Fixes to Annex H (Quorum)</a:t>
            </a:r>
            <a:endParaRPr lang="en-US" altLang="en-US" sz="5600" noProof="0" dirty="0">
              <a:ln>
                <a:noFill/>
              </a:ln>
              <a:effectLst/>
              <a:uLnTx/>
              <a:uFillTx/>
              <a:ea typeface="Arial" panose="020B0604020202020204" pitchFamily="34" charset="0"/>
              <a:cs typeface="+mn-ea"/>
              <a:sym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Annex H:	Calculation of quorum in TSGs and WGs</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Where calculation of a quorum is required in the context of a vote conducted in a TSG or a WG, the quorum shall be deemed to have been met if:</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(C1+C2) / V &gt;= Q</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Where:</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C1 is the number of votes cast in person. </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C2 is the number of votes cast by proxies given from a checked-in Individual Member; An Individual Member is considered checked in if a delegate registered for that Individual Member is checked in at the time the ballot closes.</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V is the number of Individual Members having the right to vote at the meeting (after the application of the voting cap as stated in Article 26 and 27);</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Q is the required quorum value given in article 26.</a:t>
            </a:r>
            <a:endParaRPr lang="en-US" altLang="en-US" sz="5600" noProof="0" dirty="0">
              <a:ln>
                <a:noFill/>
              </a:ln>
              <a:effectLst/>
              <a:uLnTx/>
              <a:uFillTx/>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(3)</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graphicFrame>
        <p:nvGraphicFramePr>
          <p:cNvPr id="4" name="Table 3"/>
          <p:cNvGraphicFramePr>
            <a:graphicFrameLocks noGrp="1"/>
          </p:cNvGraphicFramePr>
          <p:nvPr>
            <p:custDataLst>
              <p:tags r:id="rId1"/>
            </p:custDataLst>
          </p:nvPr>
        </p:nvGraphicFramePr>
        <p:xfrm>
          <a:off x="695325" y="1700530"/>
          <a:ext cx="9621520" cy="1864360"/>
        </p:xfrm>
        <a:graphic>
          <a:graphicData uri="http://schemas.openxmlformats.org/drawingml/2006/table">
            <a:tbl>
              <a:tblPr firstRow="1" firstCol="1" bandRow="1">
                <a:tableStyleId>{5C22544A-7EE6-4342-B048-85BDC9FD1C3A}</a:tableStyleId>
              </a:tblPr>
              <a:tblGrid>
                <a:gridCol w="4091940"/>
                <a:gridCol w="5529580"/>
              </a:tblGrid>
              <a:tr h="443230">
                <a:tc>
                  <a:txBody>
                    <a:bodyPr/>
                    <a:p>
                      <a:pPr marL="0" marR="0">
                        <a:lnSpc>
                          <a:spcPct val="105000"/>
                        </a:lnSpc>
                        <a:spcBef>
                          <a:spcPts val="0"/>
                        </a:spcBef>
                        <a:spcAft>
                          <a:spcPts val="0"/>
                        </a:spcAft>
                      </a:pPr>
                      <a:r>
                        <a:rPr lang="en-US" sz="1100">
                          <a:effectLst/>
                        </a:rPr>
                        <a:t>Allow e-meetings to be “ordinary” meetings with full decision power</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effectLst/>
                        </a:rPr>
                        <a:t>Move to main body except for duplicate encouragement of e-meetings</a:t>
                      </a:r>
                      <a:endParaRPr lang="en-US" sz="1100" dirty="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443230">
                <a:tc>
                  <a:txBody>
                    <a:bodyPr/>
                    <a:p>
                      <a:pPr marL="0" marR="0">
                        <a:lnSpc>
                          <a:spcPct val="105000"/>
                        </a:lnSpc>
                        <a:spcBef>
                          <a:spcPts val="0"/>
                        </a:spcBef>
                        <a:spcAft>
                          <a:spcPts val="0"/>
                        </a:spcAft>
                      </a:pPr>
                      <a:r>
                        <a:rPr lang="en-US" sz="1100">
                          <a:effectLst/>
                        </a:rPr>
                        <a:t>Allow voting during e-meetings</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a:t>
                      </a:r>
                      <a:endParaRPr lang="en-US" sz="1100" dirty="0">
                        <a:solidFill>
                          <a:schemeClr val="bg1"/>
                        </a:solidFill>
                        <a:effectLst/>
                      </a:endParaRPr>
                    </a:p>
                    <a:p>
                      <a:pPr marL="0" marR="0">
                        <a:lnSpc>
                          <a:spcPct val="105000"/>
                        </a:lnSpc>
                        <a:spcBef>
                          <a:spcPts val="0"/>
                        </a:spcBef>
                        <a:spcAft>
                          <a:spcPts val="0"/>
                        </a:spcAft>
                      </a:pPr>
                      <a:r>
                        <a:rPr lang="en-US" sz="1100" dirty="0">
                          <a:solidFill>
                            <a:schemeClr val="bg1"/>
                          </a:solidFill>
                          <a:effectLst/>
                        </a:rPr>
                        <a:t>Add text to 22,26,G that voting should be f2f, Add text to 24 that voting shall be f2f</a:t>
                      </a:r>
                      <a:endParaRPr lang="en-US" sz="1100" dirty="0">
                        <a:solidFill>
                          <a:schemeClr val="bg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267335">
                <a:tc>
                  <a:txBody>
                    <a:bodyPr/>
                    <a:p>
                      <a:pPr marL="0" marR="0">
                        <a:lnSpc>
                          <a:spcPct val="105000"/>
                        </a:lnSpc>
                        <a:spcBef>
                          <a:spcPts val="0"/>
                        </a:spcBef>
                        <a:spcAft>
                          <a:spcPts val="0"/>
                        </a:spcAft>
                      </a:pPr>
                      <a:r>
                        <a:rPr lang="en-US" sz="1100" dirty="0">
                          <a:effectLst/>
                        </a:rPr>
                        <a:t>Ordinary e-meetings count towards voting rights</a:t>
                      </a:r>
                      <a:endParaRPr lang="en-US" sz="1100" dirty="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 except for voting hardship allowances</a:t>
                      </a:r>
                      <a:endParaRPr lang="en-US" sz="1100" dirty="0">
                        <a:solidFill>
                          <a:schemeClr val="bg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267335">
                <a:tc>
                  <a:txBody>
                    <a:bodyPr/>
                    <a:p>
                      <a:pPr marL="0" marR="0">
                        <a:lnSpc>
                          <a:spcPct val="105000"/>
                        </a:lnSpc>
                        <a:spcBef>
                          <a:spcPts val="0"/>
                        </a:spcBef>
                        <a:spcAft>
                          <a:spcPts val="0"/>
                        </a:spcAft>
                      </a:pPr>
                      <a:r>
                        <a:rPr lang="en-US" sz="1100">
                          <a:effectLst/>
                        </a:rPr>
                        <a:t>Normalize registration deadlines</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 </a:t>
                      </a:r>
                      <a:endParaRPr lang="en-US" sz="1100" dirty="0">
                        <a:solidFill>
                          <a:schemeClr val="bg1"/>
                        </a:solidFill>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443230">
                <a:tc>
                  <a:txBody>
                    <a:bodyPr/>
                    <a:p>
                      <a:pPr marL="0" marR="0">
                        <a:lnSpc>
                          <a:spcPct val="105000"/>
                        </a:lnSpc>
                        <a:spcBef>
                          <a:spcPts val="0"/>
                        </a:spcBef>
                        <a:spcAft>
                          <a:spcPts val="0"/>
                        </a:spcAft>
                      </a:pPr>
                      <a:r>
                        <a:rPr lang="en-US" sz="1100">
                          <a:effectLst/>
                        </a:rPr>
                        <a:t>Terminology cleanup: speakerphone-&gt; AV, paper ballots-&gt;ballots, etc.</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a:t>
                      </a:r>
                      <a:endParaRPr lang="en-US" sz="1100" dirty="0">
                        <a:solidFill>
                          <a:schemeClr val="bg1"/>
                        </a:solidFill>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443990"/>
            <a:ext cx="10972800" cy="4867910"/>
          </a:xfrm>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3GPP Remote Participation:</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Guidelines for supporting remote participation are available on the 3GPP website. The face to face meeting shall proceed even if there is loss or degradation of the capabilities provided for the remote participants.  In a meeting designated as face to face, only those participating face to face and checked in their participation (see F.4) are counted toward quorum or attendance.  Only those participating face to face at the meeting are allowed eligible to vote (provided assuming they are checked in and have voting rights) or raise an objection.</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(4)</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#126</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shall have full decision power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#126 takes place on 18 - 22 Nov</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Daily conference calls will take place 18 -22 Nov (“online” part for remote participants)</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Officially organized f2f “Offline” discussions </a:t>
            </a:r>
            <a:endPar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Set up during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a:p>
            <a:pPr marL="685800" marR="0" lvl="1"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2290" name="Title 2"/>
          <p:cNvSpPr>
            <a:spLocks noGrp="1"/>
          </p:cNvSpPr>
          <p:nvPr>
            <p:ph type="title"/>
          </p:nvPr>
        </p:nvSpPr>
        <p:spPr/>
        <p:txBody>
          <a:bodyPr vert="horz" wrap="square" lIns="91440" tIns="45720" rIns="91440" bIns="45720" anchor="ctr" anchorCtr="0"/>
          <a:p>
            <a:r>
              <a:rPr lang="en-US" altLang="en-US" dirty="0"/>
              <a:t>Guidelines (1)</a:t>
            </a:r>
            <a:endParaRPr lang="en-US" altLang="en-US" dirty="0"/>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Content Placeholder 1"/>
          <p:cNvSpPr>
            <a:spLocks noGrp="1"/>
          </p:cNvSpPr>
          <p:nvPr>
            <p:ph idx="1"/>
          </p:nvPr>
        </p:nvSpPr>
        <p:spPr/>
        <p:txBody>
          <a:bodyPr vert="horz" wrap="square" lIns="91440" tIns="45720" rIns="91440" bIns="45720" anchor="t" anchorCtr="0"/>
          <a:p>
            <a:r>
              <a:rPr lang="en-US" altLang="en-US" dirty="0"/>
              <a:t>Critical LSs may be handled</a:t>
            </a:r>
            <a:endParaRPr lang="en-US" altLang="en-US" dirty="0"/>
          </a:p>
          <a:p>
            <a:pPr lvl="1"/>
            <a:r>
              <a:rPr lang="en-US" altLang="en-US" dirty="0"/>
              <a:t>Identified during preparation phase</a:t>
            </a:r>
            <a:endParaRPr lang="en-US" altLang="en-US" dirty="0"/>
          </a:p>
          <a:p>
            <a:r>
              <a:rPr lang="en-US" altLang="en-US" dirty="0"/>
              <a:t>Sections of the Agenda which are greyed-out are not expected to be treated</a:t>
            </a:r>
            <a:endParaRPr lang="en-US" altLang="en-US" dirty="0"/>
          </a:p>
        </p:txBody>
      </p:sp>
      <p:sp>
        <p:nvSpPr>
          <p:cNvPr id="13314" name="Title 2"/>
          <p:cNvSpPr>
            <a:spLocks noGrp="1"/>
          </p:cNvSpPr>
          <p:nvPr>
            <p:ph type="title"/>
          </p:nvPr>
        </p:nvSpPr>
        <p:spPr/>
        <p:txBody>
          <a:bodyPr vert="horz" wrap="square" lIns="91440" tIns="45720" rIns="91440" bIns="45720" anchor="ctr" anchorCtr="0"/>
          <a:p>
            <a:r>
              <a:rPr lang="en-US" altLang="en-US" dirty="0"/>
              <a:t>Guidelines (2)</a:t>
            </a:r>
            <a:endParaRPr lang="en-US" altLang="en-US" dirty="0"/>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Content Placeholder 1"/>
          <p:cNvSpPr>
            <a:spLocks noGrp="1"/>
          </p:cNvSpPr>
          <p:nvPr>
            <p:ph idx="1"/>
          </p:nvPr>
        </p:nvSpPr>
        <p:spPr>
          <a:xfrm>
            <a:off x="609600" y="1342390"/>
            <a:ext cx="10972800" cy="5067935"/>
          </a:xfrm>
        </p:spPr>
        <p:txBody>
          <a:bodyPr vert="horz" wrap="square" lIns="91440" tIns="45720" rIns="91440" bIns="45720" anchor="t" anchorCtr="0"/>
          <a:p>
            <a:pPr fontAlgn="base"/>
            <a:r>
              <a:rPr lang="en-US" altLang="en-US" sz="2400" strike="noStrike" dirty="0"/>
              <a:t>Invitations to join the conference calls will be sent to those who registered for the meeting before meeting starts, timely receipt of meeting related information is not guaranteed for late registrants. </a:t>
            </a:r>
            <a:endParaRPr lang="en-US" altLang="en-US" sz="2400"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Details in Article33: </a:t>
            </a:r>
            <a:r>
              <a:rPr lang="en-US" altLang="en-US" sz="1800" strike="noStrike" dirty="0">
                <a:cs typeface="+mn-ea"/>
                <a:hlinkClick r:id="rId1" action="ppaction://hlinkfile"/>
              </a:rPr>
              <a:t>https://www.3gpp.org/specifications-groups/working-procedures</a:t>
            </a:r>
            <a:endParaRPr lang="en-US" altLang="en-US" sz="2055"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Attendance at ordinary e-meetings now counts towards accrual and maintenance of voting rights. For more details about how the voting rights are acquired/lost, please refer to the working procedures webpage.</a:t>
            </a:r>
            <a:endParaRPr lang="en-US" altLang="en-US" sz="1800" strike="noStrike" dirty="0">
              <a:cs typeface="+mn-ea"/>
            </a:endParaRPr>
          </a:p>
          <a:p>
            <a:pPr lvl="1" fontAlgn="base"/>
            <a:r>
              <a:rPr lang="en-US" altLang="en-US" sz="1800" strike="noStrike" dirty="0">
                <a:cs typeface="+mn-ea"/>
              </a:rPr>
              <a:t>You can confirm your attendance at the meeting using the following URL: </a:t>
            </a:r>
            <a:r>
              <a:rPr lang="en-US" altLang="en-US" sz="1800" strike="noStrike" dirty="0">
                <a:cs typeface="+mn-ea"/>
                <a:hlinkClick r:id="rId2" action="ppaction://hlinkfile"/>
              </a:rPr>
              <a:t>https://portal.3gpp.org/MtgPresence/registerPresence.aspx</a:t>
            </a:r>
            <a:r>
              <a:rPr lang="en-US" altLang="en-US" sz="1800" strike="noStrike" dirty="0">
                <a:cs typeface="+mn-ea"/>
              </a:rPr>
              <a:t>, using the token received in the registration confirmation email.</a:t>
            </a:r>
            <a:endParaRPr lang="en-US" altLang="en-US" strike="noStrike" noProof="1" dirty="0"/>
          </a:p>
          <a:p>
            <a:pPr fontAlgn="base"/>
            <a:r>
              <a:rPr lang="en-US" altLang="en-US" sz="2400" strike="noStrike" noProof="1" dirty="0"/>
              <a:t>E-mail discussions run on the RAN3 e-mail reflector</a:t>
            </a:r>
            <a:endParaRPr lang="en-US" altLang="en-US" strike="noStrike" noProof="1" dirty="0"/>
          </a:p>
          <a:p>
            <a:pPr lvl="1" fontAlgn="base"/>
            <a:r>
              <a:rPr lang="en-US" altLang="en-US" sz="1800" strike="noStrike" noProof="1" dirty="0"/>
              <a:t>Hence, participation in the e-mail discussions is not tied to being registered to the meeting</a:t>
            </a:r>
            <a:endParaRPr lang="en-US" altLang="en-US" sz="1800" strike="noStrike" noProof="1" dirty="0"/>
          </a:p>
          <a:p>
            <a:pPr lvl="2" fontAlgn="base"/>
            <a:r>
              <a:rPr lang="en-US" altLang="en-US" sz="1800" strike="noStrike" noProof="1" dirty="0"/>
              <a:t>Similar to a f2f meeting</a:t>
            </a:r>
            <a:endParaRPr lang="en-US" altLang="en-US" sz="1800" strike="noStrike" noProof="1" dirty="0"/>
          </a:p>
          <a:p>
            <a:pPr lvl="1" fontAlgn="base"/>
            <a:r>
              <a:rPr lang="en-US" altLang="en-US" sz="1800" strike="noStrike" noProof="1" dirty="0">
                <a:solidFill>
                  <a:srgbClr val="FF0000"/>
                </a:solidFill>
              </a:rPr>
              <a:t>No attachments shall be sent via e-mail on the reflector</a:t>
            </a:r>
            <a:endParaRPr lang="en-US" altLang="en-US" sz="1800" strike="noStrike" noProof="1" dirty="0">
              <a:solidFill>
                <a:srgbClr val="FF0000"/>
              </a:solidFill>
            </a:endParaRPr>
          </a:p>
          <a:p>
            <a:pPr lvl="2" fontAlgn="base"/>
            <a:r>
              <a:rPr lang="en-US" altLang="en-US" sz="1800" strike="noStrike" noProof="1" dirty="0"/>
              <a:t>Please use the appropriate area in </a:t>
            </a:r>
            <a:r>
              <a:rPr lang="en-US" altLang="en-US" sz="1800" strike="noStrike" noProof="1" dirty="0">
                <a:hlinkClick r:id="rId3"/>
              </a:rPr>
              <a:t>ftp.3gpp.org</a:t>
            </a:r>
            <a:endParaRPr lang="en-US" altLang="en-US" sz="1800" strike="noStrike" noProof="1" dirty="0"/>
          </a:p>
          <a:p>
            <a:pPr lvl="2" fontAlgn="base"/>
            <a:r>
              <a:rPr lang="en-US" altLang="en-US" sz="1800" strike="noStrike" noProof="1" dirty="0"/>
              <a:t>When uploading drafts, always use your credentials to log in!</a:t>
            </a:r>
            <a:endParaRPr lang="en-US" altLang="en-US" sz="1800" strike="noStrike" noProof="1" dirty="0"/>
          </a:p>
        </p:txBody>
      </p:sp>
      <p:sp>
        <p:nvSpPr>
          <p:cNvPr id="14338" name="Title 2"/>
          <p:cNvSpPr>
            <a:spLocks noGrp="1"/>
          </p:cNvSpPr>
          <p:nvPr>
            <p:ph type="title"/>
          </p:nvPr>
        </p:nvSpPr>
        <p:spPr/>
        <p:txBody>
          <a:bodyPr vert="horz" wrap="square" lIns="91440" tIns="45720" rIns="91440" bIns="45720" anchor="ctr" anchorCtr="0"/>
          <a:p>
            <a:r>
              <a:rPr lang="en-US" altLang="en-US" dirty="0"/>
              <a:t>Guidelines (3)</a:t>
            </a:r>
            <a:endParaRPr lang="en-US" altLang="en-US" dirty="0"/>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9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All online and officially organized offline discussion allocated during main session will be made avaliable for remote participants for entire meeting duration</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rPr>
              <a:t>For RAN3 F2F meeting with 2-way remote access: </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Two meeting rooms: one for main session, one for offline discussion (to be confirmed with MCC later).</a:t>
            </a:r>
            <a:endParaRPr kumimoji="0" lang="en-US" altLang="en-GB"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Booking GTW sessions for main meeting room for entire meeting duration.</a:t>
            </a:r>
            <a:r>
              <a:rPr lang="en-US" altLang="en-GB" sz="1800" noProof="0" dirty="0">
                <a:ln>
                  <a:noFill/>
                </a:ln>
                <a:effectLst/>
                <a:highlight>
                  <a:srgbClr val="FFFF00"/>
                </a:highlight>
                <a:uLnTx/>
                <a:uFillTx/>
                <a:ea typeface="+mn-ea"/>
                <a:cs typeface="+mn-cs"/>
                <a:sym typeface="+mn-ea"/>
              </a:rPr>
              <a:t>(2-way remote access is also available for RAN3 breakout room with best effort) </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TOHRU will be used in 2</a:t>
            </a:r>
            <a:r>
              <a:rPr lang="en-US" altLang="en-GB" sz="1800" noProof="0" dirty="0">
                <a:ln>
                  <a:noFill/>
                </a:ln>
                <a:effectLst/>
                <a:highlight>
                  <a:srgbClr val="FFFF00"/>
                </a:highlight>
                <a:uLnTx/>
                <a:uFillTx/>
                <a:ea typeface="+mn-ea"/>
                <a:cs typeface="+mn-cs"/>
                <a:sym typeface="+mn-ea"/>
              </a:rPr>
              <a:t>-way remote access meeting</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moderator of the officially organized offline discussion should book the breakout room and announce the offline discussion time slot over RAN3 email reflector.</a:t>
            </a:r>
            <a:endParaRPr kumimoji="0" lang="en-US" altLang="en-US" sz="1800" b="0" i="0" u="none" strike="noStrike" kern="0" cap="none" spc="0" normalizeH="0" baseline="0" dirty="0">
              <a:cs typeface="+mn-ea"/>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1800" b="0" i="0" u="none" strike="noStrike" kern="0" cap="none" spc="0" normalizeH="0" baseline="0" dirty="0">
                <a:cs typeface="+mn-ea"/>
              </a:rPr>
              <a:t>      </a:t>
            </a:r>
            <a:r>
              <a:rPr kumimoji="0" lang="en-US" altLang="en-US" sz="1600" b="0" i="0" u="none" strike="noStrike" kern="0" cap="none" spc="0" normalizeH="0" baseline="0" dirty="0">
                <a:cs typeface="+mn-ea"/>
              </a:rPr>
              <a:t> 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 The remote participants can join the discussion via GTW.</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SoD for f2f meeting needs to capture the conclusions of an offline discussion, and the moderator is suggested to organize the SoD in a reasonable way, whether to include or not include the questions is up to the moderator, and whether to fill the questions if listed (by moderator) is up t</a:t>
            </a:r>
            <a:r>
              <a:rPr kumimoji="0" lang="en-US" altLang="en-GB" sz="1800" b="0" i="0" u="none" strike="noStrike" kern="0" cap="none" spc="0" normalizeH="0" baseline="0" noProof="0" dirty="0">
                <a:ln>
                  <a:noFill/>
                </a:ln>
                <a:effectLst/>
                <a:highlight>
                  <a:srgbClr val="FFFF00"/>
                </a:highlight>
                <a:uLnTx/>
                <a:uFillTx/>
                <a:ea typeface="+mn-ea"/>
                <a:cs typeface="+mn-cs"/>
              </a:rPr>
              <a:t>o </a:t>
            </a:r>
            <a:r>
              <a:rPr kumimoji="0" lang="en-GB" altLang="fr-FR" sz="1800" b="0" i="0" u="none" strike="noStrike" kern="0" cap="none" spc="0" normalizeH="0" baseline="0" noProof="0" dirty="0">
                <a:ln>
                  <a:noFill/>
                </a:ln>
                <a:effectLst/>
                <a:highlight>
                  <a:srgbClr val="FFFF00"/>
                </a:highlight>
                <a:uLnTx/>
                <a:uFillTx/>
                <a:ea typeface="+mn-ea"/>
                <a:cs typeface="+mn-cs"/>
              </a:rPr>
              <a:t>companies.</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All delegates shall access to the local server for uploading contributions during the meeting in order to avoid out of synch issue</a:t>
            </a:r>
            <a:r>
              <a:rPr lang="en-US" altLang="en-GB" sz="1800" noProof="0" dirty="0">
                <a:ln>
                  <a:noFill/>
                </a:ln>
                <a:effectLst/>
                <a:highlight>
                  <a:srgbClr val="FFFF00"/>
                </a:highlight>
                <a:uLnTx/>
                <a:uFillTx/>
                <a:ea typeface="+mn-ea"/>
                <a:cs typeface="+mn-cs"/>
                <a:sym typeface="+mn-ea"/>
              </a:rPr>
              <a:t>.</a:t>
            </a:r>
            <a:endParaRPr lang="en-US" altLang="en-GB" sz="1800" noProof="0" dirty="0">
              <a:ln>
                <a:noFill/>
              </a:ln>
              <a:effectLst/>
              <a:highlight>
                <a:srgbClr val="FFFF00"/>
              </a:highlight>
              <a:uLnTx/>
              <a:uFillTx/>
              <a:ea typeface="+mn-ea"/>
              <a:cs typeface="+mn-cs"/>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Draft folder used to collect offline company views is switched to read-only from 20:00pm to 07:30am (next day) to ensure sufficient rest for delegates.</a:t>
            </a:r>
            <a:endParaRPr lang="en-US" sz="2000" dirty="0" smtClean="0">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1276350"/>
          </a:xfrm>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tags/tag1.xml><?xml version="1.0" encoding="utf-8"?>
<p:tagLst xmlns:p="http://schemas.openxmlformats.org/presentationml/2006/main">
  <p:tag name="TABLE_ENDDRAG_ORIGIN_RECT" val="757*99"/>
  <p:tag name="TABLE_ENDDRAG_RECT" val="54*179*757*99"/>
</p:tagLst>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7798</Words>
  <Application>WPS 演示</Application>
  <PresentationFormat/>
  <Paragraphs>179</Paragraphs>
  <Slides>11</Slides>
  <Notes>3</Notes>
  <HiddenSlides>0</HiddenSlides>
  <MMClips>0</MMClips>
  <ScaleCrop>false</ScaleCrop>
  <HeadingPairs>
    <vt:vector size="8" baseType="variant">
      <vt:variant>
        <vt:lpstr>已用的字体</vt:lpstr>
      </vt:variant>
      <vt:variant>
        <vt:i4>9</vt:i4>
      </vt:variant>
      <vt:variant>
        <vt:lpstr>主题</vt:lpstr>
      </vt:variant>
      <vt:variant>
        <vt:i4>4</vt:i4>
      </vt:variant>
      <vt:variant>
        <vt:lpstr>嵌入 OLE 服务器</vt:lpstr>
      </vt:variant>
      <vt:variant>
        <vt:i4>1</vt:i4>
      </vt:variant>
      <vt:variant>
        <vt:lpstr>幻灯片标题</vt:lpstr>
      </vt:variant>
      <vt:variant>
        <vt:i4>11</vt:i4>
      </vt:variant>
    </vt:vector>
  </HeadingPairs>
  <TitlesOfParts>
    <vt:vector size="25" baseType="lpstr">
      <vt:lpstr>Arial</vt:lpstr>
      <vt:lpstr>宋体</vt:lpstr>
      <vt:lpstr>Wingdings</vt:lpstr>
      <vt:lpstr>MS PGothic</vt:lpstr>
      <vt:lpstr>Calibri</vt:lpstr>
      <vt:lpstr>MS PMincho</vt:lpstr>
      <vt:lpstr>Yu Gothic</vt:lpstr>
      <vt:lpstr>微软雅黑</vt:lpstr>
      <vt:lpstr>Arial Unicode MS</vt:lpstr>
      <vt:lpstr>Office Theme</vt:lpstr>
      <vt:lpstr>1_Office Theme</vt:lpstr>
      <vt:lpstr>2_Office Theme</vt:lpstr>
      <vt:lpstr>3_Office Theme</vt:lpstr>
      <vt:lpstr>Package</vt:lpstr>
      <vt:lpstr>Guidelines for RAN3 f2f Meetings with Remote Access</vt:lpstr>
      <vt:lpstr>Background (1)</vt:lpstr>
      <vt:lpstr>Background (2)</vt:lpstr>
      <vt:lpstr>Background (3)</vt:lpstr>
      <vt:lpstr>Background (4)</vt:lpstr>
      <vt:lpstr>Guidelines (1)</vt:lpstr>
      <vt:lpstr>Guidelines (2)</vt:lpstr>
      <vt:lpstr>Guidelines (3)</vt:lpstr>
      <vt:lpstr>   F2F Meeting with 1-way Remote Access</vt:lpstr>
      <vt:lpstr>   F2F Meeting with 2-way Remote Access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7560</cp:revision>
  <dcterms:created xsi:type="dcterms:W3CDTF">2009-06-02T04:11:00Z</dcterms:created>
  <dcterms:modified xsi:type="dcterms:W3CDTF">2024-10-21T07:58:27Z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
rgMvErRfjgRxDvJpxUg1WdRfiNLg6z+i1r/1c+ITsDM85+iWjWETfY5JeHw80RuX9A6T/WRV
xnVy7UCuW+gpHyW9Em2NsD6Ozf5243kZsO3PKAAK2KJ2Nt9dYhfWvAj3MaoL+/JfyDIZDGsw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
5JqGcxaRzlYV/wAwz9NIjSqdI/u/2x1487np8pYCpLSfxvBizr7Qg/Fo7x3rIGB7eVI3DITx
sIoPeL3Hp7FxkQ0kR0dpmmytJT4hDOS7Q9M1Cg7jEmv4osYCZP6HuBg4AuaiKqV41eDl+2hS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
kdvQQFsBRxM3ij1YROKAUjaTR/hq1XhA+yKpDDiIsSQNy+z2o03nYFGIxteLT+wmVAOAsZ+x
gTDE5WILXM39J3S7m1LXdJEeeXtfLCpQrShNUj4edvz2IOUQli2dq5IlRxTfuuMsNSGU1uz0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
wYwVg5664c+di9HGpDfg/LpsF8GA3s2nJOaf9pObLt4WT1awble9yifq+/7Za4OFO3I0CMpo
fcA2oNuxQ8c3nKiMVnIZ0THInLwmhPdHd2AeDIV9zjXYU+WCF7eECkvDGjLdnfcXS/x+RIYx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
jpJS0ayjmrpgRxwMCSMe0m+nBCJCGR1Mu/gZbSFGkGHFCH4R1Bu5E9ffEyTsCMBsdhU+kJng
PqbfQ0L1pVC954pBNyeb3hNJfdNA0jn9ZgH7sJC2Wv/FYyg9XBJo8F5khfoPTH6207OtfE1k
KjbrOCtdAojK2OF8ei/gAkOBDh2ZaxA+JQnQQR1P7XafmcrQg41nYkJoKuxufT3N0RjGg+Ug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
E2utQBGQx77WjUNPwVdgFtaJwuK6ByLpxZNFzSCrWg4khowC4+9KWpOAc8LBQ2qY9ja/LpNt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
sj1g1hOjavFFJuTs+nkRZhRQRFkKATbeQlPUGwHQTyeDvvnUbkyJCOJXVnSRfIWtRqLRNaM4
aQblkF8nQs3awjnryNYuJ5Z3tBdKXdHFcaoJnPA3bDS84b09iOPQNvs9g4xYi00Bslwe2Fb2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
H6Gf1NrttADC/rd1V0CSggD8qgMHa8A4yRD7XwQq7MfvwqCR0pu3pCKzRu3q/PXVjC3VGvfr
xehhrNRz+Lya1i5OSbcqAuHVLoErK3wT43q41j2Ps8gY9zgXro331wulyLjqCcz50VNCmOaz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
11K3Z8kDoReHL4kNQNJrmHi3rlJS0hQDhb/EV/AEGwE9A/yUP38TT0isBjb9cIke7FisG6/b
5CQnF23J1Qk+a/e+zLgs8oOBF2VpUCzMpE3e/w125Z/qfceO7XL8+h4SYOdWsPfS8MF9JKhU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2052-11.8.2.12085</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y fmtid="{D5CDD505-2E9C-101B-9397-08002B2CF9AE}" pid="32" name="ICV">
    <vt:lpwstr>5036F4E171DE4E5290A3AFF43E4AB245</vt:lpwstr>
  </property>
</Properties>
</file>