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jpeg" ContentType="image/jpeg"/>
  <Default Extension="JPG" ContentType="image/.jp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6"/>
  </p:notesMasterIdLst>
  <p:handoutMasterIdLst>
    <p:handoutMasterId r:id="rId16"/>
  </p:handoutMasterIdLst>
  <p:sldIdLst>
    <p:sldId id="754" r:id="rId5"/>
    <p:sldId id="666" r:id="rId7"/>
    <p:sldId id="948" r:id="rId8"/>
    <p:sldId id="980" r:id="rId9"/>
    <p:sldId id="944" r:id="rId10"/>
    <p:sldId id="952" r:id="rId11"/>
    <p:sldId id="953" r:id="rId12"/>
    <p:sldId id="977" r:id="rId13"/>
    <p:sldId id="975" r:id="rId14"/>
    <p:sldId id="906" r:id="rId15"/>
  </p:sldIdLst>
  <p:sldSz cx="12192000" cy="6858000"/>
  <p:notesSz cx="6858000" cy="9144000"/>
  <p:defaultTextStyle>
    <a:defPPr>
      <a:defRPr lang="ja-JP"/>
    </a:defPPr>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val="1"/>
      </p:ext>
    </p:extLst>
  </p:showPr>
  <p:clrMru>
    <a:srgbClr val="800080"/>
    <a:srgbClr val="CC0099"/>
    <a:srgbClr val="FF33CC"/>
    <a:srgbClr val="FF0000"/>
    <a:srgbClr val="FF0066"/>
    <a:srgbClr val="0000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037"/>
    <p:restoredTop sz="93248"/>
  </p:normalViewPr>
  <p:slideViewPr>
    <p:cSldViewPr showGuides="1">
      <p:cViewPr varScale="1">
        <p:scale>
          <a:sx n="81" d="100"/>
          <a:sy n="81" d="100"/>
        </p:scale>
        <p:origin x="346" y="58"/>
      </p:cViewPr>
      <p:guideLst>
        <p:guide orient="horz" pos="2160"/>
        <p:guide pos="3840"/>
      </p:guideLst>
    </p:cSldViewPr>
  </p:slideViewPr>
  <p:outlineViewPr>
    <p:cViewPr>
      <p:scale>
        <a:sx n="33" d="100"/>
        <a:sy n="33" d="100"/>
      </p:scale>
      <p:origin x="0" y="-393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Espace réservé de l'en-tête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
            <a:pPr lvl="0"/>
            <a:endParaRPr lang="en-US" altLang="x-none" sz="1200" dirty="0">
              <a:ea typeface="Arial" panose="020B0604020202020204" pitchFamily="34" charset="0"/>
            </a:endParaRP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
            <a:pPr lvl="0" algn="r"/>
            <a:fld id="{BB962C8B-B14F-4D97-AF65-F5344CB8AC3E}" type="datetimeFigureOut">
              <a:rPr lang="en-US" altLang="zh-CN" sz="1200" dirty="0"/>
            </a:fld>
            <a:endParaRPr lang="en-US" altLang="zh-CN" sz="1200" dirty="0">
              <a:ea typeface="Arial" panose="020B0604020202020204" pitchFamily="34" charset="0"/>
            </a:endParaRPr>
          </a:p>
        </p:txBody>
      </p:sp>
      <p:sp>
        <p:nvSpPr>
          <p:cNvPr id="4" name="Espace réservé du pied de page 3"/>
          <p:cNvSpPr>
            <a:spLocks noGrp="1"/>
          </p:cNvSpPr>
          <p:nvPr>
            <p:ph type="ftr" sz="quarter" idx="2"/>
          </p:nvPr>
        </p:nvSpPr>
        <p:spPr>
          <a:xfrm>
            <a:off x="0" y="8685213"/>
            <a:ext cx="2971800" cy="458788"/>
          </a:xfrm>
          <a:prstGeom prst="rect">
            <a:avLst/>
          </a:prstGeom>
        </p:spPr>
        <p:txBody>
          <a:bodyPr vert="horz" wrap="square" lIns="91440" tIns="45720" rIns="91440" bIns="45720" numCol="1" anchor="b" anchorCtr="0" compatLnSpc="1"/>
          <a:p>
            <a:pPr lvl="0"/>
            <a:endParaRPr lang="en-US" altLang="x-none" sz="1200" dirty="0">
              <a:ea typeface="Arial" panose="020B0604020202020204" pitchFamily="34" charset="0"/>
            </a:endParaRPr>
          </a:p>
        </p:txBody>
      </p:sp>
      <p:sp>
        <p:nvSpPr>
          <p:cNvPr id="5" name="Espace réservé du numéro de diapositive 4"/>
          <p:cNvSpPr>
            <a:spLocks noGrp="1"/>
          </p:cNvSpPr>
          <p:nvPr>
            <p:ph type="sldNum" sz="quarter" idx="3"/>
          </p:nvPr>
        </p:nvSpPr>
        <p:spPr>
          <a:xfrm>
            <a:off x="3884613" y="8685213"/>
            <a:ext cx="2971800" cy="458788"/>
          </a:xfrm>
          <a:prstGeom prst="rect">
            <a:avLst/>
          </a:prstGeom>
        </p:spPr>
        <p:txBody>
          <a:bodyPr vert="horz" wrap="square" lIns="91440" tIns="45720" rIns="91440" bIns="45720" numCol="1" anchor="b" anchorCtr="0" compatLnSpc="1"/>
          <a:p>
            <a:pPr lvl="0" algn="r" fontAlgn="base">
              <a:buNone/>
            </a:pPr>
            <a:fld id="{9A0DB2DC-4C9A-4742-B13C-FB6460FD3503}" type="slidenum">
              <a:rPr lang="en-GB" altLang="en-US" sz="1200" strike="noStrike" noProof="1" dirty="0">
                <a:latin typeface="Arial" panose="020B0604020202020204" pitchFamily="34" charset="0"/>
                <a:ea typeface="MS PGothic" panose="020B0600070205080204" pitchFamily="34" charset="-128"/>
                <a:cs typeface="+mn-cs"/>
              </a:rPr>
            </a:fld>
            <a:endParaRPr lang="en-GB" altLang="en-US" sz="1200" strike="noStrike" noProof="1"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p>
            <a:pPr lvl="0"/>
            <a:endParaRPr lang="en-US" altLang="ja-JP" sz="1200" dirty="0">
              <a:ea typeface="Arial" panose="020B0604020202020204" pitchFamily="34" charset="0"/>
            </a:endParaRPr>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p>
            <a:pPr lvl="0" algn="r"/>
            <a:endParaRPr lang="en-US" altLang="ja-JP" sz="1200" dirty="0">
              <a:ea typeface="Arial" panose="020B0604020202020204" pitchFamily="34" charset="0"/>
            </a:endParaRPr>
          </a:p>
        </p:txBody>
      </p:sp>
      <p:sp>
        <p:nvSpPr>
          <p:cNvPr id="5124" name="Rectangle 4"/>
          <p:cNvSpPr>
            <a:spLocks noGrp="1" noRot="1" noChangeAspect="1" noTextEdit="1"/>
          </p:cNvSpPr>
          <p:nvPr>
            <p:ph type="sldImg"/>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Espace réservé de l'image des diapositives 1"/>
          <p:cNvSpPr>
            <a:spLocks noGrp="1" noRot="1" noChangeAspect="1" noTextEdit="1"/>
          </p:cNvSpPr>
          <p:nvPr>
            <p:ph type="sldImg"/>
          </p:nvPr>
        </p:nvSpPr>
        <p:spPr/>
      </p:sp>
      <p:sp>
        <p:nvSpPr>
          <p:cNvPr id="7170" name="Espace réservé des commentaires 2"/>
          <p:cNvSpPr>
            <a:spLocks noGrp="1"/>
          </p:cNvSpPr>
          <p:nvPr>
            <p:ph type="body"/>
          </p:nvPr>
        </p:nvSpPr>
        <p:spPr>
          <a:xfrm>
            <a:off x="685800" y="4400550"/>
            <a:ext cx="5486400" cy="3600450"/>
          </a:xfrm>
          <a:prstGeom prst="rect">
            <a:avLst/>
          </a:prstGeom>
          <a:noFill/>
          <a:ln w="9525">
            <a:noFill/>
          </a:ln>
        </p:spPr>
        <p:txBody>
          <a:bodyPr anchor="t" anchorCtr="0"/>
          <a:p>
            <a:pPr lvl="0"/>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Slide Image Placeholder 1"/>
          <p:cNvSpPr>
            <a:spLocks noGrp="1" noRot="1" noChangeAspect="1" noTextEdit="1"/>
          </p:cNvSpPr>
          <p:nvPr>
            <p:ph type="sldImg"/>
          </p:nvPr>
        </p:nvSpPr>
        <p:spPr/>
      </p:sp>
      <p:sp>
        <p:nvSpPr>
          <p:cNvPr id="9218"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Slide Image Placeholder 1"/>
          <p:cNvSpPr>
            <a:spLocks noGrp="1" noRot="1" noChangeAspect="1" noTextEdit="1"/>
          </p:cNvSpPr>
          <p:nvPr>
            <p:ph type="sldImg"/>
          </p:nvPr>
        </p:nvSpPr>
        <p:spPr/>
      </p:sp>
      <p:sp>
        <p:nvSpPr>
          <p:cNvPr id="22530"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6" Type="http://schemas.openxmlformats.org/officeDocument/2006/relationships/theme" Target="../theme/theme2.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6" Type="http://schemas.openxmlformats.org/officeDocument/2006/relationships/theme" Target="../theme/theme3.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3074"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3075"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3076"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3077"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3080"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3081"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ftp://ftp.3gpp.org/" TargetMode="External"/><Relationship Id="rId2" Type="http://schemas.openxmlformats.org/officeDocument/2006/relationships/hyperlink" Target="https://portal.3gpp.org/MtgPresence/registerPresence.aspx" TargetMode="External"/><Relationship Id="rId1" Type="http://schemas.openxmlformats.org/officeDocument/2006/relationships/hyperlink" Target="https://www.3gpp.org/specifications-groups/working-procedures" TargetMode="Externa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13.xml"/><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146" name="Titre 1"/>
          <p:cNvSpPr>
            <a:spLocks noGrp="1"/>
          </p:cNvSpPr>
          <p:nvPr>
            <p:ph type="title"/>
          </p:nvPr>
        </p:nvSpPr>
        <p:spPr>
          <a:xfrm>
            <a:off x="1273810" y="2110105"/>
            <a:ext cx="9693910" cy="1470025"/>
          </a:xfrm>
        </p:spPr>
        <p:txBody>
          <a:bodyPr vert="horz" wrap="square" lIns="91440" tIns="45720" rIns="91440" bIns="45720" anchor="ctr" anchorCtr="0"/>
          <a:p>
            <a:r>
              <a:rPr lang="en-US" altLang="fr-FR" sz="4800" dirty="0"/>
              <a:t>Guidelines for RAN3 f2f Meetings with Remote Access</a:t>
            </a:r>
            <a:endParaRPr lang="en-GB" altLang="fr-FR" sz="4800" dirty="0"/>
          </a:p>
        </p:txBody>
      </p:sp>
      <p:sp>
        <p:nvSpPr>
          <p:cNvPr id="4099" name="Sous-titre 2"/>
          <p:cNvSpPr>
            <a:spLocks noGrp="1" noChangeArrowheads="1"/>
          </p:cNvSpPr>
          <p:nvPr>
            <p:ph type="subTitle" idx="1"/>
          </p:nvPr>
        </p:nvSpPr>
        <p:spPr bwMode="auto">
          <a:xfrm>
            <a:off x="1803400" y="3860800"/>
            <a:ext cx="8929996" cy="2160270"/>
          </a:xfrm>
          <a:effectLst/>
          <a:scene3d>
            <a:camera prst="orthographicFront"/>
            <a:lightRig rig="balanced" dir="t"/>
          </a:scene3d>
          <a:sp3d prstMaterial="plastic"/>
        </p:spPr>
        <p:txBody>
          <a:bodyPr vert="horz" wrap="square" lIns="91440" tIns="45720" rIns="91440" bIns="45720" numCol="1" anchor="t" anchorCtr="0" compatLnSpc="1"/>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RAN WG3 </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Chair: </a:t>
            </a: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Yin Gao</a:t>
            </a:r>
            <a:endPar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uLnTx/>
                <a:uFillTx/>
                <a:latin typeface="+mn-lt"/>
                <a:ea typeface="+mn-ea"/>
                <a:cs typeface="+mn-cs"/>
              </a:rPr>
              <a:t>RAN WG3 Vice-Ch</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air: </a:t>
            </a:r>
            <a:r>
              <a:rPr lang="fr-FR" altLang="ja-JP" sz="1800" strike="noStrike" noProof="0" dirty="0">
                <a:ln>
                  <a:noFill/>
                </a:ln>
                <a:effectLst/>
                <a:uLnTx/>
                <a:uFillTx/>
                <a:ea typeface="MS PGothic" panose="020B0600070205080204" pitchFamily="34" charset="-128"/>
                <a:sym typeface="+mn-ea"/>
              </a:rPr>
              <a:t>Angelo Centonza</a:t>
            </a:r>
            <a:r>
              <a:rPr lang="en-US" altLang="fr-FR" sz="1800" strike="noStrike" noProof="0" dirty="0">
                <a:ln>
                  <a:noFill/>
                </a:ln>
                <a:effectLst/>
                <a:uLnTx/>
                <a:uFillTx/>
                <a:ea typeface="MS PGothic" panose="020B0600070205080204" pitchFamily="34" charset="-128"/>
                <a:sym typeface="+mn-ea"/>
              </a:rPr>
              <a:t>, Gen Cao</a:t>
            </a: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highlight>
                  <a:srgbClr val="FFFF00"/>
                </a:highlight>
                <a:uLnTx/>
                <a:uFillTx/>
                <a:latin typeface="+mn-lt"/>
                <a:ea typeface="+mn-ea"/>
                <a:cs typeface="+mn-cs"/>
              </a:rPr>
              <a:t>Yellow highlight </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changes with respect to </a:t>
            </a:r>
            <a:r>
              <a:rPr kumimoji="0" sz="1800" b="0" i="0" u="none" strike="noStrike" kern="0" cap="none" spc="0" normalizeH="0" baseline="0" noProof="0" dirty="0">
                <a:ln>
                  <a:noFill/>
                </a:ln>
                <a:solidFill>
                  <a:schemeClr val="tx1"/>
                </a:solidFill>
                <a:effectLst/>
                <a:uLnTx/>
                <a:uFillTx/>
                <a:latin typeface="+mn-lt"/>
                <a:ea typeface="+mn-ea"/>
                <a:cs typeface="+mn-cs"/>
              </a:rPr>
              <a:t>R3-2</a:t>
            </a:r>
            <a:r>
              <a:rPr kumimoji="0" lang="en-US" sz="1800" b="0" i="0" u="none" strike="noStrike" kern="0" cap="none" spc="0" normalizeH="0" baseline="0" noProof="0" dirty="0">
                <a:ln>
                  <a:noFill/>
                </a:ln>
                <a:solidFill>
                  <a:schemeClr val="tx1"/>
                </a:solidFill>
                <a:effectLst/>
                <a:uLnTx/>
                <a:uFillTx/>
                <a:latin typeface="+mn-lt"/>
                <a:ea typeface="+mn-ea"/>
                <a:cs typeface="+mn-cs"/>
              </a:rPr>
              <a:t>40008</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endorsed at RAN3 #1</a:t>
            </a:r>
            <a:r>
              <a:rPr kumimoji="0" lang="en-US" altLang="en-GB" sz="1800" b="0" i="0" u="none" strike="noStrike" kern="0" cap="none" spc="0" normalizeH="0" baseline="0" noProof="0" dirty="0">
                <a:ln>
                  <a:noFill/>
                </a:ln>
                <a:solidFill>
                  <a:schemeClr val="tx1"/>
                </a:solidFill>
                <a:effectLst/>
                <a:uLnTx/>
                <a:uFillTx/>
                <a:latin typeface="+mn-lt"/>
                <a:ea typeface="+mn-ea"/>
                <a:cs typeface="+mn-cs"/>
              </a:rPr>
              <a:t>23</a:t>
            </a:r>
            <a:endParaRPr kumimoji="0" lang="en-US" altLang="en-GB" sz="1800" b="0" i="0" u="none" strike="noStrike" kern="0" cap="none" spc="0" normalizeH="0" baseline="0" noProof="0" dirty="0">
              <a:ln>
                <a:noFill/>
              </a:ln>
              <a:solidFill>
                <a:schemeClr val="tx1"/>
              </a:solidFill>
              <a:effectLst/>
              <a:uLnTx/>
              <a:uFillTx/>
              <a:latin typeface="+mn-lt"/>
              <a:ea typeface="+mn-ea"/>
              <a:cs typeface="+mn-cs"/>
            </a:endParaRPr>
          </a:p>
        </p:txBody>
      </p:sp>
      <p:sp>
        <p:nvSpPr>
          <p:cNvPr id="6148"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6149" name="Rectangle 11"/>
          <p:cNvSpPr/>
          <p:nvPr/>
        </p:nvSpPr>
        <p:spPr>
          <a:xfrm>
            <a:off x="149225" y="317500"/>
            <a:ext cx="3786188" cy="977900"/>
          </a:xfrm>
          <a:prstGeom prst="rect">
            <a:avLst/>
          </a:prstGeom>
          <a:noFill/>
          <a:ln w="9525">
            <a:noFill/>
          </a:ln>
        </p:spPr>
        <p:txBody>
          <a:bodyPr anchor="ctr" anchorCtr="0"/>
          <a:p>
            <a:pPr eaLnBrk="0" hangingPunct="0"/>
            <a:r>
              <a:rPr lang="en-GB" altLang="fr-FR" sz="2000" dirty="0">
                <a:latin typeface="Calibri" panose="020F0502020204030204" pitchFamily="34" charset="0"/>
                <a:ea typeface="MS PGothic" panose="020B0600070205080204" pitchFamily="34" charset="-128"/>
              </a:rPr>
              <a:t>3GPP RAN3 #1</a:t>
            </a:r>
            <a:r>
              <a:rPr lang="en-US" altLang="en-GB" sz="2000" dirty="0">
                <a:latin typeface="Calibri" panose="020F0502020204030204" pitchFamily="34" charset="0"/>
                <a:ea typeface="MS PGothic" panose="020B0600070205080204" pitchFamily="34" charset="-128"/>
              </a:rPr>
              <a:t>23bis</a:t>
            </a:r>
            <a:br>
              <a:rPr lang="ja-JP" altLang="en-GB" sz="2000" dirty="0">
                <a:latin typeface="Calibri" panose="020F0502020204030204" pitchFamily="34" charset="0"/>
                <a:ea typeface="MS PGothic" panose="020B0600070205080204" pitchFamily="34" charset="-128"/>
              </a:rPr>
            </a:br>
            <a:r>
              <a:rPr lang="en-US" altLang="ja-JP" sz="2000" dirty="0">
                <a:latin typeface="Calibri" panose="020F0502020204030204" pitchFamily="34" charset="0"/>
                <a:ea typeface="MS PGothic" panose="020B0600070205080204" pitchFamily="34" charset="-128"/>
              </a:rPr>
              <a:t> 15 -19 Apr 2024</a:t>
            </a:r>
            <a:endParaRPr lang="en-US" altLang="ja-JP" sz="2000" dirty="0">
              <a:latin typeface="Calibri" panose="020F0502020204030204" pitchFamily="34" charset="0"/>
              <a:ea typeface="MS PGothic" panose="020B0600070205080204" pitchFamily="34" charset="-128"/>
            </a:endParaRPr>
          </a:p>
          <a:p>
            <a:pPr eaLnBrk="0" hangingPunct="0"/>
            <a:r>
              <a:rPr lang="en-US" altLang="ja-JP" sz="2000" dirty="0">
                <a:latin typeface="Calibri" panose="020F0502020204030204" pitchFamily="34" charset="0"/>
                <a:ea typeface="MS PGothic" panose="020B0600070205080204" pitchFamily="34" charset="-128"/>
              </a:rPr>
              <a:t>Changsha, China</a:t>
            </a:r>
            <a:endParaRPr lang="en-US" altLang="ja-JP" sz="2000" dirty="0">
              <a:latin typeface="Calibri" panose="020F0502020204030204" pitchFamily="34" charset="0"/>
              <a:ea typeface="MS PGothic" panose="020B0600070205080204" pitchFamily="34" charset="-128"/>
            </a:endParaRPr>
          </a:p>
        </p:txBody>
      </p:sp>
      <p:sp>
        <p:nvSpPr>
          <p:cNvPr id="6150" name="Rectangle 11"/>
          <p:cNvSpPr/>
          <p:nvPr/>
        </p:nvSpPr>
        <p:spPr>
          <a:xfrm>
            <a:off x="10128250" y="1295400"/>
            <a:ext cx="1917700" cy="431800"/>
          </a:xfrm>
          <a:prstGeom prst="rect">
            <a:avLst/>
          </a:prstGeom>
          <a:noFill/>
          <a:ln w="9525">
            <a:noFill/>
          </a:ln>
        </p:spPr>
        <p:txBody>
          <a:bodyPr anchor="ctr" anchorCtr="0"/>
          <a:p>
            <a:pPr algn="r" eaLnBrk="0" hangingPunct="0"/>
            <a:r>
              <a:rPr lang="sv-SE" altLang="fr-FR" sz="2000" b="1" dirty="0">
                <a:latin typeface="Calibri" panose="020F0502020204030204" pitchFamily="34" charset="0"/>
                <a:ea typeface="MS PGothic" panose="020B0600070205080204" pitchFamily="34" charset="-128"/>
              </a:rPr>
              <a:t>R3-2</a:t>
            </a:r>
            <a:r>
              <a:rPr lang="en-US" altLang="sv-SE" sz="2000" b="1" dirty="0">
                <a:latin typeface="Calibri" panose="020F0502020204030204" pitchFamily="34" charset="0"/>
                <a:ea typeface="MS PGothic" panose="020B0600070205080204" pitchFamily="34" charset="-128"/>
              </a:rPr>
              <a:t>4xxxx</a:t>
            </a:r>
            <a:endParaRPr lang="en-US" altLang="zh-CN" sz="2000" b="1" dirty="0">
              <a:latin typeface="Calibri" panose="020F0502020204030204" pitchFamily="34" charset="0"/>
              <a:ea typeface="MS PGothic"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21506" name="内容占位符 1"/>
          <p:cNvSpPr>
            <a:spLocks noGrp="1"/>
          </p:cNvSpPr>
          <p:nvPr>
            <p:ph idx="1"/>
          </p:nvPr>
        </p:nvSpPr>
        <p:spPr>
          <a:xfrm>
            <a:off x="609600" y="1227138"/>
            <a:ext cx="10972800" cy="4899025"/>
          </a:xfrm>
        </p:spPr>
        <p:txBody>
          <a:bodyPr anchor="t" anchorCtr="0"/>
          <a:p>
            <a:pPr marL="0" indent="0">
              <a:buNone/>
            </a:pPr>
            <a:endParaRPr lang="en-US" altLang="zh-CN"/>
          </a:p>
          <a:p>
            <a:pPr marL="0" indent="0">
              <a:buNone/>
            </a:pPr>
            <a:endParaRPr lang="en-US" altLang="zh-CN"/>
          </a:p>
          <a:p>
            <a:pPr marL="0" indent="0">
              <a:buNone/>
            </a:pPr>
            <a:endParaRPr lang="en-US" altLang="zh-CN"/>
          </a:p>
          <a:p>
            <a:pPr marL="0" indent="0">
              <a:buNone/>
            </a:pPr>
            <a:r>
              <a:rPr lang="en-US" altLang="zh-CN"/>
              <a:t>                             </a:t>
            </a:r>
            <a:r>
              <a:rPr lang="en-US" altLang="zh-CN" sz="6000" b="1"/>
              <a:t>Enjoy the meeting!</a:t>
            </a:r>
            <a:endParaRPr lang="en-US" altLang="zh-CN" sz="60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Content Placeholder 3"/>
          <p:cNvSpPr>
            <a:spLocks noGrp="1" noChangeArrowheads="1"/>
          </p:cNvSpPr>
          <p:nvPr>
            <p:ph idx="1"/>
          </p:nvPr>
        </p:nvSpPr>
        <p:spPr bwMode="auto">
          <a:xfrm>
            <a:off x="479424" y="1458884"/>
            <a:ext cx="11304588" cy="4994275"/>
          </a:xfrm>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RAN and RAN3 leaders are committed to keeping delegates healthy and safe</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solidFill>
                  <a:srgbClr val="FF0000"/>
                </a:solidFill>
                <a:effectLst/>
                <a:highlight>
                  <a:srgbClr val="FFFF00"/>
                </a:highlight>
                <a:uLnTx/>
                <a:uFillTx/>
                <a:sym typeface="+mn-ea"/>
              </a:rPr>
              <a:t>RAN3#123bis is a F2F Meeting with 1-way Remote Access</a:t>
            </a:r>
            <a:endParaRPr kumimoji="0" lang="en-US" altLang="en-US"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solidFill>
                  <a:srgbClr val="FF0000"/>
                </a:solidFill>
                <a:effectLst/>
                <a:uLnTx/>
                <a:uFillTx/>
                <a:sym typeface="+mn-ea"/>
              </a:rPr>
              <a:t>Deadlines and dates apply to </a:t>
            </a:r>
            <a:r>
              <a:rPr lang="en-US" altLang="en-US" noProof="0" dirty="0">
                <a:ln>
                  <a:noFill/>
                </a:ln>
                <a:solidFill>
                  <a:srgbClr val="FF0000"/>
                </a:solidFill>
                <a:effectLst/>
                <a:highlight>
                  <a:srgbClr val="FFFF00"/>
                </a:highlight>
                <a:uLnTx/>
                <a:uFillTx/>
                <a:sym typeface="+mn-ea"/>
              </a:rPr>
              <a:t>RAN3 #123bis</a:t>
            </a:r>
            <a:endParaRPr kumimoji="0" lang="en-US" altLang="en-US"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effectLst/>
                <a:uLnTx/>
                <a:uFillTx/>
                <a:sym typeface="+mn-ea"/>
              </a:rPr>
              <a:t>The following takes into account the experience with recent e-meetings</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8194" name="Title 1"/>
          <p:cNvSpPr>
            <a:spLocks noGrp="1"/>
          </p:cNvSpPr>
          <p:nvPr>
            <p:ph type="title"/>
          </p:nvPr>
        </p:nvSpPr>
        <p:spPr>
          <a:xfrm>
            <a:off x="2674938" y="257175"/>
            <a:ext cx="6834187" cy="1143000"/>
          </a:xfrm>
        </p:spPr>
        <p:txBody>
          <a:bodyPr vert="horz" wrap="square" lIns="91440" tIns="45720" rIns="91440" bIns="45720" anchor="ctr" anchorCtr="0"/>
          <a:p>
            <a:r>
              <a:rPr lang="en-US" altLang="fr-FR" dirty="0"/>
              <a:t>Background (1)</a:t>
            </a:r>
            <a:endParaRPr lang="en-US" altLang="fr-FR" dirty="0"/>
          </a:p>
        </p:txBody>
      </p:sp>
      <p:sp>
        <p:nvSpPr>
          <p:cNvPr id="819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609600" y="1093470"/>
            <a:ext cx="10972800" cy="5218430"/>
          </a:xfrm>
        </p:spPr>
        <p:txBody>
          <a:bodyPr vert="horz" wrap="square" lIns="91440" tIns="45720" rIns="91440" bIns="45720" numCol="1" anchor="t" anchorCtr="0" compatLnSpc="1">
            <a:normAutofit fontScale="50000"/>
          </a:body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3GPP Working Procedures:</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Article 26: TSG and WG voting during a meeting</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The following procedures apply for voting during a TSG or WG meeting:</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before voting, a clear definition of the issues shall be provided by the Chair;</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Voting Members shall only be entitled to one vote;</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the Voting Member shall not vote if 16 Voting Members associated with the same Corporate Group (as the Voting Member) have previously voted in the same ballot;</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the Voting Member shall not vote if 8 Voting Members associated with the same Corporate Group and Organizational Partner (as the Voting Member) have previously voted in the same ballot;</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if a Voting Member has more than one representative present, only one representative may vote;</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each Voting Member may only cast the vote once;</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each Voting Member may carry proxy votes for up to five other Voting Members. All proxy votes shall be accompanied by a letter of authority from the authorising Voting Member. Proxies will not be taken into account when determining the quorum;</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the quorum required for voting during a TSG or WG meeting shall be 30% of the total number of Voting Member companies on the TSG or WG voting list;</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the result of the vote shall be recorded in the meeting report.</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For the determination of the quorum, see annex H</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0242" name="Title 2"/>
          <p:cNvSpPr>
            <a:spLocks noGrp="1"/>
          </p:cNvSpPr>
          <p:nvPr>
            <p:ph type="title"/>
          </p:nvPr>
        </p:nvSpPr>
        <p:spPr/>
        <p:txBody>
          <a:bodyPr vert="horz" wrap="square" lIns="91440" tIns="45720" rIns="91440" bIns="45720" anchor="ctr" anchorCtr="0"/>
          <a:p>
            <a:r>
              <a:rPr lang="en-US" altLang="en-US" dirty="0"/>
              <a:t>Background (2)</a:t>
            </a:r>
            <a:endParaRPr lang="en-US" altLang="en-US" dirty="0"/>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609600" y="1093470"/>
            <a:ext cx="10972800" cy="5218430"/>
          </a:xfrm>
        </p:spPr>
        <p:txBody>
          <a:bodyPr vert="horz" wrap="square" lIns="91440" tIns="45720" rIns="91440" bIns="45720" numCol="1" anchor="t" anchorCtr="0" compatLnSpc="1">
            <a:normAutofit fontScale="25000"/>
          </a:bodyPr>
          <a:lstStyle/>
          <a:p>
            <a:pPr marL="0" marR="0" lvl="0" algn="l" defTabSz="914400" rtl="0" eaLnBrk="0" fontAlgn="base" latinLnBrk="0" hangingPunct="0">
              <a:lnSpc>
                <a:spcPct val="100000"/>
              </a:lnSpc>
              <a:spcBef>
                <a:spcPct val="20000"/>
              </a:spcBef>
              <a:buClrTx/>
              <a:buSzTx/>
              <a:buFontTx/>
              <a:buNone/>
              <a:defRPr/>
            </a:pPr>
            <a:r>
              <a:rPr kumimoji="0" lang="en-US" altLang="en-US" sz="5600" b="0" i="0" u="none" strike="noStrike" kern="0" cap="none" spc="0" normalizeH="0" baseline="0" noProof="0" dirty="0">
                <a:ln>
                  <a:noFill/>
                </a:ln>
                <a:solidFill>
                  <a:schemeClr val="tx1"/>
                </a:solidFill>
                <a:effectLst/>
                <a:highlight>
                  <a:srgbClr val="FFFF00"/>
                </a:highlight>
                <a:uLnTx/>
                <a:uFillTx/>
                <a:latin typeface="+mn-lt"/>
                <a:ea typeface="Arial" panose="020B0604020202020204" pitchFamily="34" charset="0"/>
                <a:cs typeface="+mn-ea"/>
              </a:rPr>
              <a:t>Further updates as below from P</a:t>
            </a:r>
            <a:r>
              <a:rPr kumimoji="0" lang="en-US" altLang="en-US" sz="5600" b="0" i="0" u="none" strike="noStrike" kern="0" cap="none" spc="0" normalizeH="0" baseline="0" noProof="0" dirty="0">
                <a:ln>
                  <a:noFill/>
                </a:ln>
                <a:effectLst/>
                <a:highlight>
                  <a:srgbClr val="FFFF00"/>
                </a:highlight>
                <a:uLnTx/>
                <a:uFillTx/>
                <a:ea typeface="Arial" panose="020B0604020202020204" pitchFamily="34" charset="0"/>
                <a:cs typeface="+mn-ea"/>
              </a:rPr>
              <a:t>CG may come after </a:t>
            </a:r>
            <a:r>
              <a:rPr lang="en-US" altLang="en-US" sz="5600" noProof="0" dirty="0">
                <a:ln>
                  <a:noFill/>
                </a:ln>
                <a:effectLst/>
                <a:highlight>
                  <a:srgbClr val="FFFF00"/>
                </a:highlight>
                <a:uLnTx/>
                <a:uFillTx/>
                <a:ea typeface="Arial" panose="020B0604020202020204" pitchFamily="34" charset="0"/>
                <a:cs typeface="+mn-ea"/>
                <a:sym typeface="+mn-ea"/>
              </a:rPr>
              <a:t>PCG#52</a:t>
            </a:r>
            <a:r>
              <a:rPr kumimoji="0" lang="en-US" altLang="en-US" sz="5600" b="0" i="0" u="none" strike="noStrike" kern="0" cap="none" spc="0" normalizeH="0" baseline="0" noProof="0" dirty="0">
                <a:ln>
                  <a:noFill/>
                </a:ln>
                <a:effectLst/>
                <a:highlight>
                  <a:srgbClr val="FFFF00"/>
                </a:highlight>
                <a:uLnTx/>
                <a:uFillTx/>
                <a:ea typeface="Arial" panose="020B0604020202020204" pitchFamily="34" charset="0"/>
                <a:cs typeface="+mn-ea"/>
              </a:rPr>
              <a:t>:</a:t>
            </a:r>
            <a:endParaRPr kumimoji="0" lang="en-US" altLang="en-US" sz="5600" b="0" i="0" u="none" strike="noStrike" kern="0" cap="none" spc="0" normalizeH="0" baseline="0" noProof="0" dirty="0">
              <a:ln>
                <a:noFill/>
              </a:ln>
              <a:solidFill>
                <a:schemeClr val="tx1"/>
              </a:solidFill>
              <a:effectLst/>
              <a:highlight>
                <a:srgbClr val="FFFF00"/>
              </a:highlight>
              <a:uLnTx/>
              <a:uFillTx/>
              <a:latin typeface="+mn-lt"/>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highlight>
                  <a:srgbClr val="FFFF00"/>
                </a:highlight>
                <a:uLnTx/>
                <a:uFillTx/>
                <a:ea typeface="Arial" panose="020B0604020202020204" pitchFamily="34" charset="0"/>
                <a:cs typeface="+mn-ea"/>
                <a:sym typeface="+mn-ea"/>
              </a:rPr>
              <a:t>- Migration of Annex I (Restricted Travel) changes to main body</a:t>
            </a:r>
            <a:endParaRPr lang="en-US" altLang="en-US" sz="5600" noProof="0" dirty="0">
              <a:ln>
                <a:noFill/>
              </a:ln>
              <a:effectLst/>
              <a:highlight>
                <a:srgbClr val="FFFF00"/>
              </a:highlight>
              <a:uLnTx/>
              <a:uFillTx/>
              <a:ea typeface="Arial" panose="020B0604020202020204" pitchFamily="34" charset="0"/>
              <a:cs typeface="+mn-ea"/>
            </a:endParaRPr>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algn="l" defTabSz="914400" rtl="0" eaLnBrk="0" fontAlgn="base" latinLnBrk="0" hangingPunct="0">
              <a:lnSpc>
                <a:spcPct val="100000"/>
              </a:lnSpc>
              <a:spcBef>
                <a:spcPct val="20000"/>
              </a:spcBef>
              <a:buClrTx/>
              <a:buSzTx/>
              <a:buFontTx/>
              <a:buNone/>
              <a:defRPr/>
            </a:pPr>
            <a:endParaRPr lang="en-US" sz="4665" noProof="0" dirty="0">
              <a:ln>
                <a:noFill/>
              </a:ln>
              <a:effectLst/>
              <a:uLnTx/>
              <a:uFillTx/>
            </a:endParaRPr>
          </a:p>
          <a:p>
            <a:pPr marL="0" marR="0" lvl="0" algn="l" defTabSz="914400" rtl="0" eaLnBrk="0" fontAlgn="base" latinLnBrk="0" hangingPunct="0">
              <a:lnSpc>
                <a:spcPct val="100000"/>
              </a:lnSpc>
              <a:spcBef>
                <a:spcPct val="20000"/>
              </a:spcBef>
              <a:buClrTx/>
              <a:buSzTx/>
              <a:buFontTx/>
              <a:buNone/>
              <a:defRPr/>
            </a:pPr>
            <a:endParaRPr lang="en-US" sz="4665" noProof="0" dirty="0">
              <a:ln>
                <a:noFill/>
              </a:ln>
              <a:effectLst/>
              <a:uLnTx/>
              <a:uFillTx/>
            </a:endParaRPr>
          </a:p>
          <a:p>
            <a:pPr marL="0" marR="0" lvl="0" algn="l" defTabSz="914400" rtl="0" eaLnBrk="0" fontAlgn="base" latinLnBrk="0" hangingPunct="0">
              <a:lnSpc>
                <a:spcPct val="100000"/>
              </a:lnSpc>
              <a:spcBef>
                <a:spcPct val="20000"/>
              </a:spcBef>
              <a:buClrTx/>
              <a:buSzTx/>
              <a:buFontTx/>
              <a:buNone/>
              <a:defRPr/>
            </a:pPr>
            <a:endParaRPr lang="en-US" sz="4665" noProof="0" dirty="0">
              <a:ln>
                <a:noFill/>
              </a:ln>
              <a:effectLst/>
              <a:uLnTx/>
              <a:uFillTx/>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highlight>
                  <a:srgbClr val="FFFF00"/>
                </a:highlight>
                <a:uLnTx/>
                <a:uFillTx/>
                <a:ea typeface="Arial" panose="020B0604020202020204" pitchFamily="34" charset="0"/>
                <a:cs typeface="+mn-ea"/>
                <a:sym typeface="+mn-ea"/>
              </a:rPr>
              <a:t>- Fixes to Annex H (Quorum)</a:t>
            </a:r>
            <a:endParaRPr lang="en-US" altLang="en-US" sz="5600" noProof="0" dirty="0">
              <a:ln>
                <a:noFill/>
              </a:ln>
              <a:effectLst/>
              <a:highlight>
                <a:srgbClr val="FFFF00"/>
              </a:highlight>
              <a:uLnTx/>
              <a:uFillTx/>
              <a:ea typeface="Arial" panose="020B0604020202020204" pitchFamily="34" charset="0"/>
              <a:cs typeface="+mn-ea"/>
              <a:sym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highlight>
                  <a:srgbClr val="FFFF00"/>
                </a:highlight>
                <a:uLnTx/>
                <a:uFillTx/>
                <a:ea typeface="Arial" panose="020B0604020202020204" pitchFamily="34" charset="0"/>
                <a:cs typeface="+mn-ea"/>
              </a:rPr>
              <a:t>Annex H:	Calculation of quorum in TSGs and WGs</a:t>
            </a:r>
            <a:endParaRPr lang="en-US" altLang="en-US" sz="5600" noProof="0" dirty="0">
              <a:ln>
                <a:noFill/>
              </a:ln>
              <a:effectLst/>
              <a:highlight>
                <a:srgbClr val="FFFF00"/>
              </a:highligh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highlight>
                  <a:srgbClr val="FFFF00"/>
                </a:highlight>
                <a:uLnTx/>
                <a:uFillTx/>
                <a:ea typeface="Arial" panose="020B0604020202020204" pitchFamily="34" charset="0"/>
                <a:cs typeface="+mn-ea"/>
              </a:rPr>
              <a:t>Where calculation of a quorum is required in the context of a vote conducted in a TSG or a WG, the quorum shall be deemed to have been met if:</a:t>
            </a:r>
            <a:endParaRPr lang="en-US" altLang="en-US" sz="5600" noProof="0" dirty="0">
              <a:ln>
                <a:noFill/>
              </a:ln>
              <a:effectLst/>
              <a:highlight>
                <a:srgbClr val="FFFF00"/>
              </a:highligh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highlight>
                  <a:srgbClr val="FFFF00"/>
                </a:highlight>
                <a:uLnTx/>
                <a:uFillTx/>
                <a:ea typeface="Arial" panose="020B0604020202020204" pitchFamily="34" charset="0"/>
                <a:cs typeface="+mn-ea"/>
              </a:rPr>
              <a:t>(C1+C2) / V &gt;= Q</a:t>
            </a:r>
            <a:endParaRPr lang="en-US" altLang="en-US" sz="5600" noProof="0" dirty="0">
              <a:ln>
                <a:noFill/>
              </a:ln>
              <a:effectLst/>
              <a:highlight>
                <a:srgbClr val="FFFF00"/>
              </a:highligh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highlight>
                  <a:srgbClr val="FFFF00"/>
                </a:highlight>
                <a:uLnTx/>
                <a:uFillTx/>
                <a:ea typeface="Arial" panose="020B0604020202020204" pitchFamily="34" charset="0"/>
                <a:cs typeface="+mn-ea"/>
              </a:rPr>
              <a:t>Where:</a:t>
            </a:r>
            <a:endParaRPr lang="en-US" altLang="en-US" sz="5600" noProof="0" dirty="0">
              <a:ln>
                <a:noFill/>
              </a:ln>
              <a:effectLst/>
              <a:highlight>
                <a:srgbClr val="FFFF00"/>
              </a:highligh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highlight>
                  <a:srgbClr val="FFFF00"/>
                </a:highlight>
                <a:uLnTx/>
                <a:uFillTx/>
                <a:ea typeface="Arial" panose="020B0604020202020204" pitchFamily="34" charset="0"/>
                <a:cs typeface="+mn-ea"/>
              </a:rPr>
              <a:t>C1 is the number of votes cast in person. </a:t>
            </a:r>
            <a:endParaRPr lang="en-US" altLang="en-US" sz="5600" noProof="0" dirty="0">
              <a:ln>
                <a:noFill/>
              </a:ln>
              <a:effectLst/>
              <a:highlight>
                <a:srgbClr val="FFFF00"/>
              </a:highligh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highlight>
                  <a:srgbClr val="FFFF00"/>
                </a:highlight>
                <a:uLnTx/>
                <a:uFillTx/>
                <a:ea typeface="Arial" panose="020B0604020202020204" pitchFamily="34" charset="0"/>
                <a:cs typeface="+mn-ea"/>
              </a:rPr>
              <a:t>C2 is the number of votes cast by proxies given from a checked-in Individual Member; An Individual Member is considered checked in if a delegate registered for that Individual Member is checked in at the time the ballot closes.</a:t>
            </a:r>
            <a:endParaRPr lang="en-US" altLang="en-US" sz="5600" noProof="0" dirty="0">
              <a:ln>
                <a:noFill/>
              </a:ln>
              <a:effectLst/>
              <a:highlight>
                <a:srgbClr val="FFFF00"/>
              </a:highligh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highlight>
                  <a:srgbClr val="FFFF00"/>
                </a:highlight>
                <a:uLnTx/>
                <a:uFillTx/>
                <a:ea typeface="Arial" panose="020B0604020202020204" pitchFamily="34" charset="0"/>
                <a:cs typeface="+mn-ea"/>
              </a:rPr>
              <a:t>V is the number of Individual Members having the right to vote at the meeting (after the application of the voting cap as stated in Article 26 and 27);</a:t>
            </a:r>
            <a:endParaRPr lang="en-US" altLang="en-US" sz="5600" noProof="0" dirty="0">
              <a:ln>
                <a:noFill/>
              </a:ln>
              <a:effectLst/>
              <a:highlight>
                <a:srgbClr val="FFFF00"/>
              </a:highligh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highlight>
                  <a:srgbClr val="FFFF00"/>
                </a:highlight>
                <a:uLnTx/>
                <a:uFillTx/>
                <a:ea typeface="Arial" panose="020B0604020202020204" pitchFamily="34" charset="0"/>
                <a:cs typeface="+mn-ea"/>
              </a:rPr>
              <a:t>Q is the required quorum value given in article 26.</a:t>
            </a:r>
            <a:endParaRPr lang="en-US" altLang="en-US" sz="5600" noProof="0" dirty="0">
              <a:ln>
                <a:noFill/>
              </a:ln>
              <a:effectLst/>
              <a:highlight>
                <a:srgbClr val="FFFF00"/>
              </a:highlight>
              <a:uLnTx/>
              <a:uFillTx/>
              <a:ea typeface="Arial" panose="020B0604020202020204" pitchFamily="34" charset="0"/>
              <a:cs typeface="+mn-ea"/>
            </a:endParaRPr>
          </a:p>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0242" name="Title 2"/>
          <p:cNvSpPr>
            <a:spLocks noGrp="1"/>
          </p:cNvSpPr>
          <p:nvPr>
            <p:ph type="title"/>
          </p:nvPr>
        </p:nvSpPr>
        <p:spPr/>
        <p:txBody>
          <a:bodyPr vert="horz" wrap="square" lIns="91440" tIns="45720" rIns="91440" bIns="45720" anchor="ctr" anchorCtr="0"/>
          <a:p>
            <a:r>
              <a:rPr lang="en-US" altLang="en-US" dirty="0"/>
              <a:t>Background (3)</a:t>
            </a:r>
            <a:endParaRPr lang="en-US" altLang="en-US" dirty="0"/>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graphicFrame>
        <p:nvGraphicFramePr>
          <p:cNvPr id="4" name="Table 3"/>
          <p:cNvGraphicFramePr>
            <a:graphicFrameLocks noGrp="1"/>
          </p:cNvGraphicFramePr>
          <p:nvPr>
            <p:custDataLst>
              <p:tags r:id="rId1"/>
            </p:custDataLst>
          </p:nvPr>
        </p:nvGraphicFramePr>
        <p:xfrm>
          <a:off x="695325" y="1700530"/>
          <a:ext cx="9621520" cy="1864360"/>
        </p:xfrm>
        <a:graphic>
          <a:graphicData uri="http://schemas.openxmlformats.org/drawingml/2006/table">
            <a:tbl>
              <a:tblPr firstRow="1" firstCol="1" bandRow="1">
                <a:tableStyleId>{5C22544A-7EE6-4342-B048-85BDC9FD1C3A}</a:tableStyleId>
              </a:tblPr>
              <a:tblGrid>
                <a:gridCol w="4091940"/>
                <a:gridCol w="5529580"/>
              </a:tblGrid>
              <a:tr h="443230">
                <a:tc>
                  <a:txBody>
                    <a:bodyPr/>
                    <a:p>
                      <a:pPr marL="0" marR="0">
                        <a:lnSpc>
                          <a:spcPct val="105000"/>
                        </a:lnSpc>
                        <a:spcBef>
                          <a:spcPts val="0"/>
                        </a:spcBef>
                        <a:spcAft>
                          <a:spcPts val="0"/>
                        </a:spcAft>
                      </a:pPr>
                      <a:r>
                        <a:rPr lang="en-US" sz="1100">
                          <a:effectLst/>
                        </a:rPr>
                        <a:t>Allow e-meetings to be “ordinary” meetings with full decision power</a:t>
                      </a:r>
                      <a:endParaRPr lang="en-US" sz="110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effectLst/>
                        </a:rPr>
                        <a:t>Move to main body except for duplicate encouragement of e-meetings</a:t>
                      </a:r>
                      <a:endParaRPr lang="en-US" sz="1100" dirty="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r h="443230">
                <a:tc>
                  <a:txBody>
                    <a:bodyPr/>
                    <a:p>
                      <a:pPr marL="0" marR="0">
                        <a:lnSpc>
                          <a:spcPct val="105000"/>
                        </a:lnSpc>
                        <a:spcBef>
                          <a:spcPts val="0"/>
                        </a:spcBef>
                        <a:spcAft>
                          <a:spcPts val="0"/>
                        </a:spcAft>
                      </a:pPr>
                      <a:r>
                        <a:rPr lang="en-US" sz="1100">
                          <a:effectLst/>
                        </a:rPr>
                        <a:t>Allow voting during e-meetings</a:t>
                      </a:r>
                      <a:endParaRPr lang="en-US" sz="110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solidFill>
                            <a:schemeClr val="bg1"/>
                          </a:solidFill>
                          <a:effectLst/>
                        </a:rPr>
                        <a:t>Move to main body</a:t>
                      </a:r>
                      <a:endParaRPr lang="en-US" sz="1100" dirty="0">
                        <a:solidFill>
                          <a:schemeClr val="bg1"/>
                        </a:solidFill>
                        <a:effectLst/>
                      </a:endParaRPr>
                    </a:p>
                    <a:p>
                      <a:pPr marL="0" marR="0">
                        <a:lnSpc>
                          <a:spcPct val="105000"/>
                        </a:lnSpc>
                        <a:spcBef>
                          <a:spcPts val="0"/>
                        </a:spcBef>
                        <a:spcAft>
                          <a:spcPts val="0"/>
                        </a:spcAft>
                      </a:pPr>
                      <a:r>
                        <a:rPr lang="en-US" sz="1100" dirty="0">
                          <a:solidFill>
                            <a:schemeClr val="bg1"/>
                          </a:solidFill>
                          <a:effectLst/>
                        </a:rPr>
                        <a:t>Add text to 22,26,G that voting should be f2f, Add text to 24 that voting shall be f2f</a:t>
                      </a:r>
                      <a:endParaRPr lang="en-US" sz="110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r h="267335">
                <a:tc>
                  <a:txBody>
                    <a:bodyPr/>
                    <a:p>
                      <a:pPr marL="0" marR="0">
                        <a:lnSpc>
                          <a:spcPct val="105000"/>
                        </a:lnSpc>
                        <a:spcBef>
                          <a:spcPts val="0"/>
                        </a:spcBef>
                        <a:spcAft>
                          <a:spcPts val="0"/>
                        </a:spcAft>
                      </a:pPr>
                      <a:r>
                        <a:rPr lang="en-US" sz="1100" dirty="0">
                          <a:effectLst/>
                        </a:rPr>
                        <a:t>Ordinary e-meetings count towards voting rights</a:t>
                      </a:r>
                      <a:endParaRPr lang="en-US" sz="1100" dirty="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solidFill>
                            <a:schemeClr val="bg1"/>
                          </a:solidFill>
                          <a:effectLst/>
                        </a:rPr>
                        <a:t>Move to main body except for voting hardship allowances</a:t>
                      </a:r>
                      <a:endParaRPr lang="en-US" sz="110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r h="267335">
                <a:tc>
                  <a:txBody>
                    <a:bodyPr/>
                    <a:p>
                      <a:pPr marL="0" marR="0">
                        <a:lnSpc>
                          <a:spcPct val="105000"/>
                        </a:lnSpc>
                        <a:spcBef>
                          <a:spcPts val="0"/>
                        </a:spcBef>
                        <a:spcAft>
                          <a:spcPts val="0"/>
                        </a:spcAft>
                      </a:pPr>
                      <a:r>
                        <a:rPr lang="en-US" sz="1100">
                          <a:effectLst/>
                        </a:rPr>
                        <a:t>Normalize registration deadlines</a:t>
                      </a:r>
                      <a:endParaRPr lang="en-US" sz="110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solidFill>
                            <a:schemeClr val="bg1"/>
                          </a:solidFill>
                          <a:effectLst/>
                        </a:rPr>
                        <a:t>Move to main body </a:t>
                      </a:r>
                      <a:endParaRPr lang="en-US" sz="1100" dirty="0">
                        <a:solidFill>
                          <a:schemeClr val="bg1"/>
                        </a:solidFill>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r h="443230">
                <a:tc>
                  <a:txBody>
                    <a:bodyPr/>
                    <a:p>
                      <a:pPr marL="0" marR="0">
                        <a:lnSpc>
                          <a:spcPct val="105000"/>
                        </a:lnSpc>
                        <a:spcBef>
                          <a:spcPts val="0"/>
                        </a:spcBef>
                        <a:spcAft>
                          <a:spcPts val="0"/>
                        </a:spcAft>
                      </a:pPr>
                      <a:r>
                        <a:rPr lang="en-US" sz="1100">
                          <a:effectLst/>
                        </a:rPr>
                        <a:t>Terminology cleanup: speakerphone-&gt; AV, paper ballots-&gt;ballots, etc.</a:t>
                      </a:r>
                      <a:endParaRPr lang="en-US" sz="110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solidFill>
                            <a:schemeClr val="bg1"/>
                          </a:solidFill>
                          <a:effectLst/>
                        </a:rPr>
                        <a:t>Move to main body</a:t>
                      </a:r>
                      <a:endParaRPr lang="en-US" sz="1100" dirty="0">
                        <a:solidFill>
                          <a:schemeClr val="bg1"/>
                        </a:solidFill>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Content Placeholder 1"/>
          <p:cNvSpPr>
            <a:spLocks noGrp="1" noChangeArrowheads="1"/>
          </p:cNvSpPr>
          <p:nvPr>
            <p:ph idx="1"/>
          </p:nvPr>
        </p:nvSpPr>
        <p:spPr bwMode="auto">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#123bis</a:t>
            </a:r>
            <a:r>
              <a:rPr kumimoji="0" lang="en-US" altLang="en-US" sz="2800" b="0" i="0" u="none" strike="noStrike" kern="0" cap="none" spc="0" normalizeH="0" baseline="0" noProof="0" dirty="0">
                <a:ln>
                  <a:noFill/>
                </a:ln>
                <a:solidFill>
                  <a:srgbClr val="FF0000"/>
                </a:solidFill>
                <a:effectLst/>
                <a:uLnTx/>
                <a:uFillTx/>
                <a:latin typeface="+mn-lt"/>
                <a:ea typeface="+mn-ea"/>
                <a:cs typeface="+mn-cs"/>
              </a:rPr>
              <a:t> shall have full decision power</a:t>
            </a:r>
            <a:endParaRPr kumimoji="0" lang="en-US" altLang="en-US" sz="2800" b="0" i="0" u="none" strike="noStrike" kern="0" cap="none" spc="0" normalizeH="0" baseline="0" noProof="0" dirty="0">
              <a:ln>
                <a:noFill/>
              </a:ln>
              <a:solidFill>
                <a:srgbClr val="FF0000"/>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Formal agreements are made in the “online” part</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“Offline” discussions can propose agreements, working assumptions, etc., to be adopted in an “online” session</a:t>
            </a:r>
            <a:endParaRPr kumimoji="0" lang="en-US" altLang="en-US" sz="2400"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#123bis takes place on 15 - 19 Apr</a:t>
            </a:r>
            <a:endPar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Daily conference calls will take place 15 -19 Apr (“online” part for remote participants)</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“Offline” discussions by e-mail</a:t>
            </a:r>
            <a:endPar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endParaRPr>
          </a:p>
          <a:p>
            <a:pPr marL="1143000" marR="0" lvl="2"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E-mail discussions set up during the meeting by Chair, Vice-Chairs</a:t>
            </a:r>
            <a:endParaRPr kumimoji="0" lang="en-US" altLang="en-US" sz="2000" b="0" i="0" u="none" strike="noStrike" kern="0" cap="none" spc="0" normalizeH="0" baseline="0" noProof="0" dirty="0">
              <a:ln>
                <a:noFill/>
              </a:ln>
              <a:solidFill>
                <a:schemeClr val="tx1"/>
              </a:solidFill>
              <a:effectLst/>
              <a:uLnTx/>
              <a:uFillTx/>
              <a:latin typeface="+mn-lt"/>
            </a:endParaRPr>
          </a:p>
          <a:p>
            <a:pPr marL="685800" marR="0" lvl="1"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en-US" sz="2400" b="0" i="0" u="none" strike="noStrike" kern="0" cap="none" spc="0" normalizeH="0" baseline="0" noProof="0" dirty="0">
              <a:ln>
                <a:noFill/>
              </a:ln>
              <a:solidFill>
                <a:schemeClr val="tx1"/>
              </a:solidFill>
              <a:effectLst/>
              <a:uLnTx/>
              <a:uFillTx/>
              <a:latin typeface="+mn-lt"/>
              <a:cs typeface="+mn-ea"/>
            </a:endParaRPr>
          </a:p>
        </p:txBody>
      </p:sp>
      <p:sp>
        <p:nvSpPr>
          <p:cNvPr id="12290" name="Title 2"/>
          <p:cNvSpPr>
            <a:spLocks noGrp="1"/>
          </p:cNvSpPr>
          <p:nvPr>
            <p:ph type="title"/>
          </p:nvPr>
        </p:nvSpPr>
        <p:spPr/>
        <p:txBody>
          <a:bodyPr vert="horz" wrap="square" lIns="91440" tIns="45720" rIns="91440" bIns="45720" anchor="ctr" anchorCtr="0"/>
          <a:p>
            <a:r>
              <a:rPr lang="en-US" altLang="en-US" dirty="0"/>
              <a:t>Guidelines (1)</a:t>
            </a:r>
            <a:endParaRPr lang="en-US" altLang="en-US" dirty="0"/>
          </a:p>
        </p:txBody>
      </p:sp>
      <p:sp>
        <p:nvSpPr>
          <p:cNvPr id="12291"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Content Placeholder 1"/>
          <p:cNvSpPr>
            <a:spLocks noGrp="1"/>
          </p:cNvSpPr>
          <p:nvPr>
            <p:ph idx="1"/>
          </p:nvPr>
        </p:nvSpPr>
        <p:spPr/>
        <p:txBody>
          <a:bodyPr vert="horz" wrap="square" lIns="91440" tIns="45720" rIns="91440" bIns="45720" anchor="t" anchorCtr="0"/>
          <a:p>
            <a:r>
              <a:rPr lang="en-US" altLang="en-US" dirty="0"/>
              <a:t>Critical LSs may be handled</a:t>
            </a:r>
            <a:endParaRPr lang="en-US" altLang="en-US" dirty="0"/>
          </a:p>
          <a:p>
            <a:pPr lvl="1"/>
            <a:r>
              <a:rPr lang="en-US" altLang="en-US" dirty="0"/>
              <a:t>Identified during preparation phase</a:t>
            </a:r>
            <a:endParaRPr lang="en-US" altLang="en-US" dirty="0"/>
          </a:p>
          <a:p>
            <a:r>
              <a:rPr lang="en-US" altLang="en-US" dirty="0"/>
              <a:t>Sections of the Agenda which are greyed-out are not expected to be treated</a:t>
            </a:r>
            <a:endParaRPr lang="en-US" altLang="en-US" dirty="0"/>
          </a:p>
        </p:txBody>
      </p:sp>
      <p:sp>
        <p:nvSpPr>
          <p:cNvPr id="13314" name="Title 2"/>
          <p:cNvSpPr>
            <a:spLocks noGrp="1"/>
          </p:cNvSpPr>
          <p:nvPr>
            <p:ph type="title"/>
          </p:nvPr>
        </p:nvSpPr>
        <p:spPr/>
        <p:txBody>
          <a:bodyPr vert="horz" wrap="square" lIns="91440" tIns="45720" rIns="91440" bIns="45720" anchor="ctr" anchorCtr="0"/>
          <a:p>
            <a:r>
              <a:rPr lang="en-US" altLang="en-US" dirty="0"/>
              <a:t>Guidelines (2)</a:t>
            </a:r>
            <a:endParaRPr lang="en-US" altLang="en-US" dirty="0"/>
          </a:p>
        </p:txBody>
      </p:sp>
      <p:sp>
        <p:nvSpPr>
          <p:cNvPr id="13315"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Content Placeholder 1"/>
          <p:cNvSpPr>
            <a:spLocks noGrp="1"/>
          </p:cNvSpPr>
          <p:nvPr>
            <p:ph idx="1"/>
          </p:nvPr>
        </p:nvSpPr>
        <p:spPr>
          <a:xfrm>
            <a:off x="609600" y="1342390"/>
            <a:ext cx="10972800" cy="5067935"/>
          </a:xfrm>
        </p:spPr>
        <p:txBody>
          <a:bodyPr vert="horz" wrap="square" lIns="91440" tIns="45720" rIns="91440" bIns="45720" anchor="t" anchorCtr="0"/>
          <a:p>
            <a:pPr fontAlgn="base"/>
            <a:r>
              <a:rPr lang="en-US" altLang="en-US" sz="2400" strike="noStrike" dirty="0"/>
              <a:t>Invitations to join the conference calls will be sent to those who registered for the meeting before meeting starts, timely receipt of meeting related information is not guaranteed for late registrants. </a:t>
            </a:r>
            <a:endParaRPr lang="en-US" altLang="en-US" sz="2400"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Details in Article33: </a:t>
            </a:r>
            <a:r>
              <a:rPr lang="en-US" altLang="en-US" sz="1800" strike="noStrike" dirty="0">
                <a:cs typeface="+mn-ea"/>
                <a:hlinkClick r:id="rId1" action="ppaction://hlinkfile"/>
              </a:rPr>
              <a:t>https://www.3gpp.org/specifications-groups/working-procedures</a:t>
            </a:r>
            <a:endParaRPr lang="en-US" altLang="en-US" sz="2055"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Attendance at ordinary e-meetings now counts towards accrual and maintenance of voting rights. For more details about how the voting rights are acquired/lost, please refer to the working procedures webpage.</a:t>
            </a:r>
            <a:endParaRPr lang="en-US" altLang="en-US" sz="1800" strike="noStrike" dirty="0">
              <a:cs typeface="+mn-ea"/>
            </a:endParaRPr>
          </a:p>
          <a:p>
            <a:pPr lvl="1" fontAlgn="base"/>
            <a:r>
              <a:rPr lang="en-US" altLang="en-US" sz="1800" strike="noStrike" dirty="0">
                <a:cs typeface="+mn-ea"/>
              </a:rPr>
              <a:t>You can confirm your attendance at the meeting using the following URL: </a:t>
            </a:r>
            <a:r>
              <a:rPr lang="en-US" altLang="en-US" sz="1800" strike="noStrike" dirty="0">
                <a:cs typeface="+mn-ea"/>
                <a:hlinkClick r:id="rId2" action="ppaction://hlinkfile"/>
              </a:rPr>
              <a:t>https://portal.3gpp.org/MtgPresence/registerPresence.aspx</a:t>
            </a:r>
            <a:r>
              <a:rPr lang="en-US" altLang="en-US" sz="1800" strike="noStrike" dirty="0">
                <a:cs typeface="+mn-ea"/>
              </a:rPr>
              <a:t>, using the token received in the registration confirmation email.</a:t>
            </a:r>
            <a:endParaRPr lang="en-US" altLang="en-US" strike="noStrike" noProof="1" dirty="0"/>
          </a:p>
          <a:p>
            <a:pPr fontAlgn="base"/>
            <a:r>
              <a:rPr lang="en-US" altLang="en-US" sz="2400" strike="noStrike" noProof="1" dirty="0"/>
              <a:t>E-mail discussions run on the RAN3 e-mail reflector</a:t>
            </a:r>
            <a:endParaRPr lang="en-US" altLang="en-US" strike="noStrike" noProof="1" dirty="0"/>
          </a:p>
          <a:p>
            <a:pPr lvl="1" fontAlgn="base"/>
            <a:r>
              <a:rPr lang="en-US" altLang="en-US" sz="1800" strike="noStrike" noProof="1" dirty="0"/>
              <a:t>Hence, participation in the e-mail discussions is not tied to being registered to the meeting</a:t>
            </a:r>
            <a:endParaRPr lang="en-US" altLang="en-US" sz="1800" strike="noStrike" noProof="1" dirty="0"/>
          </a:p>
          <a:p>
            <a:pPr lvl="2" fontAlgn="base"/>
            <a:r>
              <a:rPr lang="en-US" altLang="en-US" sz="1800" strike="noStrike" noProof="1" dirty="0"/>
              <a:t>Similar to a f2f meeting</a:t>
            </a:r>
            <a:endParaRPr lang="en-US" altLang="en-US" sz="1800" strike="noStrike" noProof="1" dirty="0"/>
          </a:p>
          <a:p>
            <a:pPr lvl="1" fontAlgn="base"/>
            <a:r>
              <a:rPr lang="en-US" altLang="en-US" sz="1800" strike="noStrike" noProof="1" dirty="0">
                <a:solidFill>
                  <a:srgbClr val="FF0000"/>
                </a:solidFill>
              </a:rPr>
              <a:t>No attachments shall be sent via e-mail on the reflector</a:t>
            </a:r>
            <a:endParaRPr lang="en-US" altLang="en-US" sz="1800" strike="noStrike" noProof="1" dirty="0">
              <a:solidFill>
                <a:srgbClr val="FF0000"/>
              </a:solidFill>
            </a:endParaRPr>
          </a:p>
          <a:p>
            <a:pPr lvl="2" fontAlgn="base"/>
            <a:r>
              <a:rPr lang="en-US" altLang="en-US" sz="1800" strike="noStrike" noProof="1" dirty="0"/>
              <a:t>Please use the appropriate area in </a:t>
            </a:r>
            <a:r>
              <a:rPr lang="en-US" altLang="en-US" sz="1800" strike="noStrike" noProof="1" dirty="0">
                <a:hlinkClick r:id="rId3"/>
              </a:rPr>
              <a:t>ftp.3gpp.org</a:t>
            </a:r>
            <a:endParaRPr lang="en-US" altLang="en-US" sz="1800" strike="noStrike" noProof="1" dirty="0"/>
          </a:p>
          <a:p>
            <a:pPr lvl="2" fontAlgn="base"/>
            <a:r>
              <a:rPr lang="en-US" altLang="en-US" sz="1800" strike="noStrike" noProof="1" dirty="0"/>
              <a:t>When uploading drafts, always use your credentials to log in!</a:t>
            </a:r>
            <a:endParaRPr lang="en-US" altLang="en-US" sz="1800" strike="noStrike" noProof="1" dirty="0"/>
          </a:p>
        </p:txBody>
      </p:sp>
      <p:sp>
        <p:nvSpPr>
          <p:cNvPr id="14338" name="Title 2"/>
          <p:cNvSpPr>
            <a:spLocks noGrp="1"/>
          </p:cNvSpPr>
          <p:nvPr>
            <p:ph type="title"/>
          </p:nvPr>
        </p:nvSpPr>
        <p:spPr/>
        <p:txBody>
          <a:bodyPr vert="horz" wrap="square" lIns="91440" tIns="45720" rIns="91440" bIns="45720" anchor="ctr" anchorCtr="0"/>
          <a:p>
            <a:r>
              <a:rPr lang="en-US" altLang="en-US" dirty="0"/>
              <a:t>Guidelines (3)</a:t>
            </a:r>
            <a:endParaRPr lang="en-US" altLang="en-US" dirty="0"/>
          </a:p>
        </p:txBody>
      </p:sp>
      <p:sp>
        <p:nvSpPr>
          <p:cNvPr id="14339"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088390"/>
            <a:ext cx="10972800" cy="534987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fontScale="90000"/>
          </a:bodyPr>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ea typeface="Arial" panose="020B0604020202020204" pitchFamily="34" charset="0"/>
                <a:cs typeface="+mn-ea"/>
              </a:rPr>
              <a:t>All online and officially organized offline discussion allocated during main session will be made avaliable for remote participants for entire meeting duration</a:t>
            </a:r>
            <a:endParaRPr kumimoji="0" lang="en-US" altLang="en-US" sz="180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rPr>
              <a:t>For RAN3 F2F meeting with 1-way remote access: </a:t>
            </a:r>
            <a:endParaRPr kumimoji="0" lang="en-US" altLang="en-US" sz="1800" b="0" i="0" u="none" strike="noStrike" kern="0" cap="none" spc="0" normalizeH="0" baseline="0" dirty="0">
              <a:ea typeface="Arial" panose="020B0604020202020204" pitchFamily="34" charset="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ea typeface="+mn-ea"/>
                <a:cs typeface="+mn-cs"/>
              </a:rPr>
              <a:t>Three meeting rooms: one for main session, two for offline discussion (one of them is only available from Tuesday to Friday).</a:t>
            </a:r>
            <a:endParaRPr kumimoji="0" lang="en-US" altLang="en-GB"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ea typeface="+mn-ea"/>
                <a:cs typeface="+mn-cs"/>
              </a:rPr>
              <a:t>Booking GTW sessions for main meeting room for entire meeting duration.</a:t>
            </a:r>
            <a:r>
              <a:rPr lang="en-US" altLang="en-GB" sz="1800" noProof="0" dirty="0">
                <a:ln>
                  <a:noFill/>
                </a:ln>
                <a:effectLst/>
                <a:highlight>
                  <a:srgbClr val="FFFF00"/>
                </a:highlight>
                <a:uLnTx/>
                <a:uFillTx/>
                <a:ea typeface="+mn-ea"/>
                <a:cs typeface="+mn-cs"/>
                <a:sym typeface="+mn-ea"/>
              </a:rPr>
              <a:t>(1-way remote access is also available for RAN3 breakout room with best effort) </a:t>
            </a:r>
            <a:endParaRPr kumimoji="0" lang="en-GB" altLang="fr-FR"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ea typeface="+mn-ea"/>
                <a:cs typeface="+mn-cs"/>
              </a:rPr>
              <a:t>TOHRU will </a:t>
            </a:r>
            <a:r>
              <a:rPr kumimoji="0" lang="en-US" altLang="en-GB" sz="1800" b="1" i="0" u="none" strike="noStrike" kern="0" cap="none" spc="0" normalizeH="0" baseline="0" noProof="0" dirty="0">
                <a:ln>
                  <a:noFill/>
                </a:ln>
                <a:effectLst/>
                <a:highlight>
                  <a:srgbClr val="FFFF00"/>
                </a:highlight>
                <a:uLnTx/>
                <a:uFillTx/>
                <a:ea typeface="+mn-ea"/>
                <a:cs typeface="+mn-cs"/>
              </a:rPr>
              <a:t>NOT </a:t>
            </a:r>
            <a:r>
              <a:rPr kumimoji="0" lang="en-US" altLang="en-GB" sz="1800" b="0" i="0" u="none" strike="noStrike" kern="0" cap="none" spc="0" normalizeH="0" baseline="0" noProof="0" dirty="0">
                <a:ln>
                  <a:noFill/>
                </a:ln>
                <a:effectLst/>
                <a:highlight>
                  <a:srgbClr val="FFFF00"/>
                </a:highlight>
                <a:uLnTx/>
                <a:uFillTx/>
                <a:ea typeface="+mn-ea"/>
                <a:cs typeface="+mn-cs"/>
              </a:rPr>
              <a:t>be used in </a:t>
            </a:r>
            <a:r>
              <a:rPr lang="en-US" altLang="en-GB" sz="1800" noProof="0" dirty="0">
                <a:ln>
                  <a:noFill/>
                </a:ln>
                <a:effectLst/>
                <a:highlight>
                  <a:srgbClr val="FFFF00"/>
                </a:highlight>
                <a:uLnTx/>
                <a:uFillTx/>
                <a:ea typeface="+mn-ea"/>
                <a:cs typeface="+mn-cs"/>
                <a:sym typeface="+mn-ea"/>
              </a:rPr>
              <a:t>1-way remote access meeting</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GB" altLang="fr-FR" sz="1800" b="0" i="0" u="none" strike="noStrike" kern="0" cap="none" spc="0" normalizeH="0" baseline="0" noProof="0" dirty="0">
                <a:ln>
                  <a:noFill/>
                </a:ln>
                <a:effectLst/>
                <a:highlight>
                  <a:srgbClr val="FFFF00"/>
                </a:highlight>
                <a:uLnTx/>
                <a:uFillTx/>
                <a:ea typeface="+mn-ea"/>
                <a:cs typeface="+mn-cs"/>
              </a:rPr>
              <a:t>The moderator of the officially organized offline discussion should book the breakout room and announce the offline discussion time slot over RAN3 email reflector.</a:t>
            </a:r>
            <a:endParaRPr kumimoji="0" lang="en-US" altLang="en-US" sz="1800" b="0" i="0" u="none" strike="noStrike" kern="0" cap="none" spc="0" normalizeH="0" baseline="0" dirty="0">
              <a:cs typeface="+mn-ea"/>
            </a:endParaRPr>
          </a:p>
          <a:p>
            <a:pPr marL="457200" marR="0" lvl="1" indent="0" algn="l" defTabSz="914400" rtl="0" eaLnBrk="0" fontAlgn="base" latinLnBrk="0" hangingPunct="0">
              <a:lnSpc>
                <a:spcPct val="100000"/>
              </a:lnSpc>
              <a:spcBef>
                <a:spcPct val="20000"/>
              </a:spcBef>
              <a:spcAft>
                <a:spcPct val="0"/>
              </a:spcAft>
              <a:buClrTx/>
              <a:buSzTx/>
              <a:buFontTx/>
              <a:buNone/>
              <a:defRPr/>
            </a:pPr>
            <a:r>
              <a:rPr kumimoji="0" lang="en-US" altLang="en-US" sz="1800" b="0" i="0" u="none" strike="noStrike" kern="0" cap="none" spc="0" normalizeH="0" baseline="0" dirty="0">
                <a:cs typeface="+mn-ea"/>
              </a:rPr>
              <a:t>      </a:t>
            </a:r>
            <a:r>
              <a:rPr kumimoji="0" lang="en-US" altLang="en-US" sz="1600" b="0" i="0" u="none" strike="noStrike" kern="0" cap="none" spc="0" normalizeH="0" baseline="0" dirty="0">
                <a:cs typeface="+mn-ea"/>
              </a:rPr>
              <a:t> Note: The officially organized offline discussion means those offline discussion officially allocated during main session, which also needs to book the breakout room to invite all the involved companies to jointly draw the conclusion, determine the WF..., usually for some tough, controversial issues. The remote participants can join the discussion via GTW.</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GB" altLang="fr-FR" sz="1800" b="0" i="0" u="none" strike="noStrike" kern="0" cap="none" spc="0" normalizeH="0" baseline="0" noProof="0" dirty="0">
                <a:ln>
                  <a:noFill/>
                </a:ln>
                <a:effectLst/>
                <a:highlight>
                  <a:srgbClr val="FFFF00"/>
                </a:highlight>
                <a:uLnTx/>
                <a:uFillTx/>
                <a:ea typeface="+mn-ea"/>
                <a:cs typeface="+mn-cs"/>
              </a:rPr>
              <a:t>The SoD for f2f meeting needs to capture the conclusions of an offline discussion, and the moderator is suggested to organize the SoD in a reasonable way, whether to include or not include the questions is up to the moderator, and whether to fill the questions if listed (by moderator) is up t</a:t>
            </a:r>
            <a:r>
              <a:rPr kumimoji="0" lang="en-US" altLang="en-GB" sz="1800" b="0" i="0" u="none" strike="noStrike" kern="0" cap="none" spc="0" normalizeH="0" baseline="0" noProof="0" dirty="0">
                <a:ln>
                  <a:noFill/>
                </a:ln>
                <a:effectLst/>
                <a:highlight>
                  <a:srgbClr val="FFFF00"/>
                </a:highlight>
                <a:uLnTx/>
                <a:uFillTx/>
                <a:ea typeface="+mn-ea"/>
                <a:cs typeface="+mn-cs"/>
              </a:rPr>
              <a:t>o </a:t>
            </a:r>
            <a:r>
              <a:rPr kumimoji="0" lang="en-GB" altLang="fr-FR" sz="1800" b="0" i="0" u="none" strike="noStrike" kern="0" cap="none" spc="0" normalizeH="0" baseline="0" noProof="0" dirty="0">
                <a:ln>
                  <a:noFill/>
                </a:ln>
                <a:effectLst/>
                <a:highlight>
                  <a:srgbClr val="FFFF00"/>
                </a:highlight>
                <a:uLnTx/>
                <a:uFillTx/>
                <a:ea typeface="+mn-ea"/>
                <a:cs typeface="+mn-cs"/>
              </a:rPr>
              <a:t>companies.</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GB" altLang="fr-FR" sz="1800" noProof="0" dirty="0">
                <a:ln>
                  <a:noFill/>
                </a:ln>
                <a:effectLst/>
                <a:highlight>
                  <a:srgbClr val="FFFF00"/>
                </a:highlight>
                <a:uLnTx/>
                <a:uFillTx/>
                <a:ea typeface="+mn-ea"/>
                <a:cs typeface="+mn-cs"/>
                <a:sym typeface="+mn-ea"/>
              </a:rPr>
              <a:t>All delegates shall access to the local server for uploading contributions during the meeting in order to avoid out of synch issue</a:t>
            </a:r>
            <a:r>
              <a:rPr lang="en-US" altLang="en-GB" sz="1800" noProof="0" dirty="0">
                <a:ln>
                  <a:noFill/>
                </a:ln>
                <a:effectLst/>
                <a:highlight>
                  <a:srgbClr val="FFFF00"/>
                </a:highlight>
                <a:uLnTx/>
                <a:uFillTx/>
                <a:ea typeface="+mn-ea"/>
                <a:cs typeface="+mn-cs"/>
                <a:sym typeface="+mn-ea"/>
              </a:rPr>
              <a:t>.</a:t>
            </a:r>
            <a:endParaRPr lang="en-US" altLang="en-GB" sz="1800" noProof="0" dirty="0">
              <a:ln>
                <a:noFill/>
              </a:ln>
              <a:effectLst/>
              <a:highlight>
                <a:srgbClr val="FFFF00"/>
              </a:highlight>
              <a:uLnTx/>
              <a:uFillTx/>
              <a:ea typeface="+mn-ea"/>
              <a:cs typeface="+mn-cs"/>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GB" altLang="fr-FR" sz="1800" noProof="0" dirty="0">
                <a:ln>
                  <a:noFill/>
                </a:ln>
                <a:effectLst/>
                <a:highlight>
                  <a:srgbClr val="FFFF00"/>
                </a:highlight>
                <a:uLnTx/>
                <a:uFillTx/>
                <a:ea typeface="+mn-ea"/>
                <a:cs typeface="+mn-cs"/>
                <a:sym typeface="+mn-ea"/>
              </a:rPr>
              <a:t>Draft folder used to collect offline company views is switched to read-only from 20:00pm to 07:30am (next day) to ensure sufficient rest for delegates.</a:t>
            </a:r>
            <a:endParaRPr lang="en-US" sz="2000" dirty="0" smtClean="0">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000" b="0" i="0" u="none" strike="noStrike" kern="0" cap="none" spc="0" normalizeH="0" baseline="0" noProof="0" dirty="0">
              <a:ln>
                <a:noFill/>
              </a:ln>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20482" name="Title 2"/>
          <p:cNvSpPr>
            <a:spLocks noGrp="1"/>
          </p:cNvSpPr>
          <p:nvPr>
            <p:ph type="title"/>
          </p:nvPr>
        </p:nvSpPr>
        <p:spPr>
          <a:xfrm>
            <a:off x="609600" y="141605"/>
            <a:ext cx="9112250" cy="1276350"/>
          </a:xfrm>
        </p:spPr>
        <p:txBody>
          <a:bodyPr vert="horz" wrap="square" lIns="91440" tIns="45720" rIns="91440" bIns="45720" anchor="ctr" anchorCtr="0"/>
          <a:p>
            <a:r>
              <a:rPr lang="en-US" altLang="en-US" dirty="0"/>
              <a:t>   F2F Meeting with 1-way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107440"/>
            <a:ext cx="10972800" cy="533082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a:body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altLang="en-US" sz="132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noProof="0" dirty="0">
                <a:ln>
                  <a:noFill/>
                </a:ln>
                <a:effectLst/>
                <a:uLnTx/>
                <a:uFillTx/>
              </a:rPr>
              <a:t>Highlights to F2F delegates:</a:t>
            </a:r>
            <a:endParaRPr kumimoji="0" lang="en-US" altLang="en-US" sz="2000" b="0" i="0" u="none" strike="noStrike" kern="0" cap="none" spc="0" normalizeH="0" baseline="0" noProof="0" dirty="0">
              <a:ln>
                <a:noFill/>
              </a:ln>
              <a:effectLst/>
              <a:uLnTx/>
              <a:uFillTx/>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3GPP Wireless LAN in meeting room:</a:t>
            </a:r>
            <a:endParaRPr kumimoji="0" lang="en-GB" altLang="fr-FR" sz="1540" b="0" i="0" u="none" strike="noStrike" kern="0" cap="none" spc="0" normalizeH="0" baseline="0" noProof="0" dirty="0">
              <a:ln>
                <a:noFill/>
              </a:ln>
              <a:effectLst/>
              <a:highlight>
                <a:srgbClr val="FFFF00"/>
              </a:highlight>
              <a:uLnTx/>
              <a:uFillTx/>
              <a:latin typeface="+mn-lt"/>
              <a:ea typeface="+mn-ea"/>
              <a:cs typeface="+mn-cs"/>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Wireless LAN: SSID: 3GPPWIFI</a:t>
            </a:r>
            <a:endParaRPr kumimoji="0" lang="en-US" altLang="en-US" sz="1600" b="0" i="0" u="none" strike="noStrike" kern="0" cap="none" spc="0" normalizeH="0" baseline="0" dirty="0">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Password: 3GPP3GPPM (CAPITAL LETTERS!)</a:t>
            </a:r>
            <a:endParaRPr kumimoji="0" lang="en-US" altLang="en-US" sz="1600" b="0" i="0" u="none" strike="noStrike" kern="0" cap="none" spc="0" normalizeH="0" baseline="0" dirty="0">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IP address: 10.10.10.10</a:t>
            </a:r>
            <a:endParaRPr lang="en-US" sz="1345" dirty="0">
              <a:sym typeface="+mn-ea"/>
            </a:endParaRPr>
          </a:p>
          <a:p>
            <a:pPr marL="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800" noProof="0" dirty="0">
                <a:ln>
                  <a:noFill/>
                </a:ln>
                <a:effectLst/>
                <a:uLnTx/>
                <a:uFillTx/>
                <a:ea typeface="+mn-ea"/>
                <a:cs typeface="+mn-cs"/>
                <a:sym typeface="+mn-ea"/>
              </a:rPr>
              <a:t>Highlights to remote delegates:</a:t>
            </a:r>
            <a:endParaRPr kumimoji="0" lang="en-US" altLang="en-US" sz="1795" b="0" i="0" u="none" strike="noStrike" kern="0" cap="none" spc="0" normalizeH="0" baseline="0" noProof="0" dirty="0">
              <a:ln>
                <a:noFill/>
              </a:ln>
              <a:effectLst/>
              <a:uLnTx/>
              <a:uFillTx/>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600" dirty="0">
                <a:cs typeface="+mn-ea"/>
                <a:sym typeface="+mn-ea"/>
              </a:rPr>
              <a:t>Remote delegate using a quality headset and having a stable internet connection is highly recommended.</a:t>
            </a:r>
            <a:endParaRPr lang="en-US" altLang="en-US" sz="1600" dirty="0">
              <a:cs typeface="+mn-ea"/>
              <a:sym typeface="+mn-ea"/>
            </a:endParaRPr>
          </a:p>
          <a:p>
            <a:pPr marL="457200" marR="0" lvl="2"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775" dirty="0">
                <a:cs typeface="+mn-ea"/>
                <a:sym typeface="+mn-ea"/>
              </a:rPr>
              <a:t>Breakout Room Booking:</a:t>
            </a:r>
            <a:endParaRPr lang="en-US" altLang="en-US" sz="1775" dirty="0">
              <a:cs typeface="+mn-ea"/>
              <a:sym typeface="+mn-ea"/>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GB" sz="1530" noProof="0" dirty="0">
                <a:ln>
                  <a:noFill/>
                </a:ln>
                <a:effectLst/>
                <a:highlight>
                  <a:srgbClr val="FFFF00"/>
                </a:highlight>
                <a:uLnTx/>
                <a:uFillTx/>
                <a:ea typeface="+mn-ea"/>
                <a:cs typeface="+mn-cs"/>
                <a:sym typeface="+mn-ea"/>
              </a:rPr>
              <a:t>Only the moderator of the officially organized offline discussion can book the meeting room on Wednesday, Thursday, Friday, while for people who would like to have some early discussion on those R19 topics plan to be treated on Thursday can book the breakout room on Monnday and Tuesday. Furthermore, the reserved time slot should not exceed 2hours for each topic chaired by the moderator.</a:t>
            </a:r>
            <a:endParaRPr lang="en-US" altLang="en-GB" sz="1530" noProof="0" dirty="0">
              <a:ln>
                <a:noFill/>
              </a:ln>
              <a:effectLst/>
              <a:highlight>
                <a:srgbClr val="FFFF00"/>
              </a:highlight>
              <a:uLnTx/>
              <a:uFillTx/>
              <a:ea typeface="+mn-ea"/>
              <a:cs typeface="+mn-cs"/>
              <a:sym typeface="+mn-ea"/>
            </a:endParaRPr>
          </a:p>
          <a:p>
            <a:pPr marL="457200" marR="0" lvl="2"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800" noProof="0" dirty="0">
                <a:ln>
                  <a:noFill/>
                </a:ln>
                <a:effectLst/>
                <a:uLnTx/>
                <a:uFillTx/>
                <a:ea typeface="+mn-ea"/>
                <a:cs typeface="+mn-cs"/>
                <a:sym typeface="+mn-ea"/>
              </a:rPr>
              <a:t>The instruction of the GTW and Tohru for offline discussion moderators:</a:t>
            </a:r>
            <a:endParaRPr lang="en-US" altLang="en-GB" sz="1710" noProof="0" dirty="0">
              <a:ln>
                <a:noFill/>
              </a:ln>
              <a:effectLst/>
              <a:highlight>
                <a:srgbClr val="FFFF00"/>
              </a:highlight>
              <a:uLnTx/>
              <a:uFillTx/>
              <a:ea typeface="+mn-ea"/>
              <a:cs typeface="+mn-cs"/>
              <a:sym typeface="+mn-ea"/>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endParaRPr lang="en-US" sz="1345" dirty="0"/>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GB" altLang="fr-FR" sz="1795" b="0" i="0" u="none" strike="noStrike" kern="0" cap="none" spc="0" normalizeH="0" baseline="0" noProof="0" dirty="0">
              <a:ln>
                <a:noFill/>
              </a:ln>
              <a:effectLst/>
              <a:highlight>
                <a:srgbClr val="FFFF00"/>
              </a:highlight>
              <a:uLnTx/>
              <a:uFillTx/>
              <a:latin typeface="+mn-lt"/>
              <a:ea typeface="+mn-ea"/>
              <a:cs typeface="+mn-cs"/>
            </a:endParaRPr>
          </a:p>
        </p:txBody>
      </p:sp>
      <p:sp>
        <p:nvSpPr>
          <p:cNvPr id="20482" name="Title 2"/>
          <p:cNvSpPr>
            <a:spLocks noGrp="1"/>
          </p:cNvSpPr>
          <p:nvPr>
            <p:ph type="title"/>
          </p:nvPr>
        </p:nvSpPr>
        <p:spPr/>
        <p:txBody>
          <a:bodyPr vert="horz" wrap="square" lIns="91440" tIns="45720" rIns="91440" bIns="45720" anchor="ctr" anchorCtr="0"/>
          <a:p>
            <a:r>
              <a:rPr lang="en-US" altLang="en-US" dirty="0"/>
              <a:t>   F2F Meeting with 2-way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graphicFrame>
        <p:nvGraphicFramePr>
          <p:cNvPr id="3" name="对象 2">
            <a:hlinkClick r:id="" action="ppaction://ole?verb="/>
          </p:cNvPr>
          <p:cNvGraphicFramePr>
            <a:graphicFrameLocks noChangeAspect="1"/>
          </p:cNvGraphicFramePr>
          <p:nvPr/>
        </p:nvGraphicFramePr>
        <p:xfrm>
          <a:off x="1703705" y="5300980"/>
          <a:ext cx="971550" cy="952500"/>
        </p:xfrm>
        <a:graphic>
          <a:graphicData uri="http://schemas.openxmlformats.org/presentationml/2006/ole">
            <mc:AlternateContent xmlns:mc="http://schemas.openxmlformats.org/markup-compatibility/2006">
              <mc:Choice xmlns:v="urn:schemas-microsoft-com:vml" Requires="v">
                <p:oleObj spid="_x0000_s1025" name="" showAsIcon="1" r:id="rId2" imgW="971550" imgH="952500" progId="Package">
                  <p:embed/>
                </p:oleObj>
              </mc:Choice>
              <mc:Fallback>
                <p:oleObj name="" showAsIcon="1" r:id="rId2" imgW="971550" imgH="952500" progId="Package">
                  <p:embed/>
                  <p:pic>
                    <p:nvPicPr>
                      <p:cNvPr id="0" name="图片 1024"/>
                      <p:cNvPicPr/>
                      <p:nvPr/>
                    </p:nvPicPr>
                    <p:blipFill>
                      <a:blip r:embed="rId3"/>
                      <a:stretch>
                        <a:fillRect/>
                      </a:stretch>
                    </p:blipFill>
                    <p:spPr>
                      <a:xfrm>
                        <a:off x="1703705" y="5300980"/>
                        <a:ext cx="971550" cy="952500"/>
                      </a:xfrm>
                      <a:prstGeom prst="rect">
                        <a:avLst/>
                      </a:prstGeom>
                    </p:spPr>
                  </p:pic>
                </p:oleObj>
              </mc:Fallback>
            </mc:AlternateContent>
          </a:graphicData>
        </a:graphic>
      </p:graphicFrame>
    </p:spTree>
  </p:cSld>
  <p:clrMapOvr>
    <a:masterClrMapping/>
  </p:clrMapOvr>
</p:sld>
</file>

<file path=ppt/tags/tag1.xml><?xml version="1.0" encoding="utf-8"?>
<p:tagLst xmlns:p="http://schemas.openxmlformats.org/presentationml/2006/main">
  <p:tag name="TABLE_ENDDRAG_ORIGIN_RECT" val="757*99"/>
  <p:tag name="TABLE_ENDDRAG_RECT" val="54*179*757*99"/>
</p:tagLst>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7305</Words>
  <Application>WPS 演示</Application>
  <PresentationFormat/>
  <Paragraphs>173</Paragraphs>
  <Slides>10</Slides>
  <Notes>3</Notes>
  <HiddenSlides>0</HiddenSlides>
  <MMClips>0</MMClips>
  <ScaleCrop>false</ScaleCrop>
  <HeadingPairs>
    <vt:vector size="8" baseType="variant">
      <vt:variant>
        <vt:lpstr>已用的字体</vt:lpstr>
      </vt:variant>
      <vt:variant>
        <vt:i4>9</vt:i4>
      </vt:variant>
      <vt:variant>
        <vt:lpstr>主题</vt:lpstr>
      </vt:variant>
      <vt:variant>
        <vt:i4>3</vt:i4>
      </vt:variant>
      <vt:variant>
        <vt:lpstr>嵌入 OLE 服务器</vt:lpstr>
      </vt:variant>
      <vt:variant>
        <vt:i4>1</vt:i4>
      </vt:variant>
      <vt:variant>
        <vt:lpstr>幻灯片标题</vt:lpstr>
      </vt:variant>
      <vt:variant>
        <vt:i4>10</vt:i4>
      </vt:variant>
    </vt:vector>
  </HeadingPairs>
  <TitlesOfParts>
    <vt:vector size="23" baseType="lpstr">
      <vt:lpstr>Arial</vt:lpstr>
      <vt:lpstr>宋体</vt:lpstr>
      <vt:lpstr>Wingdings</vt:lpstr>
      <vt:lpstr>MS PGothic</vt:lpstr>
      <vt:lpstr>Calibri</vt:lpstr>
      <vt:lpstr>MS PMincho</vt:lpstr>
      <vt:lpstr>Yu Gothic</vt:lpstr>
      <vt:lpstr>微软雅黑</vt:lpstr>
      <vt:lpstr>Arial Unicode MS</vt:lpstr>
      <vt:lpstr>Office Theme</vt:lpstr>
      <vt:lpstr>1_Office Theme</vt:lpstr>
      <vt:lpstr>2_Office Theme</vt:lpstr>
      <vt:lpstr>Package</vt:lpstr>
      <vt:lpstr>Guidelines for RAN3 f2f Meetings with Remote Access</vt:lpstr>
      <vt:lpstr>Background (1)</vt:lpstr>
      <vt:lpstr>Background (2)</vt:lpstr>
      <vt:lpstr>Background (2)</vt:lpstr>
      <vt:lpstr>Guidelines (1)</vt:lpstr>
      <vt:lpstr>Guidelines (2)</vt:lpstr>
      <vt:lpstr>Guidelines (3)</vt:lpstr>
      <vt:lpstr>   F2F Meeting with 1-way Remote Access</vt:lpstr>
      <vt:lpstr>   F2F Meeting with 2-way Remote Access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Report RAN WG3</dc:title>
  <dc:creator>gino.masini@ericsson.com</dc:creator>
  <cp:keywords>CTPClassification=CTP_NT</cp:keywords>
  <cp:lastModifiedBy>RAN3 Chair</cp:lastModifiedBy>
  <cp:revision>7545</cp:revision>
  <dcterms:created xsi:type="dcterms:W3CDTF">2009-06-02T04:11:00Z</dcterms:created>
  <dcterms:modified xsi:type="dcterms:W3CDTF">2024-03-25T09:19:05Z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(6)cWjpsCKWTsPaPc2KY3olHRzcTIo1lGrP42AVK3KThi2edPzBx7f2a7QADC0u4hBfZoDde5SM
rgMvErRfjgRxDvJpxUg1WdRfiNLg6z+i1r/1c+ITsDM85+iWjWETfY5JeHw80RuX9A6T/WRV
xnVy7UCuW+gpHyW9Em2NsD6Ozf5243kZsO3PKAAK2KJ2Nt9dYhfWvAj3MaoL+/JfyDIZDGsw
AYthnpLHAQC8lJ+glJ</vt:lpwstr>
  </property>
  <property fmtid="{D5CDD505-2E9C-101B-9397-08002B2CF9AE}" pid="3" name="_ms_pID_725343_00">
    <vt:lpwstr>_ms_pID_725343</vt:lpwstr>
  </property>
  <property fmtid="{D5CDD505-2E9C-101B-9397-08002B2CF9AE}" pid="4" name="_ms_pID_7253431">
    <vt:lpwstr>G3ZJjV+Wc9CV2aTBtfUUen/CYw3VF5be95fQglR8/NJ1QY9XmH0pzS
5JqGcxaRzlYV/wAwz9NIjSqdI/u/2x1487np8pYCpLSfxvBizr7Qg/Fo7x3rIGB7eVI3DITx
sIoPeL3Hp7FxkQ0kR0dpmmytJT4hDOS7Q9M1Cg7jEmv4osYCZP6HuBg4AuaiKqV41eDl+2hS
EIJ7DA+a0ufvxMZ9IbVYNcEQZw/AfdOJugV9</vt:lpwstr>
  </property>
  <property fmtid="{D5CDD505-2E9C-101B-9397-08002B2CF9AE}" pid="5" name="_ms_pID_7253431_00">
    <vt:lpwstr>_ms_pID_7253431</vt:lpwstr>
  </property>
  <property fmtid="{D5CDD505-2E9C-101B-9397-08002B2CF9AE}" pid="6" name="_ms_pID_7253432">
    <vt:lpwstr>iSZ8b7z81jUeMzF4lvxfm0QMePHNiIWoOLKW
kdvQQFsBRxM3ij1YROKAUjaTR/hq1XhA+yKpDDiIsSQNy+z2o03nYFGIxteLT+wmVAOAsZ+x
gTDE5WILXM39J3S7m1LXdJEeeXtfLCpQrShNUj4edvz2IOUQli2dq5IlRxTfuuMsNSGU1uz0
qmk/geh2yINTciZA0X2lVyHn56+dubBoA7K5gcNrK9cHexCZ6GpqOz</vt:lpwstr>
  </property>
  <property fmtid="{D5CDD505-2E9C-101B-9397-08002B2CF9AE}" pid="7" name="_ms_pID_7253432_00">
    <vt:lpwstr>_ms_pID_7253432</vt:lpwstr>
  </property>
  <property fmtid="{D5CDD505-2E9C-101B-9397-08002B2CF9AE}" pid="8" name="_ms_pID_7253433">
    <vt:lpwstr>JvGiEMaLzp55T0zRr/
wYwVg5664c+di9HGpDfg/LpsF8GA3s2nJOaf9pObLt4WT1awble9yifq+/7Za4OFO3I0CMpo
fcA2oNuxQ8c3nKiMVnIZ0THInLwmhPdHd2AeDIV9zjXYU+WCF7eECkvDGjLdnfcXS/x+RIYx
cZAPWMnWPJztlSI38tPk1EfLToXSh9kSM++OsfAfmeb0upySp+gb2kfLA86cTx5HzbCtLmHz</vt:lpwstr>
  </property>
  <property fmtid="{D5CDD505-2E9C-101B-9397-08002B2CF9AE}" pid="9" name="_ms_pID_7253433_00">
    <vt:lpwstr>_ms_pID_7253433</vt:lpwstr>
  </property>
  <property fmtid="{D5CDD505-2E9C-101B-9397-08002B2CF9AE}" pid="10" name="_ms_pID_7253434">
    <vt:lpwstr>
jpJS0ayjmrpgRxwMCSMe0m+nBCJCGR1Mu/gZbSFGkGHFCH4R1Bu5E9ffEyTsCMBsdhU+kJng
PqbfQ0L1pVC954pBNyeb3hNJfdNA0jn9ZgH7sJC2Wv/FYyg9XBJo8F5khfoPTH6207OtfE1k
KjbrOCtdAojK2OF8ei/gAkOBDh2ZaxA+JQnQQR1P7XafmcrQg41nYkJoKuxufT3N0RjGg+Ug
clCZ43ohfqs/MHm5</vt:lpwstr>
  </property>
  <property fmtid="{D5CDD505-2E9C-101B-9397-08002B2CF9AE}" pid="11" name="_ms_pID_7253434_00">
    <vt:lpwstr>_ms_pID_7253434</vt:lpwstr>
  </property>
  <property fmtid="{D5CDD505-2E9C-101B-9397-08002B2CF9AE}" pid="12" name="_ms_pID_7253435">
    <vt:lpwstr>1XQ1c5FOl8ri5QkhiFEX25+iSgkU5N05GxlreuhG/wmzb7GXM/IiopIO
E2utQBGQx77WjUNPwVdgFtaJwuK6ByLpxZNFzSCrWg4khowC4+9KWpOAc8LBQ2qY9ja/LpNt
+/wWC5KykACWan0WQk+xfVi8m9WsKodsMadaBSvcUmN+WhfO</vt:lpwstr>
  </property>
  <property fmtid="{D5CDD505-2E9C-101B-9397-08002B2CF9AE}" pid="13" name="_ms_pID_7253435_00">
    <vt:lpwstr>_ms_pID_7253435</vt:lpwstr>
  </property>
  <property fmtid="{D5CDD505-2E9C-101B-9397-08002B2CF9AE}" pid="14" name="_new_ms_pID_72543">
    <vt:lpwstr>(3)Y4l2gfgX4pWi8iNsf9mAjotfDTtaJeHpg0ZH0Qro7B+mpKBOFdjCv1PMPHnsGzPX++Acylj9
sj1g1hOjavFFJuTs+nkRZhRQRFkKATbeQlPUGwHQTyeDvvnUbkyJCOJXVnSRfIWtRqLRNaM4
aQblkF8nQs3awjnryNYuJ5Z3tBdKXdHFcaoJnPA3bDS84b09iOPQNvs9g4xYi00Bslwe2Fb2
A+RZdy67m2SO1kPPVM</vt:lpwstr>
  </property>
  <property fmtid="{D5CDD505-2E9C-101B-9397-08002B2CF9AE}" pid="15" name="_new_ms_pID_72543_00">
    <vt:lpwstr>_new_ms_pID_72543</vt:lpwstr>
  </property>
  <property fmtid="{D5CDD505-2E9C-101B-9397-08002B2CF9AE}" pid="16" name="_new_ms_pID_725431">
    <vt:lpwstr>SHXGHMQBnoPBJbnDfV1k1DT4+Qqce7FwvHkFTW3OpJ8jxYZ/rVbFjQ
H6Gf1NrttADC/rd1V0CSggD8qgMHa8A4yRD7XwQq7MfvwqCR0pu3pCKzRu3q/PXVjC3VGvfr
xehhrNRz+Lya1i5OSbcqAuHVLoErK3wT43q41j2Ps8gY9zgXro331wulyLjqCcz50VNCmOaz
V8RGethOUMY7MV2+e1W8IU9jyYuXA/3OWBBv</vt:lpwstr>
  </property>
  <property fmtid="{D5CDD505-2E9C-101B-9397-08002B2CF9AE}" pid="17" name="_new_ms_pID_725431_00">
    <vt:lpwstr>_new_ms_pID_725431</vt:lpwstr>
  </property>
  <property fmtid="{D5CDD505-2E9C-101B-9397-08002B2CF9AE}" pid="18" name="_new_ms_pID_725432">
    <vt:lpwstr>RSBwutQjUbsrQpM2fffwkaljmOJagfqca9z+
11K3Z8kDoReHL4kNQNJrmHi3rlJS0hQDhb/EV/AEGwE9A/yUP38TT0isBjb9cIke7FisG6/b
5CQnF23J1Qk+a/e+zLgs8oOBF2VpUCzMpE3e/w125Z/qfceO7XL8+h4SYOdWsPfS8MF9JKhU
oV/bkNA0cM35mg==</vt:lpwstr>
  </property>
  <property fmtid="{D5CDD505-2E9C-101B-9397-08002B2CF9AE}" pid="19" name="_new_ms_pID_725432_00">
    <vt:lpwstr>_new_ms_pID_725432</vt:lpwstr>
  </property>
  <property fmtid="{D5CDD505-2E9C-101B-9397-08002B2CF9AE}" pid="20" name="_readonly">
    <vt:lpwstr/>
  </property>
  <property fmtid="{D5CDD505-2E9C-101B-9397-08002B2CF9AE}" pid="21" name="_change">
    <vt:lpwstr/>
  </property>
  <property fmtid="{D5CDD505-2E9C-101B-9397-08002B2CF9AE}" pid="22" name="_full-control">
    <vt:lpwstr/>
  </property>
  <property fmtid="{D5CDD505-2E9C-101B-9397-08002B2CF9AE}" pid="23" name="sflag">
    <vt:lpwstr>1473739617</vt:lpwstr>
  </property>
  <property fmtid="{D5CDD505-2E9C-101B-9397-08002B2CF9AE}" pid="24" name="UpdateProcess">
    <vt:lpwstr>End</vt:lpwstr>
  </property>
  <property fmtid="{D5CDD505-2E9C-101B-9397-08002B2CF9AE}" pid="25" name="KSOProductBuildVer">
    <vt:lpwstr>2052-11.8.2.12085</vt:lpwstr>
  </property>
  <property fmtid="{D5CDD505-2E9C-101B-9397-08002B2CF9AE}" pid="26" name="TitusGUID">
    <vt:lpwstr>c8420a12-261e-411a-ac44-e9fb1c55a748</vt:lpwstr>
  </property>
  <property fmtid="{D5CDD505-2E9C-101B-9397-08002B2CF9AE}" pid="27" name="CTP_TimeStamp">
    <vt:lpwstr>2019-09-04 07:22:37Z</vt:lpwstr>
  </property>
  <property fmtid="{D5CDD505-2E9C-101B-9397-08002B2CF9AE}" pid="28" name="CTP_BU">
    <vt:lpwstr>NA</vt:lpwstr>
  </property>
  <property fmtid="{D5CDD505-2E9C-101B-9397-08002B2CF9AE}" pid="29" name="CTP_IDSID">
    <vt:lpwstr>NA</vt:lpwstr>
  </property>
  <property fmtid="{D5CDD505-2E9C-101B-9397-08002B2CF9AE}" pid="30" name="CTP_WWID">
    <vt:lpwstr>NA</vt:lpwstr>
  </property>
  <property fmtid="{D5CDD505-2E9C-101B-9397-08002B2CF9AE}" pid="31" name="CTPClassification">
    <vt:lpwstr>CTP_NT</vt:lpwstr>
  </property>
  <property fmtid="{D5CDD505-2E9C-101B-9397-08002B2CF9AE}" pid="32" name="ICV">
    <vt:lpwstr>5036F4E171DE4E5290A3AFF43E4AB245</vt:lpwstr>
  </property>
</Properties>
</file>