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8"/>
  </p:notesMasterIdLst>
  <p:handoutMasterIdLst>
    <p:handoutMasterId r:id="rId9"/>
  </p:handoutMasterIdLst>
  <p:sldIdLst>
    <p:sldId id="341" r:id="rId5"/>
    <p:sldId id="364" r:id="rId6"/>
    <p:sldId id="363" r:id="rId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02" d="100"/>
          <a:sy n="102" d="100"/>
        </p:scale>
        <p:origin x="120" y="21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32562379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4921819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 xmlns:a16="http://schemas.microsoft.com/office/drawing/2014/main" id="{BB8994A5-D808-4BF9-9C30-40F75349FF45}"/>
              </a:ext>
            </a:extLst>
          </p:cNvPr>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 xmlns:a16="http://schemas.microsoft.com/office/drawing/2014/main" id="{AA2802BD-1B72-4AD1-8184-0FD099607084}"/>
              </a:ext>
            </a:extLst>
          </p:cNvPr>
          <p:cNvSpPr txBox="1">
            <a:spLocks noChangeArrowheads="1"/>
          </p:cNvSpPr>
          <p:nvPr userDrawn="1"/>
        </p:nvSpPr>
        <p:spPr bwMode="auto">
          <a:xfrm>
            <a:off x="133349" y="36513"/>
            <a:ext cx="4448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z="1400" b="1" i="1" dirty="0">
                <a:latin typeface="Arial" panose="020B0604020202020204" pitchFamily="34" charset="0"/>
                <a:ea typeface="MS Mincho"/>
                <a:cs typeface="Arial" panose="020B0604020202020204" pitchFamily="34" charset="0"/>
              </a:rPr>
              <a:t>3GPP TSG-RAN WG3 Meeting #113-e </a:t>
            </a:r>
            <a:r>
              <a:rPr lang="sv-SE" altLang="en-US" sz="1400" b="1" dirty="0">
                <a:latin typeface="Arial "/>
              </a:rPr>
              <a:t>	</a:t>
            </a:r>
          </a:p>
          <a:p>
            <a:pPr>
              <a:spcAft>
                <a:spcPts val="0"/>
              </a:spcAft>
              <a:tabLst>
                <a:tab pos="8460105" algn="r"/>
              </a:tabLst>
            </a:pPr>
            <a:r>
              <a:rPr lang="en-GB" altLang="zh-CN" sz="1400" b="1" i="1" dirty="0">
                <a:latin typeface="Arial" panose="020B0604020202020204" pitchFamily="34" charset="0"/>
                <a:ea typeface="MS Mincho"/>
                <a:cs typeface="Arial" panose="020B0604020202020204" pitchFamily="34" charset="0"/>
              </a:rPr>
              <a:t>E-meeting, </a:t>
            </a:r>
            <a:r>
              <a:rPr lang="en-GB" altLang="zh-CN" sz="1400" b="1" i="1" dirty="0" smtClean="0">
                <a:latin typeface="Arial" panose="020B0604020202020204" pitchFamily="34" charset="0"/>
                <a:ea typeface="MS Mincho"/>
                <a:cs typeface="Arial" panose="020B0604020202020204" pitchFamily="34" charset="0"/>
              </a:rPr>
              <a:t>16-26 </a:t>
            </a:r>
            <a:r>
              <a:rPr lang="en-GB" altLang="zh-CN" sz="1400" b="1" i="1" dirty="0">
                <a:latin typeface="Arial" panose="020B0604020202020204" pitchFamily="34" charset="0"/>
                <a:ea typeface="MS Mincho"/>
                <a:cs typeface="Arial" panose="020B0604020202020204" pitchFamily="34" charset="0"/>
              </a:rPr>
              <a:t>Aug 2021</a:t>
            </a:r>
            <a:endParaRPr lang="zh-CN" altLang="zh-CN" sz="1050" i="1" dirty="0">
              <a:effectLst/>
              <a:latin typeface="Arial" panose="020B0604020202020204" pitchFamily="34" charset="0"/>
              <a:ea typeface="MS Mincho"/>
              <a:cs typeface="Times New Roman" panose="02020603050405020304" pitchFamily="18" charset="0"/>
            </a:endParaRPr>
          </a:p>
        </p:txBody>
      </p:sp>
      <p:sp>
        <p:nvSpPr>
          <p:cNvPr id="13" name="Text Box 14">
            <a:extLst>
              <a:ext uri="{FF2B5EF4-FFF2-40B4-BE49-F238E27FC236}">
                <a16:creationId xmlns="" xmlns:a16="http://schemas.microsoft.com/office/drawing/2014/main" id="{AF4006C6-1A95-4284-A498-917EA49F0F95}"/>
              </a:ext>
            </a:extLst>
          </p:cNvPr>
          <p:cNvSpPr txBox="1">
            <a:spLocks noChangeArrowheads="1"/>
          </p:cNvSpPr>
          <p:nvPr userDrawn="1"/>
        </p:nvSpPr>
        <p:spPr bwMode="auto">
          <a:xfrm>
            <a:off x="10543123" y="34816"/>
            <a:ext cx="13488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US" altLang="zh-CN" sz="1800" b="1" dirty="0" smtClean="0">
                <a:latin typeface="Arial "/>
              </a:rPr>
              <a:t>R3-213985</a:t>
            </a:r>
            <a:r>
              <a:rPr lang="sv-SE" altLang="en-US" sz="18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 xmlns:a16="http://schemas.microsoft.com/office/drawing/2014/main" id="{6BFCA172-672F-4297-B767-9F7EDE373FA1}"/>
              </a:ext>
            </a:extLst>
          </p:cNvPr>
          <p:cNvSpPr>
            <a:spLocks noGrp="1"/>
          </p:cNvSpPr>
          <p:nvPr>
            <p:ph type="title"/>
          </p:nvPr>
        </p:nvSpPr>
        <p:spPr>
          <a:xfrm>
            <a:off x="1386039" y="1709738"/>
            <a:ext cx="9962146" cy="1697605"/>
          </a:xfrm>
        </p:spPr>
        <p:txBody>
          <a:bodyPr/>
          <a:lstStyle/>
          <a:p>
            <a:pPr eaLnBrk="1" hangingPunct="1"/>
            <a:r>
              <a:rPr lang="en-US" altLang="zh-CN" sz="4400" dirty="0"/>
              <a:t>Way Forward on Mobility</a:t>
            </a:r>
            <a:br>
              <a:rPr lang="en-US" altLang="zh-CN" sz="4400" dirty="0"/>
            </a:br>
            <a:r>
              <a:rPr lang="en-US" altLang="zh-CN" sz="4400" dirty="0"/>
              <a:t>between MBS supporting nodes</a:t>
            </a:r>
            <a:endParaRPr lang="en-GB" altLang="en-US" sz="4400" dirty="0"/>
          </a:p>
        </p:txBody>
      </p:sp>
      <p:sp>
        <p:nvSpPr>
          <p:cNvPr id="5123" name="Text Placeholder 2">
            <a:extLst>
              <a:ext uri="{FF2B5EF4-FFF2-40B4-BE49-F238E27FC236}">
                <a16:creationId xmlns="" xmlns:a16="http://schemas.microsoft.com/office/drawing/2014/main" id="{9FAD3684-801E-4E1E-85EB-F5F3E5D37277}"/>
              </a:ext>
            </a:extLst>
          </p:cNvPr>
          <p:cNvSpPr>
            <a:spLocks noGrp="1"/>
          </p:cNvSpPr>
          <p:nvPr>
            <p:ph type="body" idx="4294967295"/>
          </p:nvPr>
        </p:nvSpPr>
        <p:spPr>
          <a:xfrm>
            <a:off x="2147887" y="3598061"/>
            <a:ext cx="8901915" cy="1500187"/>
          </a:xfrm>
        </p:spPr>
        <p:txBody>
          <a:bodyPr/>
          <a:lstStyle/>
          <a:p>
            <a:pPr marL="720000" indent="-540000" eaLnBrk="1" hangingPunct="1">
              <a:buFontTx/>
              <a:buNone/>
            </a:pPr>
            <a:r>
              <a:rPr lang="en-US" altLang="zh-CN" dirty="0"/>
              <a:t>Source: Huawei, Qualcomm Incorporated, CMCC, Lenovo,</a:t>
            </a:r>
            <a:r>
              <a:rPr lang="en-GB" altLang="zh-CN" dirty="0"/>
              <a:t> Motorola Mobility,</a:t>
            </a:r>
            <a:r>
              <a:rPr lang="en-US" altLang="zh-CN"/>
              <a:t> Nokia, Nokia Shanghai Bell, CBN, China Telecom, CATT, LG Electronics, Samsung, China Unicom, BT</a:t>
            </a:r>
            <a:endParaRPr lang="en-GB" altLang="en-US"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3" name="内容占位符 2"/>
          <p:cNvSpPr>
            <a:spLocks noGrp="1"/>
          </p:cNvSpPr>
          <p:nvPr>
            <p:ph idx="1"/>
          </p:nvPr>
        </p:nvSpPr>
        <p:spPr>
          <a:xfrm>
            <a:off x="838200" y="1825625"/>
            <a:ext cx="10731366" cy="4536674"/>
          </a:xfrm>
        </p:spPr>
        <p:txBody>
          <a:bodyPr/>
          <a:lstStyle/>
          <a:p>
            <a:r>
              <a:rPr lang="en-US" altLang="zh-CN" sz="1800" dirty="0"/>
              <a:t>RAN3#110-e meeting agreement:</a:t>
            </a:r>
          </a:p>
          <a:p>
            <a:pPr lvl="1"/>
            <a:r>
              <a:rPr lang="en-US" altLang="zh-CN" sz="1400" dirty="0"/>
              <a:t>For multicast, in order to allow the UE to detect loss of data or duplication of data, RAN3 shall continue discussing solutions to support alignment of PDCP SNs in between </a:t>
            </a:r>
            <a:r>
              <a:rPr lang="en-US" altLang="zh-CN" sz="1400" dirty="0" err="1"/>
              <a:t>gNBs</a:t>
            </a:r>
            <a:r>
              <a:rPr lang="en-US" altLang="zh-CN" sz="1400" dirty="0"/>
              <a:t>. </a:t>
            </a:r>
          </a:p>
          <a:p>
            <a:pPr lvl="1"/>
            <a:r>
              <a:rPr lang="en-US" altLang="zh-CN" sz="1400" dirty="0"/>
              <a:t>RAN3 will work on concepts to enable coordinated assignment of PDCP SNs to MBS user data packets within a </a:t>
            </a:r>
            <a:r>
              <a:rPr lang="en-US" altLang="zh-CN" sz="1400" dirty="0" err="1"/>
              <a:t>gNB</a:t>
            </a:r>
            <a:r>
              <a:rPr lang="en-US" altLang="zh-CN" sz="1400" dirty="0"/>
              <a:t> and between </a:t>
            </a:r>
            <a:r>
              <a:rPr lang="en-US" altLang="zh-CN" sz="1400" dirty="0" err="1"/>
              <a:t>gNBs</a:t>
            </a:r>
            <a:r>
              <a:rPr lang="en-US" altLang="zh-CN" sz="1400" dirty="0"/>
              <a:t> (to be coordinated with RAN2 if needed). Details FFS.</a:t>
            </a:r>
          </a:p>
          <a:p>
            <a:r>
              <a:rPr lang="en-US" altLang="zh-CN" sz="1800" dirty="0"/>
              <a:t>RAN2#112-e meeting agreement:</a:t>
            </a:r>
          </a:p>
          <a:p>
            <a:pPr lvl="1"/>
            <a:r>
              <a:rPr lang="en-US" altLang="zh-CN" sz="1400" dirty="0"/>
              <a:t>In order to support the lossless handover for 5G MBS services, at least DL PDCP SN synchronization and continuity between the source cell and the target cell should be guaranteed by the network side to realize. The design of specific approach to realize this can be involved with WG RAN3.</a:t>
            </a:r>
          </a:p>
          <a:p>
            <a:pPr lvl="1"/>
            <a:r>
              <a:rPr lang="en-US" altLang="zh-CN" sz="1400" dirty="0"/>
              <a:t>From network side, the source </a:t>
            </a:r>
            <a:r>
              <a:rPr lang="en-US" altLang="zh-CN" sz="1400" dirty="0" err="1"/>
              <a:t>gNB</a:t>
            </a:r>
            <a:r>
              <a:rPr lang="en-US" altLang="zh-CN" sz="1400" dirty="0"/>
              <a:t> may forward the data to the target </a:t>
            </a:r>
            <a:r>
              <a:rPr lang="en-US" altLang="zh-CN" sz="1400" dirty="0" err="1"/>
              <a:t>gNB</a:t>
            </a:r>
            <a:r>
              <a:rPr lang="en-US" altLang="zh-CN" sz="1400" dirty="0"/>
              <a:t> and the target </a:t>
            </a:r>
            <a:r>
              <a:rPr lang="en-US" altLang="zh-CN" sz="1400" dirty="0" err="1"/>
              <a:t>gNB</a:t>
            </a:r>
            <a:r>
              <a:rPr lang="en-US" altLang="zh-CN" sz="1400" dirty="0"/>
              <a:t> will deliver the forwarding data. Meanwhile, the SN STATUS TRANSFER should be extended to cover the PDCP SN for MBS data; Then (TBD after or in parallel) the UE receives the MBS in the target cell by the target cell according to target configuration.</a:t>
            </a:r>
          </a:p>
          <a:p>
            <a:r>
              <a:rPr lang="en-US" altLang="zh-CN" sz="1800" dirty="0"/>
              <a:t>Content in RAN2 running CR R2-2106554:</a:t>
            </a:r>
          </a:p>
          <a:p>
            <a:pPr lvl="1"/>
            <a:r>
              <a:rPr lang="en-US" altLang="zh-CN" sz="1400" dirty="0"/>
              <a:t>In order to support lossless handover for multicast service, DL PDCP SN synchronization and continuity between the source cell supporting multicast and the target cell supporting multicast needs to be guaranteed. The source </a:t>
            </a:r>
            <a:r>
              <a:rPr lang="en-US" altLang="zh-CN" sz="1400" dirty="0" err="1"/>
              <a:t>gNB</a:t>
            </a:r>
            <a:r>
              <a:rPr lang="en-US" altLang="zh-CN" sz="1400" dirty="0"/>
              <a:t> may forward the data to the target </a:t>
            </a:r>
            <a:r>
              <a:rPr lang="en-US" altLang="zh-CN" sz="1400" dirty="0" err="1"/>
              <a:t>gNB</a:t>
            </a:r>
            <a:r>
              <a:rPr lang="en-US" altLang="zh-CN" sz="1400" dirty="0"/>
              <a:t> and the target </a:t>
            </a:r>
            <a:r>
              <a:rPr lang="en-US" altLang="zh-CN" sz="1400" dirty="0" err="1"/>
              <a:t>gNB</a:t>
            </a:r>
            <a:r>
              <a:rPr lang="en-US" altLang="zh-CN" sz="1400" dirty="0"/>
              <a:t> will deliver the forwarded data. Additionally, the UE may be configured by the network to provide PDCP status report for a MRB for multicast session during a handover.</a:t>
            </a:r>
          </a:p>
          <a:p>
            <a:pPr lvl="1"/>
            <a:endParaRPr lang="zh-CN" altLang="en-US" sz="1600" dirty="0"/>
          </a:p>
        </p:txBody>
      </p:sp>
    </p:spTree>
    <p:extLst>
      <p:ext uri="{BB962C8B-B14F-4D97-AF65-F5344CB8AC3E}">
        <p14:creationId xmlns:p14="http://schemas.microsoft.com/office/powerpoint/2010/main" val="2966148406"/>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dirty="0"/>
              <a:t>Way Forward</a:t>
            </a:r>
          </a:p>
        </p:txBody>
      </p:sp>
      <p:sp>
        <p:nvSpPr>
          <p:cNvPr id="6147" name="Content Placeholder 2">
            <a:extLst>
              <a:ext uri="{FF2B5EF4-FFF2-40B4-BE49-F238E27FC236}">
                <a16:creationId xmlns="" xmlns:a16="http://schemas.microsoft.com/office/drawing/2014/main" id="{33CFEE74-7B51-47B2-8BC9-945D38E983E7}"/>
              </a:ext>
            </a:extLst>
          </p:cNvPr>
          <p:cNvSpPr>
            <a:spLocks noGrp="1"/>
          </p:cNvSpPr>
          <p:nvPr>
            <p:ph idx="1"/>
          </p:nvPr>
        </p:nvSpPr>
        <p:spPr/>
        <p:txBody>
          <a:bodyPr/>
          <a:lstStyle/>
          <a:p>
            <a:pPr>
              <a:lnSpc>
                <a:spcPct val="150000"/>
              </a:lnSpc>
            </a:pPr>
            <a:r>
              <a:rPr lang="en-US" altLang="zh-CN" dirty="0"/>
              <a:t> For multicast session, to minimize data loss during mobility between MBS supporting nodes</a:t>
            </a:r>
            <a:r>
              <a:rPr lang="zh-CN" altLang="en-US" dirty="0"/>
              <a:t>：</a:t>
            </a:r>
            <a:endParaRPr lang="en-US" altLang="zh-CN" dirty="0"/>
          </a:p>
          <a:p>
            <a:pPr lvl="1">
              <a:lnSpc>
                <a:spcPct val="150000"/>
              </a:lnSpc>
            </a:pPr>
            <a:r>
              <a:rPr lang="en-US" altLang="zh-CN" dirty="0"/>
              <a:t>Support to derive same PDCP SN for the same MBS data packet by different </a:t>
            </a:r>
            <a:r>
              <a:rPr lang="en-US" altLang="zh-CN" dirty="0" err="1"/>
              <a:t>gNBs</a:t>
            </a:r>
            <a:r>
              <a:rPr lang="en-US" altLang="zh-CN" dirty="0"/>
              <a:t>, based on some sequence number(s) received over NG-U</a:t>
            </a:r>
            <a:r>
              <a:rPr lang="en-US" altLang="zh-CN" dirty="0" smtClean="0"/>
              <a:t>;</a:t>
            </a:r>
            <a:endParaRPr lang="en-US" altLang="zh-CN" dirty="0"/>
          </a:p>
          <a:p>
            <a:pPr lvl="1">
              <a:lnSpc>
                <a:spcPct val="150000"/>
              </a:lnSpc>
            </a:pPr>
            <a:r>
              <a:rPr lang="en-US" altLang="zh-CN" dirty="0"/>
              <a:t>Specify RAN3 aspects for </a:t>
            </a:r>
            <a:r>
              <a:rPr lang="en-US" altLang="zh-CN" dirty="0" smtClean="0"/>
              <a:t>MBS </a:t>
            </a:r>
            <a:r>
              <a:rPr lang="en-US" altLang="zh-CN" dirty="0"/>
              <a:t>data forwarding</a:t>
            </a:r>
            <a:r>
              <a:rPr lang="zh-CN" altLang="en-US" dirty="0"/>
              <a:t>；</a:t>
            </a:r>
            <a:endParaRPr lang="en-US" altLang="en-US" dirty="0"/>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purl.org/dc/elements/1.1/"/>
    <ds:schemaRef ds:uri="http://www.w3.org/XML/1998/namespace"/>
    <ds:schemaRef ds:uri="http://purl.org/dc/terms/"/>
    <ds:schemaRef ds:uri="http://purl.org/dc/dcmitype/"/>
    <ds:schemaRef ds:uri="http://schemas.openxmlformats.org/package/2006/metadata/core-properties"/>
    <ds:schemaRef ds:uri="http://schemas.microsoft.com/office/infopath/2007/PartnerControls"/>
    <ds:schemaRef ds:uri="280d8efa-eff2-4910-88d2-79ca146720c4"/>
    <ds:schemaRef ds:uri="679a257e-872f-4c98-9e8a-0a9c104f72c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5639</TotalTime>
  <Words>378</Words>
  <Application>Microsoft Office PowerPoint</Application>
  <PresentationFormat>宽屏</PresentationFormat>
  <Paragraphs>15</Paragraphs>
  <Slides>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vt:i4>
      </vt:variant>
    </vt:vector>
  </HeadingPairs>
  <TitlesOfParts>
    <vt:vector size="11" baseType="lpstr">
      <vt:lpstr>Arial </vt:lpstr>
      <vt:lpstr>MS Mincho</vt:lpstr>
      <vt:lpstr>宋体</vt:lpstr>
      <vt:lpstr>Arial</vt:lpstr>
      <vt:lpstr>Calibri</vt:lpstr>
      <vt:lpstr>Calibri Light</vt:lpstr>
      <vt:lpstr>Times New Roman</vt:lpstr>
      <vt:lpstr>Office Theme</vt:lpstr>
      <vt:lpstr>Way Forward on Mobility between MBS supporting nodes</vt:lpstr>
      <vt:lpstr>Background</vt:lpstr>
      <vt:lpstr>Way Forward</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cp:lastModifiedBy>
  <cp:revision>620</cp:revision>
  <dcterms:created xsi:type="dcterms:W3CDTF">2010-02-05T13:52:04Z</dcterms:created>
  <dcterms:modified xsi:type="dcterms:W3CDTF">2021-08-06T06:45:50Z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(3)Qwqfk4ooUzOZa1oho0yDVhD9yOaPpJUDnBri8ZG4m03+WNiw9aqUkViYe7P9/TQFH8CenKLI
lqlU+PL6nl5ggaTxCEjvk18pZHwq/uCSLpM7CsgjLuNxKRoVqgMXn330YyVU4OjQ5jWzRNns
Fu7gWMdcuXAh0pBp7K8V/z3dPdPwJOCIjTcqT88SSBZEkLVOTXZ8RlYVnaebvXi2AXM4MRbN
Jc+ZQDfrcYTxpE5qLj</vt:lpwstr>
  </property>
  <property fmtid="{D5CDD505-2E9C-101B-9397-08002B2CF9AE}" pid="4" name="_2015_ms_pID_7253431">
    <vt:lpwstr>Av8gUYJOZaEgm9R01rGHc9PKato5k2ytVTzumQncRck3xLB48V0hnF
6cWEZN7OAUeMAkCKnnqHbGJ1uVmA/XCGrtkLa4dHqOR4ZeN+XU7pm3v9j7+Y2X5hSvqesUPR
Cn6ywv5KaTFGKxyJuFcFIA19fYuJazDEB4VmINmQ1EzEMGEc3tlNi1N7zql1nNUxY2UASrss
dACuxdoZwXK2vUzfdgb9yBogfWWbsZVIZrsn</vt:lpwstr>
  </property>
  <property fmtid="{D5CDD505-2E9C-101B-9397-08002B2CF9AE}" pid="5" name="_2015_ms_pID_7253432">
    <vt:lpwstr>kQ==</vt:lpwstr>
  </property>
</Properties>
</file>