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2"/>
  </p:notesMasterIdLst>
  <p:sldIdLst>
    <p:sldId id="259" r:id="rId2"/>
    <p:sldId id="276" r:id="rId3"/>
    <p:sldId id="260" r:id="rId4"/>
    <p:sldId id="306" r:id="rId5"/>
    <p:sldId id="298" r:id="rId6"/>
    <p:sldId id="287" r:id="rId7"/>
    <p:sldId id="299" r:id="rId8"/>
    <p:sldId id="291" r:id="rId9"/>
    <p:sldId id="305" r:id="rId10"/>
    <p:sldId id="296" r:id="rId11"/>
  </p:sldIdLst>
  <p:sldSz cx="12192000" cy="6858000"/>
  <p:notesSz cx="6858000" cy="9144000"/>
  <p:custDataLst>
    <p:tags r:id="rId1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4" autoAdjust="0"/>
    <p:restoredTop sz="94660"/>
  </p:normalViewPr>
  <p:slideViewPr>
    <p:cSldViewPr snapToGrid="0" showGuides="1">
      <p:cViewPr varScale="1">
        <p:scale>
          <a:sx n="114" d="100"/>
          <a:sy n="114" d="100"/>
        </p:scale>
        <p:origin x="43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t>2021/5/13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t>‹#›</a:t>
            </a:fld>
            <a:endParaRPr lang="zh-CN" altLang="en-US"/>
          </a:p>
        </p:txBody>
      </p:sp>
    </p:spTree>
    <p:extLst>
      <p:ext uri="{BB962C8B-B14F-4D97-AF65-F5344CB8AC3E}">
        <p14:creationId xmlns:p14="http://schemas.microsoft.com/office/powerpoint/2010/main" val="2033764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a:t>
            </a:fld>
            <a:endParaRPr lang="zh-CN" altLang="en-US"/>
          </a:p>
        </p:txBody>
      </p:sp>
    </p:spTree>
    <p:extLst>
      <p:ext uri="{BB962C8B-B14F-4D97-AF65-F5344CB8AC3E}">
        <p14:creationId xmlns:p14="http://schemas.microsoft.com/office/powerpoint/2010/main" val="1117241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10</a:t>
            </a:fld>
            <a:endParaRPr lang="zh-CN" altLang="en-US"/>
          </a:p>
        </p:txBody>
      </p:sp>
    </p:spTree>
    <p:extLst>
      <p:ext uri="{BB962C8B-B14F-4D97-AF65-F5344CB8AC3E}">
        <p14:creationId xmlns:p14="http://schemas.microsoft.com/office/powerpoint/2010/main" val="3579708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2</a:t>
            </a:fld>
            <a:endParaRPr lang="zh-CN" altLang="en-US"/>
          </a:p>
        </p:txBody>
      </p:sp>
    </p:spTree>
    <p:extLst>
      <p:ext uri="{BB962C8B-B14F-4D97-AF65-F5344CB8AC3E}">
        <p14:creationId xmlns:p14="http://schemas.microsoft.com/office/powerpoint/2010/main" val="855233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3</a:t>
            </a:fld>
            <a:endParaRPr lang="zh-CN" altLang="en-US"/>
          </a:p>
        </p:txBody>
      </p:sp>
    </p:spTree>
    <p:extLst>
      <p:ext uri="{BB962C8B-B14F-4D97-AF65-F5344CB8AC3E}">
        <p14:creationId xmlns:p14="http://schemas.microsoft.com/office/powerpoint/2010/main" val="2496353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4</a:t>
            </a:fld>
            <a:endParaRPr lang="zh-CN" altLang="en-US"/>
          </a:p>
        </p:txBody>
      </p:sp>
    </p:spTree>
    <p:extLst>
      <p:ext uri="{BB962C8B-B14F-4D97-AF65-F5344CB8AC3E}">
        <p14:creationId xmlns:p14="http://schemas.microsoft.com/office/powerpoint/2010/main" val="1336914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5</a:t>
            </a:fld>
            <a:endParaRPr lang="zh-CN" altLang="en-US"/>
          </a:p>
        </p:txBody>
      </p:sp>
    </p:spTree>
    <p:extLst>
      <p:ext uri="{BB962C8B-B14F-4D97-AF65-F5344CB8AC3E}">
        <p14:creationId xmlns:p14="http://schemas.microsoft.com/office/powerpoint/2010/main" val="293277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6</a:t>
            </a:fld>
            <a:endParaRPr lang="zh-CN" altLang="en-US"/>
          </a:p>
        </p:txBody>
      </p:sp>
    </p:spTree>
    <p:extLst>
      <p:ext uri="{BB962C8B-B14F-4D97-AF65-F5344CB8AC3E}">
        <p14:creationId xmlns:p14="http://schemas.microsoft.com/office/powerpoint/2010/main" val="770740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7</a:t>
            </a:fld>
            <a:endParaRPr lang="zh-CN" altLang="en-US"/>
          </a:p>
        </p:txBody>
      </p:sp>
    </p:spTree>
    <p:extLst>
      <p:ext uri="{BB962C8B-B14F-4D97-AF65-F5344CB8AC3E}">
        <p14:creationId xmlns:p14="http://schemas.microsoft.com/office/powerpoint/2010/main" val="462901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8</a:t>
            </a:fld>
            <a:endParaRPr lang="zh-CN" altLang="en-US"/>
          </a:p>
        </p:txBody>
      </p:sp>
    </p:spTree>
    <p:extLst>
      <p:ext uri="{BB962C8B-B14F-4D97-AF65-F5344CB8AC3E}">
        <p14:creationId xmlns:p14="http://schemas.microsoft.com/office/powerpoint/2010/main" val="51296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9</a:t>
            </a:fld>
            <a:endParaRPr lang="zh-CN" altLang="en-US"/>
          </a:p>
        </p:txBody>
      </p:sp>
    </p:spTree>
    <p:extLst>
      <p:ext uri="{BB962C8B-B14F-4D97-AF65-F5344CB8AC3E}">
        <p14:creationId xmlns:p14="http://schemas.microsoft.com/office/powerpoint/2010/main" val="842528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3A053-3666-4134-AE90-2D1DA5E4397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70D360-36AF-4B17-81D5-4BFF1ACB6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9F8742B-14FD-47D9-9568-047171AA2486}"/>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AB401DA9-A638-4DCD-BA78-04BEA1DDC0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2CD207-BA71-438F-94E5-A21628D34BF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702974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A9B5C5-4285-4AE3-AFD8-6CB58370CE3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89315BE-6366-4893-ADF7-EC8F877E49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0C2CBF1-F469-4AEF-B46F-D3DF73D452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D5B8168-B3F5-4521-81E2-C41D7620E9C7}"/>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6" name="页脚占位符 5">
            <a:extLst>
              <a:ext uri="{FF2B5EF4-FFF2-40B4-BE49-F238E27FC236}">
                <a16:creationId xmlns:a16="http://schemas.microsoft.com/office/drawing/2014/main" id="{BDF698AA-94D3-4568-A5B1-1E907CECC0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DE1291-1E7C-4EB4-8D6C-DEEE3A699C5F}"/>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657376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A1FE23-2599-4A37-8181-3C7F1A4E48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DAED116-1A34-4470-8444-14A46585373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790F23F-2982-4948-8705-CCFD94A1ACB7}"/>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575F10E2-621D-4C4F-AC94-9DF10360B2B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33F026-817B-4A77-8BB9-8A0AD453CC9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157554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165C5BB-CB00-4FF1-B84C-CCD570059DA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A1224C6-C6D8-42E9-AC23-506184273824}"/>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E937272-358D-4580-A009-424BF7389FC0}"/>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423C9400-E68A-4E91-8FAD-00B7861AD4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D43D651-C947-4FB9-B00F-0336104C13BB}"/>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2230478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CA3853-E289-4EEE-B32D-18BBBD5F20E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04E15E-6D04-41DB-89B9-FEF14A8ED43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6A71D4-1A07-48E1-997B-6BB2A51DBF0C}"/>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B7F6E334-86FC-452E-821C-FF9D80289F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BFC55F-A7F1-4327-9D58-4B50065F960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408612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19025B-D977-47F0-B78F-4AC3F83AF9D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76FA7E3-505D-47BA-9562-47AE195905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97070DF-7BBF-4419-82A0-40CDAFB7DD27}"/>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9CE2FC45-9C15-44DD-A839-B507058DF3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AD3CD6-C11F-4D10-9064-BF6E69453A54}"/>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020023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DC114A-A91E-4DF9-BFE9-5F6489A1DB2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6E28110-D2A2-413B-81F6-96F0518344A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A2DED67-3B77-44D9-9305-CF96D750CFD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6BD5AEB-7DF3-48F4-A3A2-1132D86F9703}"/>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6" name="页脚占位符 5">
            <a:extLst>
              <a:ext uri="{FF2B5EF4-FFF2-40B4-BE49-F238E27FC236}">
                <a16:creationId xmlns:a16="http://schemas.microsoft.com/office/drawing/2014/main" id="{8FE43695-E6D5-46A7-BF1C-3104B38661B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13623C-F357-494B-95B6-7A169F7B9971}"/>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6601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02924-33AF-43B9-9A4E-4D8F4E4B20C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C0DE0F1-C06C-4351-A309-D641B9A2B6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ADAE7DD-346B-4FF1-9774-1ADEA17C053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27A85C1-8048-4314-B969-F8332ED0E8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713060F-5CCA-4BCC-941E-C713F81A4F5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9F27895-A2E9-44C7-B73E-4DAB7567ADD8}"/>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8" name="页脚占位符 7">
            <a:extLst>
              <a:ext uri="{FF2B5EF4-FFF2-40B4-BE49-F238E27FC236}">
                <a16:creationId xmlns:a16="http://schemas.microsoft.com/office/drawing/2014/main" id="{48E1D5E7-0282-4CE4-9170-F1E008B942A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2974AF-46A6-416A-88F4-4FD31FD05DA5}"/>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87606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FFFBE-B3ED-4AB1-B337-0ABB2AFD078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997455D-F1F8-47DE-BAD9-801C157403CE}"/>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4" name="页脚占位符 3">
            <a:extLst>
              <a:ext uri="{FF2B5EF4-FFF2-40B4-BE49-F238E27FC236}">
                <a16:creationId xmlns:a16="http://schemas.microsoft.com/office/drawing/2014/main" id="{BC45EC9A-8F1C-4362-8C5E-0E9D1ADFD51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FD1CFA2-FAA4-4382-B717-329D23B9CF0B}"/>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831564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293934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6170A63-E7C7-4B53-A212-9F97EC6A101C}"/>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3" name="页脚占位符 2">
            <a:extLst>
              <a:ext uri="{FF2B5EF4-FFF2-40B4-BE49-F238E27FC236}">
                <a16:creationId xmlns:a16="http://schemas.microsoft.com/office/drawing/2014/main" id="{8C93A1E2-1538-4285-94F6-570757C30BF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189CD98-4736-4B92-A87F-4633658D9ABE}"/>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378860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27EA8-AF91-4EA3-87FB-FCB566C6976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A76DB50-1AA6-4D4C-BD33-8D284CF434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733692A-8D92-4539-9BE6-4AEC9B6E1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8CE732-D219-4CD0-91F1-F2C78572F752}"/>
              </a:ext>
            </a:extLst>
          </p:cNvPr>
          <p:cNvSpPr>
            <a:spLocks noGrp="1"/>
          </p:cNvSpPr>
          <p:nvPr>
            <p:ph type="dt" sz="half" idx="10"/>
          </p:nvPr>
        </p:nvSpPr>
        <p:spPr/>
        <p:txBody>
          <a:bodyPr/>
          <a:lstStyle/>
          <a:p>
            <a:fld id="{B588C729-B8A5-4B8D-BA6D-5AE061BB0DBD}" type="datetimeFigureOut">
              <a:rPr lang="zh-CN" altLang="en-US" smtClean="0"/>
              <a:t>2021/5/13</a:t>
            </a:fld>
            <a:endParaRPr lang="zh-CN" altLang="en-US"/>
          </a:p>
        </p:txBody>
      </p:sp>
      <p:sp>
        <p:nvSpPr>
          <p:cNvPr id="6" name="页脚占位符 5">
            <a:extLst>
              <a:ext uri="{FF2B5EF4-FFF2-40B4-BE49-F238E27FC236}">
                <a16:creationId xmlns:a16="http://schemas.microsoft.com/office/drawing/2014/main" id="{7EFD5E56-C567-402A-98D9-BDE6E88739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76FD05-D99B-46F1-B340-5AC403E152B6}"/>
              </a:ext>
            </a:extLst>
          </p:cNvPr>
          <p:cNvSpPr>
            <a:spLocks noGrp="1"/>
          </p:cNvSpPr>
          <p:nvPr>
            <p:ph type="sldNum" sz="quarter" idx="12"/>
          </p:nvPr>
        </p:nvSpPr>
        <p:spPr/>
        <p:txBody>
          <a:body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37530414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9A8CA3E-0C79-4C1F-BDA5-00BCBABDA5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2CF5590-5A61-4602-B921-7C6D33945C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C84651E-46DA-4FBD-898C-D3BB9BA99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t>2021/5/13</a:t>
            </a:fld>
            <a:endParaRPr lang="zh-CN" altLang="en-US"/>
          </a:p>
        </p:txBody>
      </p:sp>
      <p:sp>
        <p:nvSpPr>
          <p:cNvPr id="5" name="页脚占位符 4">
            <a:extLst>
              <a:ext uri="{FF2B5EF4-FFF2-40B4-BE49-F238E27FC236}">
                <a16:creationId xmlns:a16="http://schemas.microsoft.com/office/drawing/2014/main" id="{F162CE38-1076-4597-A0B9-903FD58FF2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E63F35-1A99-4CB0-9386-89FF568A83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t>‹#›</a:t>
            </a:fld>
            <a:endParaRPr lang="zh-CN" altLang="en-US"/>
          </a:p>
        </p:txBody>
      </p:sp>
    </p:spTree>
    <p:extLst>
      <p:ext uri="{BB962C8B-B14F-4D97-AF65-F5344CB8AC3E}">
        <p14:creationId xmlns:p14="http://schemas.microsoft.com/office/powerpoint/2010/main" val="1720454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D:\甲方\ppt\工作\风景\5a634dc6101bb.jpg5a634dc6101bb">
            <a:extLst>
              <a:ext uri="{FF2B5EF4-FFF2-40B4-BE49-F238E27FC236}">
                <a16:creationId xmlns:a16="http://schemas.microsoft.com/office/drawing/2014/main" id="{3B0B200D-95E0-4D1F-A4E3-4F40D8AC5523}"/>
              </a:ext>
            </a:extLst>
          </p:cNvPr>
          <p:cNvPicPr>
            <a:picLocks noChangeAspect="1"/>
          </p:cNvPicPr>
          <p:nvPr/>
        </p:nvPicPr>
        <p:blipFill rotWithShape="1">
          <a:blip r:embed="rId5"/>
          <a:srcRect l="70" t="5979" r="112" b="5122"/>
          <a:stretch/>
        </p:blipFill>
        <p:spPr>
          <a:xfrm>
            <a:off x="1" y="0"/>
            <a:ext cx="12191999" cy="6874778"/>
          </a:xfrm>
          <a:prstGeom prst="rect">
            <a:avLst/>
          </a:prstGeom>
        </p:spPr>
      </p:pic>
      <p:sp>
        <p:nvSpPr>
          <p:cNvPr id="33" name="paper-plane_126412">
            <a:extLst>
              <a:ext uri="{FF2B5EF4-FFF2-40B4-BE49-F238E27FC236}">
                <a16:creationId xmlns:a16="http://schemas.microsoft.com/office/drawing/2014/main" id="{D20381B3-56B2-4E55-BED2-A5DE9ADE2114}"/>
              </a:ext>
            </a:extLst>
          </p:cNvPr>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a:extLst>
              <a:ext uri="{FF2B5EF4-FFF2-40B4-BE49-F238E27FC236}">
                <a16:creationId xmlns:a16="http://schemas.microsoft.com/office/drawing/2014/main" id="{C14B1314-5302-4702-A037-0DBFBA80A0D7}"/>
              </a:ext>
            </a:extLst>
          </p:cNvPr>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a:extLst>
              <a:ext uri="{FF2B5EF4-FFF2-40B4-BE49-F238E27FC236}">
                <a16:creationId xmlns:a16="http://schemas.microsoft.com/office/drawing/2014/main" id="{544A09C7-B4C6-41EE-97E4-B2E67C4938DD}"/>
              </a:ext>
            </a:extLst>
          </p:cNvPr>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a:extLst>
              <a:ext uri="{FF2B5EF4-FFF2-40B4-BE49-F238E27FC236}">
                <a16:creationId xmlns:a16="http://schemas.microsoft.com/office/drawing/2014/main" id="{52CA5D73-6C92-482A-AE7B-78804858CD0D}"/>
              </a:ext>
            </a:extLst>
          </p:cNvPr>
          <p:cNvCxnSpPr>
            <a:cxnSpLocks/>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a:extLst>
              <a:ext uri="{FF2B5EF4-FFF2-40B4-BE49-F238E27FC236}">
                <a16:creationId xmlns:a16="http://schemas.microsoft.com/office/drawing/2014/main" id="{A8B57B5B-FAA8-4AC8-8A82-E592EAF6FFE3}"/>
              </a:ext>
            </a:extLst>
          </p:cNvPr>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a:extLst>
              <a:ext uri="{FF2B5EF4-FFF2-40B4-BE49-F238E27FC236}">
                <a16:creationId xmlns:a16="http://schemas.microsoft.com/office/drawing/2014/main" id="{C424308F-856E-4D53-9092-DF5E6A9827D0}"/>
              </a:ext>
            </a:extLst>
          </p:cNvPr>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a:extLst>
              <a:ext uri="{FF2B5EF4-FFF2-40B4-BE49-F238E27FC236}">
                <a16:creationId xmlns:a16="http://schemas.microsoft.com/office/drawing/2014/main" id="{1F97E7C2-902C-44E2-AAB6-A23BCD8CB59F}"/>
              </a:ext>
            </a:extLst>
          </p:cNvPr>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a:extLst>
              <a:ext uri="{FF2B5EF4-FFF2-40B4-BE49-F238E27FC236}">
                <a16:creationId xmlns:a16="http://schemas.microsoft.com/office/drawing/2014/main" id="{A7C70C6D-5DD3-4DAB-8336-F25899510E78}"/>
              </a:ext>
            </a:extLst>
          </p:cNvPr>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a:extLst>
              <a:ext uri="{FF2B5EF4-FFF2-40B4-BE49-F238E27FC236}">
                <a16:creationId xmlns:a16="http://schemas.microsoft.com/office/drawing/2014/main" id="{B3EE8CA0-7938-4038-8098-72B44560FA0B}"/>
              </a:ext>
            </a:extLst>
          </p:cNvPr>
          <p:cNvSpPr/>
          <p:nvPr/>
        </p:nvSpPr>
        <p:spPr>
          <a:xfrm>
            <a:off x="0" y="3248843"/>
            <a:ext cx="12191999" cy="461665"/>
          </a:xfrm>
          <a:prstGeom prst="rect">
            <a:avLst/>
          </a:prstGeom>
        </p:spPr>
        <p:txBody>
          <a:bodyPr wrap="square">
            <a:spAutoFit/>
          </a:bodyPr>
          <a:lstStyle/>
          <a:p>
            <a:pPr algn="ctr"/>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5" name="One Two - Me and You">
            <a:hlinkClick r:id="" action="ppaction://media"/>
            <a:extLst>
              <a:ext uri="{FF2B5EF4-FFF2-40B4-BE49-F238E27FC236}">
                <a16:creationId xmlns:a16="http://schemas.microsoft.com/office/drawing/2014/main" id="{19290BB7-22FB-4517-BB2A-F1CF86E2FD2D}"/>
              </a:ext>
            </a:extLst>
          </p:cNvPr>
          <p:cNvPicPr>
            <a:picLocks noChangeAspect="1"/>
          </p:cNvPicPr>
          <p:nvPr>
            <a:audioFile r:link="rId1"/>
            <p:extLst>
              <p:ext uri="{DAA4B4D4-6D71-4841-9C94-3DE7FCFB9230}">
                <p14:media xmlns:p14="http://schemas.microsoft.com/office/powerpoint/2010/main" r:embed="rId2">
                  <p14:trim end="0.875"/>
                  <p14:fade out="10000"/>
                </p14:media>
              </p:ext>
            </p:extLst>
          </p:nvPr>
        </p:nvPicPr>
        <p:blipFill>
          <a:blip r:embed="rId6"/>
          <a:stretch>
            <a:fillRect/>
          </a:stretch>
        </p:blipFill>
        <p:spPr>
          <a:xfrm>
            <a:off x="0" y="-740304"/>
            <a:ext cx="609600" cy="609600"/>
          </a:xfrm>
          <a:prstGeom prst="rect">
            <a:avLst/>
          </a:prstGeom>
        </p:spPr>
      </p:pic>
    </p:spTree>
    <p:extLst>
      <p:ext uri="{BB962C8B-B14F-4D97-AF65-F5344CB8AC3E}">
        <p14:creationId xmlns:p14="http://schemas.microsoft.com/office/powerpoint/2010/main" val="2280916695"/>
      </p:ext>
    </p:extLst>
  </p:cSld>
  <p:clrMapOvr>
    <a:masterClrMapping/>
  </p:clrMapOvr>
  <p:transition spd="slow" advClick="0" advTm="10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_裁图1">
            <a:extLst>
              <a:ext uri="{FF2B5EF4-FFF2-40B4-BE49-F238E27FC236}">
                <a16:creationId xmlns:a16="http://schemas.microsoft.com/office/drawing/2014/main" id="{4D6716A5-50CA-430F-A80E-934059940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 y="1"/>
            <a:ext cx="12201720" cy="6858000"/>
          </a:xfrm>
          <a:prstGeom prst="rect">
            <a:avLst/>
          </a:prstGeom>
        </p:spPr>
      </p:pic>
      <p:sp>
        <p:nvSpPr>
          <p:cNvPr id="34" name="KSO_Shape">
            <a:extLst>
              <a:ext uri="{FF2B5EF4-FFF2-40B4-BE49-F238E27FC236}">
                <a16:creationId xmlns:a16="http://schemas.microsoft.com/office/drawing/2014/main" id="{C14B1314-5302-4702-A037-0DBFBA80A0D7}"/>
              </a:ext>
            </a:extLst>
          </p:cNvPr>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a:extLst>
              <a:ext uri="{FF2B5EF4-FFF2-40B4-BE49-F238E27FC236}">
                <a16:creationId xmlns:a16="http://schemas.microsoft.com/office/drawing/2014/main" id="{544A09C7-B4C6-41EE-97E4-B2E67C4938DD}"/>
              </a:ext>
            </a:extLst>
          </p:cNvPr>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a:extLst>
              <a:ext uri="{FF2B5EF4-FFF2-40B4-BE49-F238E27FC236}">
                <a16:creationId xmlns:a16="http://schemas.microsoft.com/office/drawing/2014/main" id="{C424308F-856E-4D53-9092-DF5E6A9827D0}"/>
              </a:ext>
            </a:extLst>
          </p:cNvPr>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a:extLst>
              <a:ext uri="{FF2B5EF4-FFF2-40B4-BE49-F238E27FC236}">
                <a16:creationId xmlns:a16="http://schemas.microsoft.com/office/drawing/2014/main" id="{1F97E7C2-902C-44E2-AAB6-A23BCD8CB59F}"/>
              </a:ext>
            </a:extLst>
          </p:cNvPr>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a:extLst>
              <a:ext uri="{FF2B5EF4-FFF2-40B4-BE49-F238E27FC236}">
                <a16:creationId xmlns:a16="http://schemas.microsoft.com/office/drawing/2014/main" id="{1C3F2655-C959-4DEC-B5E2-1CD056095213}"/>
              </a:ext>
            </a:extLst>
          </p:cNvPr>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rPr>
              <a:t>In your day, we will work together, so the OARS will paddle fast and the shore will be clear.</a:t>
            </a: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a:extLst>
              <a:ext uri="{FF2B5EF4-FFF2-40B4-BE49-F238E27FC236}">
                <a16:creationId xmlns:a16="http://schemas.microsoft.com/office/drawing/2014/main" id="{F1F9E566-F338-4608-AA63-34A618C9A97B}"/>
              </a:ext>
            </a:extLst>
          </p:cNvPr>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Microsoft YaHei" panose="020B0503020204020204" pitchFamily="34" charset="-122"/>
              </a:defRPr>
            </a:lvl1pPr>
          </a:lstStyle>
          <a:p>
            <a:r>
              <a:rPr lang="en-US" altLang="zh-CN" dirty="0"/>
              <a:t>- All RAN3 Delegates</a:t>
            </a:r>
            <a:endParaRPr lang="zh-CN" altLang="en-US" dirty="0"/>
          </a:p>
        </p:txBody>
      </p:sp>
    </p:spTree>
    <p:extLst>
      <p:ext uri="{BB962C8B-B14F-4D97-AF65-F5344CB8AC3E}">
        <p14:creationId xmlns:p14="http://schemas.microsoft.com/office/powerpoint/2010/main" val="899634408"/>
      </p:ext>
    </p:extLst>
  </p:cSld>
  <p:clrMapOvr>
    <a:masterClrMapping/>
  </p:clrMapOvr>
  <p:transition spd="slow" advClick="0" advTm="10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2E8556F4-BF45-4F51-9119-6384F373C5CA}"/>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2A62BD5-F9E7-4F8B-AB08-027248FF504C}"/>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a:extLst>
              <a:ext uri="{FF2B5EF4-FFF2-40B4-BE49-F238E27FC236}">
                <a16:creationId xmlns:a16="http://schemas.microsoft.com/office/drawing/2014/main" id="{59D67C61-FF0E-495A-A215-6CDD6F987DE6}"/>
              </a:ext>
            </a:extLst>
          </p:cNvPr>
          <p:cNvSpPr txBox="1"/>
          <p:nvPr/>
        </p:nvSpPr>
        <p:spPr>
          <a:xfrm>
            <a:off x="615432" y="1105822"/>
            <a:ext cx="5055526" cy="5262979"/>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am grateful for having had you on board in the RAN3 officers team. These past 4 years have been a success for RAN3 also thanks to your invaluable cooperation: we wouldn’t have been able to make it without you! As Vice-Chairman you took care of some complex topics, which you successfully guided thanks to your competence and common sense. I was confident that I didn’t have to worry about anything about those topics, because it was all taken care of by you.</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amazes me that, in parallel to such a demanding role, you also found the time to edit such a well-organized book on RAN architecture (I guess I didn’t stress you too much… ;) ). I was happy to buy it and I consult it regularly; the book is an additional sign of your role and contribution to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a:t>
            </a:r>
          </a:p>
          <a:p>
            <a:endParaRPr lang="en-US" altLang="zh-CN" sz="1600"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CE2AF6A6-8067-4E71-8F3A-9CC6ECC544F4}"/>
              </a:ext>
            </a:extLst>
          </p:cNvPr>
          <p:cNvSpPr txBox="1"/>
          <p:nvPr/>
        </p:nvSpPr>
        <p:spPr>
          <a:xfrm>
            <a:off x="6604013" y="1305341"/>
            <a:ext cx="5174130" cy="1815882"/>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I wish you all the best, and I’m looking forward to continuing to work with you in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 Gino</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4041713"/>
      </p:ext>
    </p:extLst>
  </p:cSld>
  <p:clrMapOvr>
    <a:masterClrMapping/>
  </p:clrMapOvr>
  <p:transition spd="slow" advClick="0" advTm="20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2032961-8F96-4BFE-B70F-1310D96B2A7D}"/>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F27C5F1-8111-4692-BA95-DED85B08D4DC}"/>
              </a:ext>
            </a:extLst>
          </p:cNvPr>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B6860E5F-7281-46C2-B8D6-8B0D479E87F1}"/>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a16="http://schemas.microsoft.com/office/drawing/2014/main" id="{28EA612B-8FC6-44EF-8233-942CB4B0139A}"/>
              </a:ext>
            </a:extLst>
          </p:cNvPr>
          <p:cNvSpPr txBox="1"/>
          <p:nvPr/>
        </p:nvSpPr>
        <p:spPr>
          <a:xfrm>
            <a:off x="440421" y="1215561"/>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thanks for your excellent job for the last 4 years ! Working with you has been a wonderful experience and a privilege!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you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Yin Gao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7" name="image1.jpg" descr="MYXJ_20180526004122_save_mh1617864574571">
            <a:extLst>
              <a:ext uri="{FF2B5EF4-FFF2-40B4-BE49-F238E27FC236}">
                <a16:creationId xmlns:a16="http://schemas.microsoft.com/office/drawing/2014/main" id="{BC7250A8-785F-4AB7-B081-97B7B3B63966}"/>
              </a:ext>
            </a:extLst>
          </p:cNvPr>
          <p:cNvPicPr/>
          <p:nvPr/>
        </p:nvPicPr>
        <p:blipFill>
          <a:blip r:embed="rId3"/>
          <a:srcRect/>
          <a:stretch>
            <a:fillRect/>
          </a:stretch>
        </p:blipFill>
        <p:spPr>
          <a:xfrm>
            <a:off x="6970362" y="687134"/>
            <a:ext cx="4184198" cy="5705276"/>
          </a:xfrm>
          <a:prstGeom prst="rect">
            <a:avLst/>
          </a:prstGeom>
          <a:ln/>
        </p:spPr>
      </p:pic>
      <p:sp>
        <p:nvSpPr>
          <p:cNvPr id="3" name="文本框 2">
            <a:extLst>
              <a:ext uri="{FF2B5EF4-FFF2-40B4-BE49-F238E27FC236}">
                <a16:creationId xmlns:a16="http://schemas.microsoft.com/office/drawing/2014/main" id="{67FBAF00-09AD-47A3-9646-81E33733998D}"/>
              </a:ext>
            </a:extLst>
          </p:cNvPr>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BA800078-3133-4227-90D6-0F2762CBC849}"/>
              </a:ext>
            </a:extLst>
          </p:cNvPr>
          <p:cNvSpPr txBox="1"/>
          <p:nvPr/>
        </p:nvSpPr>
        <p:spPr>
          <a:xfrm>
            <a:off x="466987" y="3244693"/>
            <a:ext cx="5110294" cy="181588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Sasha, it is a great honor to work with you on the SON/MDT project and to complete the challenge in a very short time.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I wish you a happy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Dapeng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Li</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a:extLst>
              <a:ext uri="{FF2B5EF4-FFF2-40B4-BE49-F238E27FC236}">
                <a16:creationId xmlns:a16="http://schemas.microsoft.com/office/drawing/2014/main" id="{4378EEE3-6AC3-4732-8A1D-81B974E2848F}"/>
              </a:ext>
            </a:extLst>
          </p:cNvPr>
          <p:cNvSpPr txBox="1"/>
          <p:nvPr/>
        </p:nvSpPr>
        <p:spPr>
          <a:xfrm>
            <a:off x="440421" y="5194498"/>
            <a:ext cx="5110294" cy="156966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efforts. When are we going to see the dark side of Sasha BTW? Love your book which has brought us a bigger picture of telecom world.</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Qi Tao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315188"/>
      </p:ext>
    </p:extLst>
  </p:cSld>
  <p:clrMapOvr>
    <a:masterClrMapping/>
  </p:clrMapOvr>
  <p:transition spd="slow" advClick="0" advTm="15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2032961-8F96-4BFE-B70F-1310D96B2A7D}"/>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3F27C5F1-8111-4692-BA95-DED85B08D4DC}"/>
              </a:ext>
            </a:extLst>
          </p:cNvPr>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B6860E5F-7281-46C2-B8D6-8B0D479E87F1}"/>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a16="http://schemas.microsoft.com/office/drawing/2014/main" id="{28EA612B-8FC6-44EF-8233-942CB4B0139A}"/>
              </a:ext>
            </a:extLst>
          </p:cNvPr>
          <p:cNvSpPr txBox="1"/>
          <p:nvPr/>
        </p:nvSpPr>
        <p:spPr>
          <a:xfrm>
            <a:off x="440421" y="1358598"/>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for your leadership in RAN3 session. Feel very happy to work and cooperate with you.</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May you have successful career in you future life.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Zijiang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Ma</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67FBAF00-09AD-47A3-9646-81E33733998D}"/>
              </a:ext>
            </a:extLst>
          </p:cNvPr>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BA800078-3133-4227-90D6-0F2762CBC849}"/>
              </a:ext>
            </a:extLst>
          </p:cNvPr>
          <p:cNvSpPr txBox="1"/>
          <p:nvPr/>
        </p:nvSpPr>
        <p:spPr>
          <a:xfrm>
            <a:off x="440421" y="3653406"/>
            <a:ext cx="5162026" cy="2308324"/>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Thanks for your contributions to RAN3 in the past four years, especially for your excellent leadership in the SON/MDT WI.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Wish you the best in the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Jiren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Han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a:extLst>
              <a:ext uri="{FF2B5EF4-FFF2-40B4-BE49-F238E27FC236}">
                <a16:creationId xmlns:a16="http://schemas.microsoft.com/office/drawing/2014/main" id="{5CB13DC4-F9D2-4D41-88D3-7019FB18FF2E}"/>
              </a:ext>
            </a:extLst>
          </p:cNvPr>
          <p:cNvSpPr txBox="1"/>
          <p:nvPr/>
        </p:nvSpPr>
        <p:spPr>
          <a:xfrm>
            <a:off x="6589551" y="855737"/>
            <a:ext cx="5215157" cy="378565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Gino,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 am a fresher in the RAN3 family. I haven’t even seen you so far, but I can see from the pictures that you are supposed to be a handsome person. </a:t>
            </a:r>
            <a:r>
              <a:rPr lang="en-US" altLang="zh-CN" sz="1600"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Hope to see you in future meetings. Wish you all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Jiajun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Chen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p:txBody>
      </p:sp>
      <p:pic>
        <p:nvPicPr>
          <p:cNvPr id="13" name="图片 12">
            <a:extLst>
              <a:ext uri="{FF2B5EF4-FFF2-40B4-BE49-F238E27FC236}">
                <a16:creationId xmlns:a16="http://schemas.microsoft.com/office/drawing/2014/main" id="{3D70C065-F6CD-4F4C-A77D-E7DC37B39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926" y="3653406"/>
            <a:ext cx="2736210" cy="2736210"/>
          </a:xfrm>
          <a:prstGeom prst="rect">
            <a:avLst/>
          </a:prstGeom>
        </p:spPr>
      </p:pic>
    </p:spTree>
    <p:extLst>
      <p:ext uri="{BB962C8B-B14F-4D97-AF65-F5344CB8AC3E}">
        <p14:creationId xmlns:p14="http://schemas.microsoft.com/office/powerpoint/2010/main" val="3450720542"/>
      </p:ext>
    </p:extLst>
  </p:cSld>
  <p:clrMapOvr>
    <a:masterClrMapping/>
  </p:clrMapOvr>
  <p:transition spd="slow" advClick="0" advTm="15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AC3E4CA5-DD60-47AE-AD99-08EC80F1A433}"/>
              </a:ext>
            </a:extLst>
          </p:cNvPr>
          <p:cNvSpPr txBox="1"/>
          <p:nvPr/>
        </p:nvSpPr>
        <p:spPr>
          <a:xfrm>
            <a:off x="398802" y="1428452"/>
            <a:ext cx="5298393" cy="2000548"/>
          </a:xfrm>
          <a:prstGeom prst="rect">
            <a:avLst/>
          </a:prstGeom>
          <a:noFill/>
        </p:spPr>
        <p:txBody>
          <a:bodyPr wrap="square" rtlCol="0">
            <a:spAutoFit/>
          </a:bodyPr>
          <a:lstStyle/>
          <a:p>
            <a:pPr>
              <a:lnSpc>
                <a:spcPct val="115000"/>
              </a:lnSpc>
            </a:pPr>
            <a:r>
              <a:rPr lang="zh-CN" altLang="zh-CN" sz="1600" dirty="0">
                <a:effectLst/>
                <a:latin typeface="Calibri" panose="020F0502020204030204" pitchFamily="34" charset="0"/>
                <a:ea typeface="宋体" panose="02010600030101010101" pitchFamily="2" charset="-122"/>
                <a:cs typeface="Calibri" panose="020F0502020204030204" pitchFamily="34" charset="0"/>
              </a:rPr>
              <a:t>Thank you for being the RAN3 Vice Chairman since my first RAN3 meetings in Sanya and Busan back in 2018. It has been a great pleasure to co-work with you and I do appreciate your effort in conducting the meetings and moving the 3GPP releases forward. Cheers!</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Google - </a:t>
            </a:r>
            <a:r>
              <a:rPr lang="zh-CN" altLang="zh-CN" sz="1600" dirty="0">
                <a:effectLst/>
                <a:latin typeface="Calibri" panose="020F0502020204030204" pitchFamily="34" charset="0"/>
                <a:ea typeface="Arial" panose="020B0604020202020204" pitchFamily="34" charset="0"/>
                <a:cs typeface="Calibri" panose="020F0502020204030204" pitchFamily="34" charset="0"/>
              </a:rPr>
              <a:t>Jing-Rong Hsieh</a:t>
            </a:r>
            <a:endParaRPr lang="zh-CN" altLang="en-US" sz="16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15D9DA0D-6A45-434C-AA95-834AE4C6869E}"/>
              </a:ext>
            </a:extLst>
          </p:cNvPr>
          <p:cNvSpPr txBox="1"/>
          <p:nvPr/>
        </p:nvSpPr>
        <p:spPr>
          <a:xfrm>
            <a:off x="6295400" y="1392964"/>
            <a:ext cx="5697199" cy="3539430"/>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have never met you due to a pandemic situation, but thank you for your hard work as RAN3 </a:t>
            </a:r>
            <a:r>
              <a:rPr lang="en-US" altLang="zh-CN" sz="1600" dirty="0" err="1">
                <a:latin typeface="Calibri" panose="020F0502020204030204" pitchFamily="34" charset="0"/>
                <a:cs typeface="Calibri" panose="020F0502020204030204" pitchFamily="34" charset="0"/>
              </a:rPr>
              <a:t>vicechair</a:t>
            </a:r>
            <a:r>
              <a:rPr lang="en-US" altLang="zh-CN" sz="1600" dirty="0">
                <a:latin typeface="Calibri" panose="020F0502020204030204" pitchFamily="34" charset="0"/>
                <a:cs typeface="Calibri" panose="020F0502020204030204" pitchFamily="34" charset="0"/>
              </a:rPr>
              <a:t>.</a:t>
            </a:r>
          </a:p>
          <a:p>
            <a:r>
              <a:rPr lang="en-US" altLang="zh-CN" sz="1600" dirty="0">
                <a:latin typeface="Calibri" panose="020F0502020204030204" pitchFamily="34" charset="0"/>
                <a:cs typeface="Calibri" panose="020F0502020204030204" pitchFamily="34" charset="0"/>
              </a:rPr>
              <a:t>I remember that I saw your look with a shaggy beard over the GTW sessions.</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is a pity that we did not have much time to know each other.</a:t>
            </a:r>
          </a:p>
          <a:p>
            <a:r>
              <a:rPr lang="en-US" altLang="zh-CN" sz="1600" dirty="0">
                <a:latin typeface="Calibri" panose="020F0502020204030204" pitchFamily="34" charset="0"/>
                <a:cs typeface="Calibri" panose="020F0502020204030204" pitchFamily="34" charset="0"/>
              </a:rPr>
              <a:t>I am looking forward to meeting you face to face in 2022 when the pandemic is over.</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Cheers,				</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MCC – Young </a:t>
            </a:r>
            <a:r>
              <a:rPr lang="en-US" altLang="zh-CN" sz="1600" dirty="0" err="1">
                <a:latin typeface="Calibri" panose="020F0502020204030204" pitchFamily="34" charset="0"/>
                <a:cs typeface="Calibri" panose="020F0502020204030204" pitchFamily="34" charset="0"/>
              </a:rPr>
              <a:t>Ik</a:t>
            </a:r>
            <a:endParaRPr lang="zh-CN" altLang="en-US" sz="1600" dirty="0">
              <a:latin typeface="Calibri" panose="020F0502020204030204" pitchFamily="34" charset="0"/>
              <a:cs typeface="Calibri" panose="020F0502020204030204" pitchFamily="34" charset="0"/>
            </a:endParaRPr>
          </a:p>
        </p:txBody>
      </p:sp>
      <p:sp>
        <p:nvSpPr>
          <p:cNvPr id="7" name="文本框 6">
            <a:extLst>
              <a:ext uri="{FF2B5EF4-FFF2-40B4-BE49-F238E27FC236}">
                <a16:creationId xmlns:a16="http://schemas.microsoft.com/office/drawing/2014/main" id="{F5727E9D-AD5E-4C65-8A6F-B27F7F575E8C}"/>
              </a:ext>
            </a:extLst>
          </p:cNvPr>
          <p:cNvSpPr txBox="1"/>
          <p:nvPr/>
        </p:nvSpPr>
        <p:spPr>
          <a:xfrm>
            <a:off x="398802" y="4466391"/>
            <a:ext cx="5238600" cy="1354217"/>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Sasha for helping RAN3 as a always good and  magnificent group in 3GPP.</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NEC - </a:t>
            </a:r>
            <a:r>
              <a:rPr lang="en-US" altLang="zh-CN" sz="1600" kern="100" dirty="0" err="1">
                <a:latin typeface="Calibri" panose="020F0502020204030204" pitchFamily="34" charset="0"/>
                <a:ea typeface="宋体" panose="02010600030101010101" pitchFamily="2" charset="-122"/>
                <a:cs typeface="Calibri" panose="020F0502020204030204" pitchFamily="34" charset="0"/>
              </a:rPr>
              <a:t>Chenghock</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8856417"/>
      </p:ext>
    </p:extLst>
  </p:cSld>
  <p:clrMapOvr>
    <a:masterClrMapping/>
  </p:clrMapOvr>
  <p:transition spd="slow" advClick="0" advTm="15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3B1276F-80A6-40AB-A6D6-506AD9C5B273}"/>
              </a:ext>
            </a:extLst>
          </p:cNvPr>
          <p:cNvSpPr/>
          <p:nvPr/>
        </p:nvSpPr>
        <p:spPr>
          <a:xfrm>
            <a:off x="0" y="2519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5E57AD5-9174-4753-BD50-3167E1BEB797}"/>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a:extLst>
              <a:ext uri="{FF2B5EF4-FFF2-40B4-BE49-F238E27FC236}">
                <a16:creationId xmlns:a16="http://schemas.microsoft.com/office/drawing/2014/main" id="{6AA7165E-A81B-4212-A01F-E0229E22E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a:extLst>
              <a:ext uri="{FF2B5EF4-FFF2-40B4-BE49-F238E27FC236}">
                <a16:creationId xmlns:a16="http://schemas.microsoft.com/office/drawing/2014/main" id="{A25FE96D-8298-4C30-8188-EFB4D6F78BCB}"/>
              </a:ext>
            </a:extLst>
          </p:cNvPr>
          <p:cNvSpPr/>
          <p:nvPr/>
        </p:nvSpPr>
        <p:spPr>
          <a:xfrm>
            <a:off x="456912" y="1377271"/>
            <a:ext cx="5316398" cy="4906087"/>
          </a:xfrm>
          <a:prstGeom prst="rect">
            <a:avLst/>
          </a:prstGeom>
          <a:noFill/>
        </p:spPr>
        <p:txBody>
          <a:bodyPr wrap="square" lIns="91440" tIns="45720" rIns="91440" bIns="45720">
            <a:spAutoFit/>
          </a:bodyPr>
          <a:lstStyle/>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It’s been a journey from those photos to today…</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(Do you still remember Nancy’s spectacular lodging?)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p>
          <a:p>
            <a:pPr algn="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r>
              <a:rPr lang="en-US" altLang="zh-CN" sz="1600" dirty="0">
                <a:effectLst/>
                <a:latin typeface="Calibri" panose="020F0502020204030204" pitchFamily="34" charset="0"/>
                <a:ea typeface="宋体" panose="02010600030101010101" pitchFamily="2" charset="-122"/>
                <a:cs typeface="Calibri" panose="020F0502020204030204" pitchFamily="34" charset="0"/>
              </a:rPr>
              <a:t>Nokia – Kris</a:t>
            </a:r>
            <a:endParaRPr lang="zh-CN" altLang="zh-CN" sz="1200" dirty="0">
              <a:effectLst/>
              <a:latin typeface="Calibri" panose="020F0502020204030204" pitchFamily="34" charset="0"/>
              <a:ea typeface="宋体" panose="02010600030101010101" pitchFamily="2" charset="-122"/>
              <a:cs typeface="Calibri" panose="020F0502020204030204" pitchFamily="34" charset="0"/>
            </a:endParaRPr>
          </a:p>
        </p:txBody>
      </p:sp>
      <p:sp>
        <p:nvSpPr>
          <p:cNvPr id="16" name="矩形 15">
            <a:extLst>
              <a:ext uri="{FF2B5EF4-FFF2-40B4-BE49-F238E27FC236}">
                <a16:creationId xmlns:a16="http://schemas.microsoft.com/office/drawing/2014/main" id="{A28AAD6D-8172-4578-8371-B6CAD049018E}"/>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1">
            <a:extLst>
              <a:ext uri="{FF2B5EF4-FFF2-40B4-BE49-F238E27FC236}">
                <a16:creationId xmlns:a16="http://schemas.microsoft.com/office/drawing/2014/main" id="{D2F85E3F-6A46-4E59-A09F-25E2B3BCA654}"/>
              </a:ext>
            </a:extLst>
          </p:cNvPr>
          <p:cNvPicPr/>
          <p:nvPr/>
        </p:nvPicPr>
        <p:blipFill>
          <a:blip r:embed="rId4">
            <a:extLst>
              <a:ext uri="{28A0092B-C50C-407E-A947-70E740481C1C}">
                <a14:useLocalDpi xmlns:a14="http://schemas.microsoft.com/office/drawing/2010/main" val="0"/>
              </a:ext>
            </a:extLst>
          </a:blip>
          <a:srcRect t="470" b="470"/>
          <a:stretch>
            <a:fillRect/>
          </a:stretch>
        </p:blipFill>
        <p:spPr>
          <a:xfrm rot="931857">
            <a:off x="2952761" y="2481154"/>
            <a:ext cx="2441276" cy="1549032"/>
          </a:xfrm>
          <a:prstGeom prst="rect">
            <a:avLst/>
          </a:prstGeom>
        </p:spPr>
      </p:pic>
      <p:pic>
        <p:nvPicPr>
          <p:cNvPr id="10" name="Picture 2">
            <a:extLst>
              <a:ext uri="{FF2B5EF4-FFF2-40B4-BE49-F238E27FC236}">
                <a16:creationId xmlns:a16="http://schemas.microsoft.com/office/drawing/2014/main" id="{5BE06045-101D-420A-AEC8-E7272059D419}"/>
              </a:ext>
            </a:extLst>
          </p:cNvPr>
          <p:cNvPicPr/>
          <p:nvPr/>
        </p:nvPicPr>
        <p:blipFill>
          <a:blip r:embed="rId5">
            <a:extLst>
              <a:ext uri="{28A0092B-C50C-407E-A947-70E740481C1C}">
                <a14:useLocalDpi xmlns:a14="http://schemas.microsoft.com/office/drawing/2010/main" val="0"/>
              </a:ext>
            </a:extLst>
          </a:blip>
          <a:srcRect t="188" b="188"/>
          <a:stretch>
            <a:fillRect/>
          </a:stretch>
        </p:blipFill>
        <p:spPr>
          <a:xfrm rot="21013978">
            <a:off x="589523" y="4140484"/>
            <a:ext cx="2689860" cy="1793240"/>
          </a:xfrm>
          <a:prstGeom prst="rect">
            <a:avLst/>
          </a:prstGeom>
        </p:spPr>
      </p:pic>
      <p:sp>
        <p:nvSpPr>
          <p:cNvPr id="4" name="文本框 3">
            <a:extLst>
              <a:ext uri="{FF2B5EF4-FFF2-40B4-BE49-F238E27FC236}">
                <a16:creationId xmlns:a16="http://schemas.microsoft.com/office/drawing/2014/main" id="{090A76CE-5744-484C-A249-2A67B7D6654D}"/>
              </a:ext>
            </a:extLst>
          </p:cNvPr>
          <p:cNvSpPr txBox="1"/>
          <p:nvPr/>
        </p:nvSpPr>
        <p:spPr>
          <a:xfrm>
            <a:off x="6552911" y="1029546"/>
            <a:ext cx="5351749" cy="3170099"/>
          </a:xfrm>
          <a:prstGeom prst="rect">
            <a:avLst/>
          </a:prstGeom>
          <a:noFill/>
        </p:spPr>
        <p:txBody>
          <a:bodyPr wrap="square" rtlCol="0">
            <a:spAutoFit/>
          </a:bodyPr>
          <a:lstStyle/>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Thank you Sasha for your successful vice-chair term. We have all admired your patience during our controversial and animated discussions.</a:t>
            </a:r>
          </a:p>
          <a:p>
            <a:pPr>
              <a:lnSpc>
                <a:spcPct val="150000"/>
              </a:lnSpc>
            </a:pPr>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 hope we can celebrate this event again face to face in our traditional wine party anywhere soon. All the best.			 		</a:t>
            </a:r>
          </a:p>
          <a:p>
            <a:pPr algn="r"/>
            <a:r>
              <a:rPr lang="en-GB" altLang="zh-CN" sz="1600" dirty="0">
                <a:effectLst/>
                <a:latin typeface="Calibri" panose="020F0502020204030204" pitchFamily="34" charset="0"/>
                <a:ea typeface="等线" panose="02010600030101010101" pitchFamily="2" charset="-122"/>
                <a:cs typeface="Calibri" panose="020F0502020204030204" pitchFamily="34" charset="0"/>
              </a:rPr>
              <a:t>Nokia – Philippe 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5" name="文本框 4">
            <a:extLst>
              <a:ext uri="{FF2B5EF4-FFF2-40B4-BE49-F238E27FC236}">
                <a16:creationId xmlns:a16="http://schemas.microsoft.com/office/drawing/2014/main" id="{89FFCDD0-5A8C-4850-9AB2-C94FB5D39865}"/>
              </a:ext>
            </a:extLst>
          </p:cNvPr>
          <p:cNvSpPr txBox="1"/>
          <p:nvPr/>
        </p:nvSpPr>
        <p:spPr>
          <a:xfrm>
            <a:off x="6514264" y="4665392"/>
            <a:ext cx="5390396" cy="1524007"/>
          </a:xfrm>
          <a:prstGeom prst="rect">
            <a:avLst/>
          </a:prstGeom>
          <a:noFill/>
        </p:spPr>
        <p:txBody>
          <a:bodyPr wrap="square" rtlCol="0">
            <a:spAutoFit/>
          </a:bodyPr>
          <a:lstStyle/>
          <a:p>
            <a:pPr>
              <a:lnSpc>
                <a:spcPct val="150000"/>
              </a:lnSpc>
            </a:pPr>
            <a:r>
              <a:rPr lang="en-US" altLang="zh-CN" sz="1600" dirty="0">
                <a:latin typeface="Calibri" panose="020F0502020204030204" pitchFamily="34" charset="0"/>
                <a:cs typeface="Calibri" panose="020F0502020204030204" pitchFamily="34" charset="0"/>
              </a:rPr>
              <a:t>Thanks for your outstanding service to RAN3 for the past 4 years!</a:t>
            </a:r>
          </a:p>
          <a:p>
            <a:pPr>
              <a:lnSpc>
                <a:spcPct val="150000"/>
              </a:lnSpc>
            </a:pPr>
            <a:endParaRPr lang="en-US" altLang="zh-CN" sz="1600" dirty="0">
              <a:latin typeface="Calibri" panose="020F0502020204030204" pitchFamily="34" charset="0"/>
              <a:cs typeface="Calibri" panose="020F0502020204030204" pitchFamily="34" charset="0"/>
            </a:endParaRPr>
          </a:p>
          <a:p>
            <a:pPr algn="r">
              <a:lnSpc>
                <a:spcPct val="150000"/>
              </a:lnSpc>
            </a:pPr>
            <a:r>
              <a:rPr lang="en-US" altLang="zh-CN" sz="1600" dirty="0">
                <a:latin typeface="Calibri" panose="020F0502020204030204" pitchFamily="34" charset="0"/>
                <a:cs typeface="Calibri" panose="020F0502020204030204" pitchFamily="34" charset="0"/>
              </a:rPr>
              <a:t>	Nokia - Sean</a:t>
            </a:r>
          </a:p>
        </p:txBody>
      </p:sp>
    </p:spTree>
    <p:extLst>
      <p:ext uri="{BB962C8B-B14F-4D97-AF65-F5344CB8AC3E}">
        <p14:creationId xmlns:p14="http://schemas.microsoft.com/office/powerpoint/2010/main" val="3646836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10000">
        <p15:prstTrans prst="airplan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a:extLst>
              <a:ext uri="{FF2B5EF4-FFF2-40B4-BE49-F238E27FC236}">
                <a16:creationId xmlns:a16="http://schemas.microsoft.com/office/drawing/2014/main" id="{AC3E4CA5-DD60-47AE-AD99-08EC80F1A433}"/>
              </a:ext>
            </a:extLst>
          </p:cNvPr>
          <p:cNvSpPr txBox="1"/>
          <p:nvPr/>
        </p:nvSpPr>
        <p:spPr>
          <a:xfrm>
            <a:off x="6494802" y="1293723"/>
            <a:ext cx="5298393" cy="5034455"/>
          </a:xfrm>
          <a:prstGeom prst="rect">
            <a:avLst/>
          </a:prstGeom>
          <a:noFill/>
        </p:spPr>
        <p:txBody>
          <a:bodyPr wrap="square" rtlCol="0">
            <a:spAutoFit/>
          </a:bodyPr>
          <a:lstStyle/>
          <a:p>
            <a:pPr>
              <a:lnSpc>
                <a:spcPct val="107000"/>
              </a:lnSpc>
              <a:spcAft>
                <a:spcPts val="800"/>
              </a:spcAft>
            </a:pPr>
            <a:r>
              <a:rPr lang="en-US" altLang="zh-CN" sz="1600" dirty="0">
                <a:effectLst/>
                <a:latin typeface="Calibri" panose="020F0502020204030204" pitchFamily="34" charset="0"/>
                <a:ea typeface="等线" panose="02010600030101010101" pitchFamily="2" charset="-122"/>
                <a:cs typeface="Calibri" panose="020F0502020204030204" pitchFamily="34" charset="0"/>
              </a:rPr>
              <a:t>I really appreciate your chairmanship with the spirit of equality, transparency and efficiency. Wish you happy and healthy life, and hope to meet you face-to-face in the very near future.</a:t>
            </a: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p>
          <a:p>
            <a:pPr algn="r"/>
            <a:r>
              <a:rPr lang="en-US" altLang="zh-CN" sz="1600" dirty="0">
                <a:latin typeface="Calibri" panose="020F0502020204030204" pitchFamily="34" charset="0"/>
                <a:cs typeface="Calibri" panose="020F0502020204030204" pitchFamily="34" charset="0"/>
              </a:rPr>
              <a:t>CMCC - </a:t>
            </a:r>
            <a:r>
              <a:rPr lang="en-GB" altLang="zh-CN" sz="1600" dirty="0" err="1">
                <a:effectLst/>
                <a:latin typeface="Calibri" panose="020F0502020204030204" pitchFamily="34" charset="0"/>
                <a:ea typeface="等线" panose="02010600030101010101" pitchFamily="2" charset="-122"/>
                <a:cs typeface="Calibri" panose="020F0502020204030204" pitchFamily="34" charset="0"/>
              </a:rPr>
              <a:t>Xingyu</a:t>
            </a:r>
            <a:r>
              <a:rPr lang="en-GB" altLang="zh-CN" sz="1600" dirty="0">
                <a:effectLst/>
                <a:latin typeface="Calibri" panose="020F0502020204030204" pitchFamily="34" charset="0"/>
                <a:ea typeface="等线" panose="02010600030101010101" pitchFamily="2" charset="-122"/>
                <a:cs typeface="Calibri" panose="020F0502020204030204" pitchFamily="34" charset="0"/>
              </a:rPr>
              <a:t> Han</a:t>
            </a: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r>
              <a:rPr lang="en-US" altLang="zh-CN" sz="1600" dirty="0">
                <a:latin typeface="Calibri" panose="020F0502020204030204" pitchFamily="34" charset="0"/>
                <a:ea typeface="等线" panose="02010600030101010101" pitchFamily="2" charset="-122"/>
                <a:cs typeface="Calibri" panose="020F0502020204030204" pitchFamily="34" charset="0"/>
              </a:rPr>
              <a:t>Thanks to Sasha for your leadership in presiding over 3GPP meetings in last four years. Under your leadership, meetings run smoothly and remain orderly, and delegates in all companies work at a consensus in specification decisions. Wish you happiness, and joy in your future life.</a:t>
            </a:r>
          </a:p>
          <a:p>
            <a:endParaRPr lang="en-US"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CMCC – </a:t>
            </a:r>
            <a:r>
              <a:rPr lang="en-GB" altLang="zh-CN" sz="1600" dirty="0" err="1">
                <a:latin typeface="Calibri" panose="020F0502020204030204" pitchFamily="34" charset="0"/>
                <a:ea typeface="等线" panose="02010600030101010101" pitchFamily="2" charset="-122"/>
                <a:cs typeface="Calibri" panose="020F0502020204030204" pitchFamily="34" charset="0"/>
              </a:rPr>
              <a:t>Miaoqi</a:t>
            </a:r>
            <a:r>
              <a:rPr lang="en-GB" altLang="zh-CN" sz="1600" dirty="0">
                <a:latin typeface="Calibri" panose="020F0502020204030204" pitchFamily="34" charset="0"/>
                <a:ea typeface="等线" panose="02010600030101010101" pitchFamily="2" charset="-122"/>
                <a:cs typeface="Calibri" panose="020F0502020204030204" pitchFamily="34" charset="0"/>
              </a:rPr>
              <a:t> Zhang</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sz="1600" dirty="0">
              <a:latin typeface="Calibri" panose="020F0502020204030204" pitchFamily="34" charset="0"/>
              <a:ea typeface="等线" panose="02010600030101010101" pitchFamily="2" charset="-122"/>
              <a:cs typeface="Calibri" panose="020F0502020204030204" pitchFamily="34" charset="0"/>
            </a:endParaRPr>
          </a:p>
        </p:txBody>
      </p:sp>
      <p:sp>
        <p:nvSpPr>
          <p:cNvPr id="8" name="文本框 7">
            <a:extLst>
              <a:ext uri="{FF2B5EF4-FFF2-40B4-BE49-F238E27FC236}">
                <a16:creationId xmlns:a16="http://schemas.microsoft.com/office/drawing/2014/main" id="{15D9DA0D-6A45-434C-AA95-834AE4C6869E}"/>
              </a:ext>
            </a:extLst>
          </p:cNvPr>
          <p:cNvSpPr txBox="1"/>
          <p:nvPr/>
        </p:nvSpPr>
        <p:spPr>
          <a:xfrm>
            <a:off x="259119" y="1379481"/>
            <a:ext cx="5571230" cy="3293209"/>
          </a:xfrm>
          <a:prstGeom prst="rect">
            <a:avLst/>
          </a:prstGeom>
          <a:noFill/>
        </p:spPr>
        <p:txBody>
          <a:bodyPr wrap="square" rtlCol="0">
            <a:spAutoFit/>
          </a:bodyPr>
          <a:lstStyle/>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I really appreciate your leadership as RAN3 Vice Chairman in the past four years with fairness, openness and efficiency, especially your great efforts on chairing the SI/WIs lead by China Mobile, including the Rel-16 data collection and utilization SI, Rel-16 SON/MDT WI and Rel-17 SON/MDT enhancement WI.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Your spirit of always respecting the operator requirement and distributing the workload evenly among the companies is impressive.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Wish you happiness and healthy forever.</a:t>
            </a:r>
            <a:r>
              <a:rPr lang="en-US" altLang="zh-CN" sz="1600" dirty="0">
                <a:latin typeface="Calibri" panose="020F0502020204030204" pitchFamily="34" charset="0"/>
                <a:cs typeface="Calibri" panose="020F0502020204030204" pitchFamily="34" charset="0"/>
              </a:rPr>
              <a:t>		</a:t>
            </a:r>
          </a:p>
          <a:p>
            <a:pPr algn="just"/>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CMCC – Liang Liu</a:t>
            </a:r>
            <a:endParaRPr lang="zh-CN" altLang="en-US" sz="1600" dirty="0">
              <a:latin typeface="Calibri" panose="020F0502020204030204" pitchFamily="34" charset="0"/>
              <a:cs typeface="Calibri" panose="020F0502020204030204" pitchFamily="34" charset="0"/>
            </a:endParaRPr>
          </a:p>
        </p:txBody>
      </p:sp>
      <p:pic>
        <p:nvPicPr>
          <p:cNvPr id="9" name="图片 8">
            <a:extLst>
              <a:ext uri="{FF2B5EF4-FFF2-40B4-BE49-F238E27FC236}">
                <a16:creationId xmlns:a16="http://schemas.microsoft.com/office/drawing/2014/main" id="{6973860F-01DB-4B89-9235-5AEC009C079C}"/>
              </a:ext>
            </a:extLst>
          </p:cNvPr>
          <p:cNvPicPr/>
          <p:nvPr/>
        </p:nvPicPr>
        <p:blipFill>
          <a:blip r:embed="rId3" cstate="print"/>
          <a:stretch>
            <a:fillRect/>
          </a:stretch>
        </p:blipFill>
        <p:spPr>
          <a:xfrm rot="21215068">
            <a:off x="1132638" y="4451202"/>
            <a:ext cx="1862175" cy="2146936"/>
          </a:xfrm>
          <a:prstGeom prst="rect">
            <a:avLst/>
          </a:prstGeom>
        </p:spPr>
      </p:pic>
    </p:spTree>
    <p:extLst>
      <p:ext uri="{BB962C8B-B14F-4D97-AF65-F5344CB8AC3E}">
        <p14:creationId xmlns:p14="http://schemas.microsoft.com/office/powerpoint/2010/main" val="962473765"/>
      </p:ext>
    </p:extLst>
  </p:cSld>
  <p:clrMapOvr>
    <a:masterClrMapping/>
  </p:clrMapOvr>
  <p:transition spd="slow" advClick="0" advTm="16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D6A2879D-938D-4B8D-93A5-85BBB5C22E1E}"/>
              </a:ext>
            </a:extLst>
          </p:cNvPr>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5F69DFCA-0E73-4279-805D-61410FC6488B}"/>
              </a:ext>
            </a:extLst>
          </p:cNvPr>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1AE1DCE4-3C53-4BD3-977E-8A2037046103}"/>
              </a:ext>
            </a:extLst>
          </p:cNvPr>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a:extLst>
              <a:ext uri="{FF2B5EF4-FFF2-40B4-BE49-F238E27FC236}">
                <a16:creationId xmlns:a16="http://schemas.microsoft.com/office/drawing/2014/main" id="{6E2FDE1D-8E03-4558-AD5B-EF499F709526}"/>
              </a:ext>
            </a:extLst>
          </p:cNvPr>
          <p:cNvSpPr txBox="1"/>
          <p:nvPr/>
        </p:nvSpPr>
        <p:spPr>
          <a:xfrm>
            <a:off x="464676" y="1343088"/>
            <a:ext cx="5073379"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many thanks for your contributions to RAN3 as vice-chairman – your pragmatic and calm approach to the job, always trying keep things on a sensible level, and making sure the unruly lot got somewhere and on time. </a:t>
            </a:r>
          </a:p>
          <a:p>
            <a:pPr algn="just"/>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Very best wishes, and hope we can share a beer soon!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Luis</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13" name="文本框 12">
            <a:extLst>
              <a:ext uri="{FF2B5EF4-FFF2-40B4-BE49-F238E27FC236}">
                <a16:creationId xmlns:a16="http://schemas.microsoft.com/office/drawing/2014/main" id="{10538AC6-AA36-4A47-AEFB-700FD3AC2774}"/>
              </a:ext>
            </a:extLst>
          </p:cNvPr>
          <p:cNvSpPr txBox="1"/>
          <p:nvPr/>
        </p:nvSpPr>
        <p:spPr>
          <a:xfrm>
            <a:off x="6464228" y="4231404"/>
            <a:ext cx="5395486" cy="2514406"/>
          </a:xfrm>
          <a:prstGeom prst="rect">
            <a:avLst/>
          </a:prstGeom>
          <a:noFill/>
        </p:spPr>
        <p:txBody>
          <a:bodyPr wrap="square" rtlCol="0">
            <a:spAutoFit/>
          </a:bodyPr>
          <a:lstStyle/>
          <a:p>
            <a:pPr>
              <a:lnSpc>
                <a:spcPct val="107000"/>
              </a:lnSpc>
              <a:spcAft>
                <a:spcPts val="800"/>
              </a:spcAft>
            </a:pPr>
            <a:r>
              <a:rPr lang="en-GB" altLang="zh-CN" sz="1600" dirty="0">
                <a:effectLst/>
                <a:latin typeface="Calibri" panose="020F0502020204030204" pitchFamily="34" charset="0"/>
                <a:ea typeface="宋体" panose="02010600030101010101" pitchFamily="2" charset="-122"/>
                <a:cs typeface="Calibri" panose="020F0502020204030204" pitchFamily="34" charset="0"/>
              </a:rPr>
              <a:t>Best wishes and many thanks Sasha for your contributions to RAN3 as vice-chairman. Although we couldn’t interact in person during your tenure, I felt at ease in contributing to the online meetings in the SON/MDT sessions you moderated and liked the way you handled the sessions. Hope to meet you soon in the future!</a:t>
            </a:r>
            <a:endParaRPr lang="zh-CN" altLang="zh-CN" sz="16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Shankar</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19" name="Picture 3">
            <a:extLst>
              <a:ext uri="{FF2B5EF4-FFF2-40B4-BE49-F238E27FC236}">
                <a16:creationId xmlns:a16="http://schemas.microsoft.com/office/drawing/2014/main" id="{5F5AA9BF-626C-4B1A-AC26-4ED67149BA1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2065" y="580641"/>
            <a:ext cx="2419812" cy="2736169"/>
          </a:xfrm>
          <a:prstGeom prst="rect">
            <a:avLst/>
          </a:prstGeom>
          <a:noFill/>
          <a:ln>
            <a:noFill/>
          </a:ln>
        </p:spPr>
      </p:pic>
      <p:sp>
        <p:nvSpPr>
          <p:cNvPr id="20" name="文本框 19">
            <a:extLst>
              <a:ext uri="{FF2B5EF4-FFF2-40B4-BE49-F238E27FC236}">
                <a16:creationId xmlns:a16="http://schemas.microsoft.com/office/drawing/2014/main" id="{DDFFDFDA-9836-47B8-A2E2-83482386CFD7}"/>
              </a:ext>
            </a:extLst>
          </p:cNvPr>
          <p:cNvSpPr txBox="1"/>
          <p:nvPr/>
        </p:nvSpPr>
        <p:spPr>
          <a:xfrm>
            <a:off x="6085309" y="3429000"/>
            <a:ext cx="6153324" cy="671915"/>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Anticipating the new football free-kick wall: Sasha calmly taking one for the team!!</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1" name="Picture 6">
            <a:extLst>
              <a:ext uri="{FF2B5EF4-FFF2-40B4-BE49-F238E27FC236}">
                <a16:creationId xmlns:a16="http://schemas.microsoft.com/office/drawing/2014/main" id="{0E75C6ED-DCD5-460C-86D2-CFEA57A2C40E}"/>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7362" y="3316810"/>
            <a:ext cx="2108006" cy="2631870"/>
          </a:xfrm>
          <a:prstGeom prst="rect">
            <a:avLst/>
          </a:prstGeom>
          <a:noFill/>
          <a:ln>
            <a:noFill/>
          </a:ln>
        </p:spPr>
      </p:pic>
      <p:sp>
        <p:nvSpPr>
          <p:cNvPr id="22" name="文本框 21">
            <a:extLst>
              <a:ext uri="{FF2B5EF4-FFF2-40B4-BE49-F238E27FC236}">
                <a16:creationId xmlns:a16="http://schemas.microsoft.com/office/drawing/2014/main" id="{328A177D-2DAC-460D-BBDE-DF0484637242}"/>
              </a:ext>
            </a:extLst>
          </p:cNvPr>
          <p:cNvSpPr txBox="1"/>
          <p:nvPr/>
        </p:nvSpPr>
        <p:spPr>
          <a:xfrm>
            <a:off x="16080" y="6073895"/>
            <a:ext cx="6153324" cy="375552"/>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Après RAN3 – yet still chairing!</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981277190"/>
      </p:ext>
    </p:extLst>
  </p:cSld>
  <p:clrMapOvr>
    <a:masterClrMapping/>
  </p:clrMapOvr>
  <p:transition spd="slow" advClick="0" advTm="15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BCE9C1D-1BD5-4835-B8FE-41E33F50BE4F}"/>
              </a:ext>
            </a:extLst>
          </p:cNvPr>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a:extLst>
              <a:ext uri="{FF2B5EF4-FFF2-40B4-BE49-F238E27FC236}">
                <a16:creationId xmlns:a16="http://schemas.microsoft.com/office/drawing/2014/main" id="{A382F433-CDFE-49B5-A091-994B05440255}"/>
              </a:ext>
            </a:extLst>
          </p:cNvPr>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a:extLst>
              <a:ext uri="{FF2B5EF4-FFF2-40B4-BE49-F238E27FC236}">
                <a16:creationId xmlns:a16="http://schemas.microsoft.com/office/drawing/2014/main" id="{23CDE7D4-D6B0-4335-B8DB-DB4A8F727B3D}"/>
              </a:ext>
            </a:extLst>
          </p:cNvPr>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a:extLst>
              <a:ext uri="{FF2B5EF4-FFF2-40B4-BE49-F238E27FC236}">
                <a16:creationId xmlns:a16="http://schemas.microsoft.com/office/drawing/2014/main" id="{D1D912DF-2CAA-426A-A0ED-017AFF730ADE}"/>
              </a:ext>
            </a:extLst>
          </p:cNvPr>
          <p:cNvSpPr txBox="1"/>
          <p:nvPr/>
        </p:nvSpPr>
        <p:spPr>
          <a:xfrm>
            <a:off x="570451" y="1799438"/>
            <a:ext cx="4714613"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Many thanks for chairing the sessions so efficiently. Also impressed by the sticker you designed for RAN3#100 meeting celebration. It is a lucky for our RAN3 group to have an excellent vice chairman who is also a good designer.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Aijuan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8" name="文本框 7">
            <a:extLst>
              <a:ext uri="{FF2B5EF4-FFF2-40B4-BE49-F238E27FC236}">
                <a16:creationId xmlns:a16="http://schemas.microsoft.com/office/drawing/2014/main" id="{5563E6B2-6D34-474E-9BCF-D06904A3C505}"/>
              </a:ext>
            </a:extLst>
          </p:cNvPr>
          <p:cNvSpPr txBox="1"/>
          <p:nvPr/>
        </p:nvSpPr>
        <p:spPr>
          <a:xfrm>
            <a:off x="6666450" y="1799438"/>
            <a:ext cx="5142451" cy="3447098"/>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How time flies, I still remember we knew each other from the “LWI/LWA” project 5 years ago.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In the past few years, we worked together for several topics. It’s a nice experience to work with you.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a lot for organizing so many activities for RAN3 team, which makes our big family warmer and more cohesive.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everything around you will become better and better.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Jiancheng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SUN</a:t>
            </a:r>
            <a:endParaRPr lang="zh-CN"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6211951"/>
      </p:ext>
    </p:extLst>
  </p:cSld>
  <p:clrMapOvr>
    <a:masterClrMapping/>
  </p:clrMapOvr>
  <p:transition spd="slow" advClick="0" advTm="12000">
    <p:wipe/>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小清新时尚精致旅行纪念册日记"/>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1262</Words>
  <Application>Microsoft Office PowerPoint</Application>
  <PresentationFormat>宽屏</PresentationFormat>
  <Paragraphs>156</Paragraphs>
  <Slides>10</Slides>
  <Notes>10</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10</vt:i4>
      </vt:variant>
    </vt:vector>
  </HeadingPairs>
  <TitlesOfParts>
    <vt:vector size="15" baseType="lpstr">
      <vt:lpstr>等线</vt:lpstr>
      <vt:lpstr>幼圆</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Kidult</cp:lastModifiedBy>
  <cp:revision>174</cp:revision>
  <dcterms:created xsi:type="dcterms:W3CDTF">2018-04-25T09:33:01Z</dcterms:created>
  <dcterms:modified xsi:type="dcterms:W3CDTF">2021-05-13T17:09:02Z</dcterms:modified>
</cp:coreProperties>
</file>