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  <p:sldId id="26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2018/5/10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lang="en-US" altLang="ja-JP" dirty="0"/>
              <a:t>TNL Address Discovery for Option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2544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R3-182894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</a:t>
            </a:r>
            <a:r>
              <a:rPr lang="en-US" altLang="ja-JP" dirty="0" smtClean="0"/>
              <a:t>RAN3#100</a:t>
            </a:r>
          </a:p>
          <a:p>
            <a:r>
              <a:rPr lang="en-US" altLang="ja-JP" dirty="0"/>
              <a:t>Busan, South Korea, 21-25 May 2018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TNL address discovery </a:t>
            </a:r>
            <a:r>
              <a:rPr lang="en-US" altLang="ja-JP" dirty="0" smtClean="0"/>
              <a:t> </a:t>
            </a:r>
            <a:r>
              <a:rPr lang="en-US" altLang="ja-JP" dirty="0"/>
              <a:t>function is very beneficial from </a:t>
            </a:r>
            <a:r>
              <a:rPr lang="en-US" altLang="ja-JP" dirty="0" smtClean="0"/>
              <a:t>operators as discussed in [1].</a:t>
            </a:r>
          </a:p>
          <a:p>
            <a:pPr lvl="1"/>
            <a:r>
              <a:rPr lang="en-US" altLang="ja-JP" dirty="0" smtClean="0"/>
              <a:t>e.g</a:t>
            </a:r>
            <a:r>
              <a:rPr lang="en-US" altLang="ja-JP" dirty="0"/>
              <a:t>. ANR function, which  relieve the operator from the burden of manually managing </a:t>
            </a:r>
            <a:r>
              <a:rPr lang="en-US" altLang="ja-JP" dirty="0" smtClean="0"/>
              <a:t>neighbor Relations </a:t>
            </a:r>
            <a:r>
              <a:rPr lang="en-US" altLang="ja-JP" dirty="0"/>
              <a:t>(</a:t>
            </a:r>
            <a:r>
              <a:rPr lang="en-US" altLang="ja-JP" dirty="0" smtClean="0"/>
              <a:t>NRs</a:t>
            </a:r>
            <a:r>
              <a:rPr lang="en-US" altLang="ja-JP" dirty="0"/>
              <a:t>). </a:t>
            </a:r>
            <a:endParaRPr lang="en-US" altLang="ja-JP" dirty="0" smtClean="0"/>
          </a:p>
          <a:p>
            <a:r>
              <a:rPr lang="en-US" altLang="ja-JP" dirty="0"/>
              <a:t>Considering multi-vendor operability, it is desirable for operators to introduce standardized approach i.e. C-plane solution.</a:t>
            </a:r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there </a:t>
            </a:r>
            <a:r>
              <a:rPr lang="en-US" altLang="ja-JP" dirty="0" smtClean="0"/>
              <a:t>was no agreement for C-plane solutions.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339752" y="614156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 that this contribution is resubmission of R3-181165/R3-181784, which was not treated in RAN3#99/RAN3#99bis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398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Options over C-plane and comment for them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8221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</a:pPr>
            <a:r>
              <a:rPr lang="en-US" altLang="ja-JP" sz="2400" dirty="0"/>
              <a:t>Several options were discussed in previous meetings.</a:t>
            </a:r>
            <a:endParaRPr lang="ja-JP" altLang="en-US" sz="24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err="1" smtClean="0">
                <a:ea typeface="ＭＳ 明朝"/>
                <a:cs typeface="Times New Roman"/>
              </a:rPr>
              <a:t>eNB</a:t>
            </a:r>
            <a:r>
              <a:rPr lang="en-US" altLang="ja-JP" sz="2000" dirty="0" smtClean="0">
                <a:ea typeface="ＭＳ 明朝"/>
                <a:cs typeface="Times New Roman"/>
              </a:rPr>
              <a:t> </a:t>
            </a:r>
            <a:r>
              <a:rPr lang="en-US" altLang="ja-JP" sz="2000" dirty="0">
                <a:ea typeface="ＭＳ 明朝"/>
                <a:cs typeface="Times New Roman"/>
              </a:rPr>
              <a:t>proxy (</a:t>
            </a:r>
            <a:r>
              <a:rPr lang="en-US" altLang="ja-JP" sz="2000" dirty="0" err="1">
                <a:ea typeface="ＭＳ 明朝"/>
                <a:cs typeface="Times New Roman"/>
              </a:rPr>
              <a:t>eNB</a:t>
            </a:r>
            <a:r>
              <a:rPr lang="en-US" altLang="ja-JP" sz="2000" dirty="0">
                <a:ea typeface="ＭＳ 明朝"/>
                <a:cs typeface="Times New Roman"/>
              </a:rPr>
              <a:t> serve as proxy towards the MME)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Direct </a:t>
            </a:r>
            <a:r>
              <a:rPr lang="en-US" altLang="ja-JP" sz="2000" dirty="0">
                <a:ea typeface="ＭＳ 明朝"/>
                <a:cs typeface="Times New Roman"/>
              </a:rPr>
              <a:t>connection between </a:t>
            </a:r>
            <a:r>
              <a:rPr lang="en-US" altLang="ja-JP" sz="2000" dirty="0" err="1">
                <a:ea typeface="ＭＳ 明朝"/>
                <a:cs typeface="Times New Roman"/>
              </a:rPr>
              <a:t>gNB</a:t>
            </a:r>
            <a:r>
              <a:rPr lang="en-US" altLang="ja-JP" sz="2000" dirty="0">
                <a:ea typeface="ＭＳ 明朝"/>
                <a:cs typeface="Times New Roman"/>
              </a:rPr>
              <a:t> and MME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X2 GW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r>
              <a:rPr lang="en-US" altLang="ja-JP" sz="2400" dirty="0" smtClean="0">
                <a:ea typeface="ＭＳ 明朝"/>
                <a:cs typeface="Times New Roman"/>
              </a:rPr>
              <a:t>Proposed option in RAN3 NR AH1801 [2][3] was only “3. X2 GW”  </a:t>
            </a:r>
          </a:p>
          <a:p>
            <a:pPr marL="914400" lvl="1" indent="-457200">
              <a:lnSpc>
                <a:spcPct val="115000"/>
              </a:lnSpc>
            </a:pPr>
            <a:r>
              <a:rPr lang="en-US" altLang="ja-JP" sz="2000" dirty="0" smtClean="0">
                <a:ea typeface="ＭＳ 明朝"/>
                <a:cs typeface="Times New Roman"/>
              </a:rPr>
              <a:t>However, there was offline comment about </a:t>
            </a:r>
            <a:r>
              <a:rPr lang="en-US" altLang="ja-JP" sz="2000" dirty="0">
                <a:ea typeface="ＭＳ 明朝"/>
                <a:cs typeface="Times New Roman"/>
              </a:rPr>
              <a:t>concern </a:t>
            </a:r>
            <a:r>
              <a:rPr lang="en-US" altLang="ja-JP" sz="2000" dirty="0" smtClean="0">
                <a:ea typeface="ＭＳ 明朝"/>
                <a:cs typeface="Times New Roman"/>
              </a:rPr>
              <a:t>on following aspects.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Increase </a:t>
            </a:r>
            <a:r>
              <a:rPr lang="en-US" altLang="ja-JP" sz="1600" dirty="0">
                <a:ea typeface="ＭＳ 明朝"/>
                <a:cs typeface="Times New Roman"/>
              </a:rPr>
              <a:t>of delay over X2; X2 GW approach seems to transfer all </a:t>
            </a:r>
            <a:r>
              <a:rPr lang="en-US" altLang="ja-JP" sz="1600" dirty="0" smtClean="0">
                <a:ea typeface="ＭＳ 明朝"/>
                <a:cs typeface="Times New Roman"/>
              </a:rPr>
              <a:t>X2 messages </a:t>
            </a:r>
            <a:r>
              <a:rPr lang="en-US" altLang="ja-JP" sz="1600" dirty="0">
                <a:ea typeface="ＭＳ 明朝"/>
                <a:cs typeface="Times New Roman"/>
              </a:rPr>
              <a:t>via X2GW</a:t>
            </a:r>
            <a:r>
              <a:rPr lang="en-US" altLang="ja-JP" sz="1600" dirty="0" smtClean="0">
                <a:ea typeface="ＭＳ 明朝"/>
                <a:cs typeface="Times New Roman"/>
              </a:rPr>
              <a:t>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Not prefer to deploy new node; X2 GW approach seems to have new node. </a:t>
            </a:r>
            <a:endParaRPr lang="en-US" altLang="ja-JP" sz="16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1609" y="197492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083771" y="1763787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200230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5965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158975" y="451311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775050" y="4514701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X2 GW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976662" y="4140051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364088" y="454486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086967" y="329800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703042" y="3299594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3904654" y="2924944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5363567" y="332975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24736" y="1239143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discovery: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582798" y="1383159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8160960" y="1565675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938934" y="212382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596284" y="2104014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572000" y="2267843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938934" y="2411859"/>
            <a:ext cx="2378075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023592" y="3429000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H="1">
            <a:off x="4648523" y="3457875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639667" y="3645024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3059832" y="4716115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>
            <a:off x="4684763" y="4744990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4675907" y="4932139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RAN3 to introduce </a:t>
            </a:r>
            <a:r>
              <a:rPr lang="en-US" altLang="ja-JP" dirty="0" smtClean="0"/>
              <a:t>“X2 GW” solution in Rel-15 with the clarification of following.</a:t>
            </a:r>
          </a:p>
          <a:p>
            <a:pPr lvl="1"/>
            <a:r>
              <a:rPr lang="en-US" altLang="ja-JP" dirty="0" smtClean="0"/>
              <a:t>Only </a:t>
            </a:r>
            <a:r>
              <a:rPr lang="en-US" altLang="ja-JP" dirty="0"/>
              <a:t>TNL address </a:t>
            </a:r>
            <a:r>
              <a:rPr lang="en-US" altLang="ja-JP" dirty="0" smtClean="0"/>
              <a:t>discovery related messages are transferred via “X2 GW”.</a:t>
            </a:r>
          </a:p>
          <a:p>
            <a:pPr lvl="1"/>
            <a:r>
              <a:rPr lang="en-US" altLang="ja-JP" dirty="0" smtClean="0"/>
              <a:t>“X2 GW” function can be included in a current logical </a:t>
            </a:r>
            <a:r>
              <a:rPr lang="en-US" altLang="ja-JP" dirty="0"/>
              <a:t>node as far as connected with </a:t>
            </a:r>
            <a:r>
              <a:rPr lang="en-US" altLang="ja-JP" dirty="0" smtClean="0"/>
              <a:t>X2.</a:t>
            </a:r>
            <a:endParaRPr lang="en-US" altLang="ja-JP" dirty="0"/>
          </a:p>
          <a:p>
            <a:pPr lvl="1"/>
            <a:r>
              <a:rPr lang="en-US" altLang="ja-JP" dirty="0" smtClean="0"/>
              <a:t>Exact name of this solution (i.e. whether to call this function as “X2 GW”) is FFS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Further technical details are FFS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[1] R3-180319</a:t>
            </a:r>
            <a:r>
              <a:rPr lang="en-US" altLang="ja-JP" dirty="0"/>
              <a:t>, “TNL address discovery for NSA”, NTT DOCOMO, INC</a:t>
            </a:r>
            <a:r>
              <a:rPr lang="en-US" altLang="ja-JP" dirty="0" smtClean="0"/>
              <a:t>.</a:t>
            </a:r>
          </a:p>
          <a:p>
            <a:r>
              <a:rPr kumimoji="1" lang="en-US" altLang="ja-JP" dirty="0" smtClean="0"/>
              <a:t>[2</a:t>
            </a:r>
            <a:r>
              <a:rPr lang="en-US" altLang="ja-JP" dirty="0"/>
              <a:t>] R3-180223, </a:t>
            </a:r>
            <a:r>
              <a:rPr lang="en-US" altLang="ja-JP" dirty="0" smtClean="0"/>
              <a:t>“TNL </a:t>
            </a:r>
            <a:r>
              <a:rPr lang="en-US" altLang="ja-JP" dirty="0"/>
              <a:t>address discovery based on intermediate node, for option </a:t>
            </a:r>
            <a:r>
              <a:rPr lang="en-US" altLang="ja-JP" dirty="0" smtClean="0"/>
              <a:t>3”, Nokia</a:t>
            </a:r>
            <a:r>
              <a:rPr lang="en-US" altLang="ja-JP" dirty="0"/>
              <a:t>, Nokia Shanghai </a:t>
            </a:r>
            <a:r>
              <a:rPr lang="en-US" altLang="ja-JP" dirty="0" smtClean="0"/>
              <a:t>Bell</a:t>
            </a:r>
            <a:endParaRPr kumimoji="1" lang="en-US" altLang="ja-JP" dirty="0" smtClean="0"/>
          </a:p>
          <a:p>
            <a:r>
              <a:rPr lang="en-US" altLang="ja-JP" dirty="0" smtClean="0"/>
              <a:t>[3] R3-180150</a:t>
            </a:r>
            <a:r>
              <a:rPr lang="en-US" altLang="ja-JP" dirty="0"/>
              <a:t>,  “</a:t>
            </a:r>
            <a:r>
              <a:rPr lang="en-US" altLang="ja-JP" dirty="0" err="1"/>
              <a:t>En-gNB</a:t>
            </a:r>
            <a:r>
              <a:rPr lang="en-US" altLang="ja-JP" dirty="0"/>
              <a:t> X2 TNL Address Discovery”, </a:t>
            </a:r>
            <a:r>
              <a:rPr lang="en-US" altLang="ja-JP" dirty="0" smtClean="0"/>
              <a:t>Huawei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517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</TotalTime>
  <Words>353</Words>
  <Application>Microsoft Office PowerPoint</Application>
  <PresentationFormat>画面に合わせる (4:3)</PresentationFormat>
  <Paragraphs>54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DOCOMO</cp:lastModifiedBy>
  <cp:revision>35</cp:revision>
  <dcterms:created xsi:type="dcterms:W3CDTF">2018-01-24T16:56:07Z</dcterms:created>
  <dcterms:modified xsi:type="dcterms:W3CDTF">2018-05-10T08:32:06Z</dcterms:modified>
</cp:coreProperties>
</file>