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59" r:id="rId5"/>
    <p:sldId id="260" r:id="rId6"/>
    <p:sldId id="261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>
      <p:cViewPr varScale="1">
        <p:scale>
          <a:sx n="110" d="100"/>
          <a:sy n="110" d="100"/>
        </p:scale>
        <p:origin x="6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C84E3-CB4B-4F86-821D-E6FA0CE11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6FC65-C871-41E6-A8DC-48344A04D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584D8-4A1E-4CB6-8666-334923C98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8B3BB-00DD-44AD-89F6-4B49F959A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F5AF7C-8E19-4E2F-9F67-5294673A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772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7142C-6CC0-4E5C-8750-43A224F9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356CC4-07C6-4F24-920A-6FE0585E3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06DDD-CB90-4425-B086-E10F2D857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B3A97-4DAD-4E7B-A252-07227ECF3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64F4B7-D216-4081-99C7-0B6330A28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08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C1CA41E-87C8-4190-AAF5-22C8264F4B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71A861-D637-4FC9-A8FC-34CB6692FD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2CEC50-A5C6-4DAC-A8AD-1B4778F50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D9BD0-33E7-4C76-8D8C-B12B282DA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72F8F-D25A-40BC-AECD-32FB16636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60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8E01-AD35-47EC-BC85-F5BA1B65F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0AABB5-D5F9-46FC-B5B2-CD0C96EF2A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BCA0E-5259-49DB-9FBE-0EFAE0D62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AD49FB-4E77-498B-AE44-A13881B17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15B82-D82E-4F70-A48A-8CB8628B0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5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65F92-F148-4F75-AD40-7A2417627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DA2D9-FE3F-4CED-8803-BDFB55D51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BA684-6AA1-4C86-B54F-CCEC2E2B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93946-2789-42B9-A7D6-D9C96376A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BFDA9-801C-4AD9-A121-C10FBE74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596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DF18B-D229-4AE2-BD5D-AB449405E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9911E-1DA4-4563-BF14-E3687CC602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536A05-22DD-4F7F-8A69-5E2CD9408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29EE-CDEA-4F0C-99C5-5B4A44C51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16F50A-D4EF-4604-A438-B65B021E0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B4CD92-2115-41C1-82F1-2B1A12BC9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476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91380-7549-45ED-993B-6AB3C6D8D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B2D1AD-FB06-4F5B-B238-C5A3994A75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BDA9BA-F1F7-480A-A071-A532F8F68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15992-E885-474E-ADB5-3452203710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5B2B4D-92E0-480A-9F97-07D140D0D7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6F7E13-C645-466B-830A-238DA16A9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2B8DAC-D100-4299-92DF-EE68A80E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8C87A3-5817-4FB8-8250-554F3687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654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F9BFA-44E6-4C6B-A83E-43BD92658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E8B1-A57B-44EF-B2ED-8F4B9596F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DDE81D-76DA-4E28-B8DB-33CAA4139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7FE917-91B9-47DA-8F97-A14B6F960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327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2F9A71-14EA-4F8D-BCC7-3B6B01F78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F67B06-4A5D-4357-A60A-39F6EDFD4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C899D8-0676-4FF9-AEA9-79E95C31B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81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2C65E-B543-4715-B3F2-76A8A8264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BE977-7AD4-429A-B3DE-D753AD568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7A345A-448C-4B0D-8773-FC5491FA7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B42880-B408-4BC9-99BE-0C3914342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825A7-FA0D-4ED6-AFD4-1AADB3F22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DDA4DF-EA96-45FF-9F3E-248E29148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55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CAE18-3493-4E8A-AD38-2E4E3606A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133807-5251-4476-AA30-9490585B84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87B40E-059F-42AE-A37C-93354625B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7B241E-A3EB-43E3-A500-B728918EE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A81CC0-DFAA-4A74-8563-F41029B0A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174EAC-91BE-432A-9CD6-8B48DD194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73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D87AE4-5B2F-4D60-8EC8-8DC98BDBA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74CD34-BDE2-43C7-A0CF-F0E5B5FBE3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71C213-2C54-4C6E-A5E3-195A01FA4C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D825F-8EF1-44D4-8CFE-14C179CEEF9C}" type="datetimeFigureOut">
              <a:rPr lang="en-US" smtClean="0"/>
              <a:t>1/24/2018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2E687-2D01-491D-AFED-B3F2C0F744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E6666-705F-4619-83B3-C59B3314C5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2F866-4825-41C4-B819-3E97E159D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6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>
            <a:extLst>
              <a:ext uri="{FF2B5EF4-FFF2-40B4-BE49-F238E27FC236}">
                <a16:creationId xmlns:a16="http://schemas.microsoft.com/office/drawing/2014/main" id="{3C17922F-FA03-4334-8B44-027AFD4B4BE8}"/>
              </a:ext>
            </a:extLst>
          </p:cNvPr>
          <p:cNvSpPr>
            <a:spLocks noGrp="1"/>
          </p:cNvSpPr>
          <p:nvPr/>
        </p:nvSpPr>
        <p:spPr>
          <a:xfrm>
            <a:off x="2209800" y="23241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Proposals on IAB Architecture</a:t>
            </a:r>
            <a:endParaRPr lang="zh-CN" altLang="en-US" dirty="0"/>
          </a:p>
        </p:txBody>
      </p:sp>
      <p:sp>
        <p:nvSpPr>
          <p:cNvPr id="13" name="副标题 2">
            <a:extLst>
              <a:ext uri="{FF2B5EF4-FFF2-40B4-BE49-F238E27FC236}">
                <a16:creationId xmlns:a16="http://schemas.microsoft.com/office/drawing/2014/main" id="{2E2438C8-A61F-4860-BBF7-BA3BD957BAC5}"/>
              </a:ext>
            </a:extLst>
          </p:cNvPr>
          <p:cNvSpPr>
            <a:spLocks noGrp="1"/>
          </p:cNvSpPr>
          <p:nvPr/>
        </p:nvSpPr>
        <p:spPr>
          <a:xfrm>
            <a:off x="2895600" y="39243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 Qualcomm, </a:t>
            </a:r>
            <a:r>
              <a:rPr lang="en-US" dirty="0"/>
              <a:t>AT&amp;T, KDDI, Ericsson, Nokia, Nokia Shanghai Bell, Intel, Samsung, Huawei</a:t>
            </a:r>
            <a:endParaRPr lang="zh-CN" alt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B26F2D-8219-4673-A3CA-532862A89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609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903538-CCA5-4801-8743-A51336B60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365611"/>
            <a:ext cx="11277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b="1" dirty="0"/>
              <a:t>3GPP TSG-RAN WG2 NR Ad hoc 1801	     		                                               		</a:t>
            </a:r>
            <a:r>
              <a:rPr lang="en-GB" sz="2000" b="1" dirty="0"/>
              <a:t> R2-1801606 </a:t>
            </a:r>
            <a:r>
              <a:rPr lang="en-US" b="1" dirty="0"/>
              <a:t>Vancouver, Canada, 22nd January – 26th January 2018</a:t>
            </a:r>
          </a:p>
          <a:p>
            <a:r>
              <a:rPr lang="en-GB" altLang="zh-CN" b="1" dirty="0"/>
              <a:t>Agenda Item:  11.1</a:t>
            </a:r>
          </a:p>
          <a:p>
            <a:endParaRPr kumimoji="0" lang="en-GB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133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93DC0-65A9-49FE-87C4-D8F4F9C1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0"/>
            <a:ext cx="10515600" cy="1325563"/>
          </a:xfrm>
        </p:spPr>
        <p:txBody>
          <a:bodyPr/>
          <a:lstStyle/>
          <a:p>
            <a:r>
              <a:rPr lang="en-US" dirty="0"/>
              <a:t>Multi-hop backhauling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31A803-C50E-4286-BD1C-7290582BA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028700"/>
            <a:ext cx="9220200" cy="5829300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6000" b="1" dirty="0"/>
              <a:t>Motivation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Multi-hop backhauling provides </a:t>
            </a:r>
            <a:r>
              <a:rPr lang="en-US" sz="5000" b="1" dirty="0"/>
              <a:t>more</a:t>
            </a:r>
            <a:r>
              <a:rPr lang="en-US" sz="5000" dirty="0"/>
              <a:t> </a:t>
            </a:r>
            <a:r>
              <a:rPr lang="en-US" sz="5000" b="1" dirty="0"/>
              <a:t>range extension </a:t>
            </a:r>
            <a:r>
              <a:rPr lang="en-US" sz="5000" dirty="0"/>
              <a:t>than single hop.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b="1" dirty="0"/>
              <a:t>Above-6 frequencies </a:t>
            </a:r>
            <a:r>
              <a:rPr lang="en-US" sz="5000" dirty="0"/>
              <a:t>have limited range and can profit from such larger range extension.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Multi-hop backhauling </a:t>
            </a:r>
            <a:r>
              <a:rPr lang="en-US" sz="5000" b="1" dirty="0"/>
              <a:t>enables</a:t>
            </a:r>
            <a:r>
              <a:rPr lang="en-US" sz="5000" dirty="0"/>
              <a:t> </a:t>
            </a:r>
            <a:r>
              <a:rPr lang="en-US" sz="5000" b="1" dirty="0"/>
              <a:t>backhauling around obstacles</a:t>
            </a:r>
            <a:r>
              <a:rPr lang="en-US" sz="5000" dirty="0"/>
              <a:t>, e.g. buildings in urban environment for in-clutter deployments.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Since hop count depends on many factors (e.g. deployment scenario, traffic load, frequency,…) flexibility in hop-count </a:t>
            </a:r>
            <a:r>
              <a:rPr lang="en-US" sz="5000" b="1" dirty="0"/>
              <a:t>ensures</a:t>
            </a:r>
            <a:r>
              <a:rPr lang="en-US" sz="5000" dirty="0"/>
              <a:t> </a:t>
            </a:r>
            <a:r>
              <a:rPr lang="en-US" sz="5000" b="1" dirty="0"/>
              <a:t>future </a:t>
            </a:r>
            <a:r>
              <a:rPr lang="en-US" sz="5000" b="1" dirty="0" err="1"/>
              <a:t>proofness</a:t>
            </a:r>
            <a:r>
              <a:rPr lang="en-US" sz="5000" dirty="0"/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The study can provide an understanding on the scalability of signaling and performance with increasing hop count.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en-US" sz="4200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sz="6000" b="1" dirty="0"/>
              <a:t>Proposal 1: </a:t>
            </a:r>
            <a:r>
              <a:rPr lang="en-US" sz="6000" dirty="0"/>
              <a:t>IAB design shall support multiple backhaul hops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The architecture should not impose limits on the number of backhaul hops.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The study should consider scalability to hop-count an important KPI.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5000" dirty="0"/>
              <a:t>Single hop is considered a special case of multiple backhaul hops.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AEBF75-FA82-4D21-95B2-7211E4971551}"/>
              </a:ext>
            </a:extLst>
          </p:cNvPr>
          <p:cNvSpPr/>
          <p:nvPr/>
        </p:nvSpPr>
        <p:spPr>
          <a:xfrm>
            <a:off x="10921068" y="800100"/>
            <a:ext cx="813732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BFA5FE-4444-4304-B4E5-4D498FD1C2AF}"/>
              </a:ext>
            </a:extLst>
          </p:cNvPr>
          <p:cNvSpPr/>
          <p:nvPr/>
        </p:nvSpPr>
        <p:spPr>
          <a:xfrm>
            <a:off x="10959168" y="1904999"/>
            <a:ext cx="813732" cy="6858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2ACFFF-F781-4347-BE78-2B3E9BBB45B8}"/>
              </a:ext>
            </a:extLst>
          </p:cNvPr>
          <p:cNvSpPr/>
          <p:nvPr/>
        </p:nvSpPr>
        <p:spPr>
          <a:xfrm>
            <a:off x="9601200" y="800100"/>
            <a:ext cx="813732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8DA3447-1253-4ABE-8D4F-DCC6E4565E39}"/>
              </a:ext>
            </a:extLst>
          </p:cNvPr>
          <p:cNvSpPr/>
          <p:nvPr/>
        </p:nvSpPr>
        <p:spPr>
          <a:xfrm>
            <a:off x="9601200" y="1904999"/>
            <a:ext cx="813732" cy="6858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6533A657-89BC-460F-BBC6-89500A7C6663}"/>
              </a:ext>
            </a:extLst>
          </p:cNvPr>
          <p:cNvSpPr/>
          <p:nvPr/>
        </p:nvSpPr>
        <p:spPr>
          <a:xfrm>
            <a:off x="11696700" y="1638300"/>
            <a:ext cx="114300" cy="1143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4C417A6-FD88-47F2-A3EA-8580676A483F}"/>
              </a:ext>
            </a:extLst>
          </p:cNvPr>
          <p:cNvSpPr/>
          <p:nvPr/>
        </p:nvSpPr>
        <p:spPr>
          <a:xfrm>
            <a:off x="10629900" y="1676400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2089EC8-BC49-4E88-8FA0-B2DE8696AA66}"/>
              </a:ext>
            </a:extLst>
          </p:cNvPr>
          <p:cNvSpPr/>
          <p:nvPr/>
        </p:nvSpPr>
        <p:spPr>
          <a:xfrm rot="555502">
            <a:off x="9961496" y="2830170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81141EE-37B0-446D-B14B-208D514E4598}"/>
              </a:ext>
            </a:extLst>
          </p:cNvPr>
          <p:cNvSpPr/>
          <p:nvPr/>
        </p:nvSpPr>
        <p:spPr>
          <a:xfrm>
            <a:off x="10629900" y="533400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731E28-3A5A-49D8-9BF0-40A325C7FED6}"/>
              </a:ext>
            </a:extLst>
          </p:cNvPr>
          <p:cNvSpPr txBox="1"/>
          <p:nvPr/>
        </p:nvSpPr>
        <p:spPr>
          <a:xfrm>
            <a:off x="11325576" y="1790700"/>
            <a:ext cx="820041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b="1" i="1" dirty="0"/>
              <a:t>IAB Donor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EA4798D-D327-4075-8CD6-706619FB404E}"/>
              </a:ext>
            </a:extLst>
          </p:cNvPr>
          <p:cNvSpPr/>
          <p:nvPr/>
        </p:nvSpPr>
        <p:spPr>
          <a:xfrm rot="555502">
            <a:off x="9770997" y="26777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5F55D51-9C0D-42DC-9AFC-FD20E0075292}"/>
              </a:ext>
            </a:extLst>
          </p:cNvPr>
          <p:cNvSpPr/>
          <p:nvPr/>
        </p:nvSpPr>
        <p:spPr>
          <a:xfrm rot="555502">
            <a:off x="11228786" y="2715870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5A7F6A04-06C9-4345-A34B-9DD8D94DC0EF}"/>
              </a:ext>
            </a:extLst>
          </p:cNvPr>
          <p:cNvSpPr/>
          <p:nvPr/>
        </p:nvSpPr>
        <p:spPr>
          <a:xfrm rot="555502">
            <a:off x="11412603" y="29063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42A84921-02A8-40B9-AEB8-31624266B0EC}"/>
              </a:ext>
            </a:extLst>
          </p:cNvPr>
          <p:cNvSpPr/>
          <p:nvPr/>
        </p:nvSpPr>
        <p:spPr>
          <a:xfrm rot="555502">
            <a:off x="11341732" y="3536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008051F1-EF88-4F91-8D2B-B298DABF53A5}"/>
              </a:ext>
            </a:extLst>
          </p:cNvPr>
          <p:cNvSpPr/>
          <p:nvPr/>
        </p:nvSpPr>
        <p:spPr>
          <a:xfrm rot="555502">
            <a:off x="11412603" y="467972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95794368-AEA7-4AAD-81DD-8DACC118173C}"/>
              </a:ext>
            </a:extLst>
          </p:cNvPr>
          <p:cNvSpPr/>
          <p:nvPr/>
        </p:nvSpPr>
        <p:spPr>
          <a:xfrm rot="555502">
            <a:off x="9770997" y="289732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72F6232C-56C4-4B2C-BA02-C5F667E984FA}"/>
              </a:ext>
            </a:extLst>
          </p:cNvPr>
          <p:cNvSpPr/>
          <p:nvPr/>
        </p:nvSpPr>
        <p:spPr>
          <a:xfrm rot="555502">
            <a:off x="9850347" y="4298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D664BCC-FCEF-4D4E-92AF-DB0D6BB94FF5}"/>
              </a:ext>
            </a:extLst>
          </p:cNvPr>
          <p:cNvSpPr txBox="1"/>
          <p:nvPr/>
        </p:nvSpPr>
        <p:spPr>
          <a:xfrm>
            <a:off x="9867900" y="1600200"/>
            <a:ext cx="694101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816EE24C-83A1-4D51-A0ED-1805A815B8B4}"/>
              </a:ext>
            </a:extLst>
          </p:cNvPr>
          <p:cNvSpPr txBox="1"/>
          <p:nvPr/>
        </p:nvSpPr>
        <p:spPr>
          <a:xfrm>
            <a:off x="10439400" y="228600"/>
            <a:ext cx="694101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A788D2A5-5BCE-435C-AF7C-6070F4C19E3D}"/>
              </a:ext>
            </a:extLst>
          </p:cNvPr>
          <p:cNvSpPr/>
          <p:nvPr/>
        </p:nvSpPr>
        <p:spPr>
          <a:xfrm>
            <a:off x="9601200" y="3124201"/>
            <a:ext cx="813732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30C7031-EDB7-4250-A219-C60110FD18A1}"/>
              </a:ext>
            </a:extLst>
          </p:cNvPr>
          <p:cNvSpPr/>
          <p:nvPr/>
        </p:nvSpPr>
        <p:spPr>
          <a:xfrm>
            <a:off x="10997268" y="3162301"/>
            <a:ext cx="813732" cy="685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0C727F20-222A-4A97-9A55-12432CE82934}"/>
              </a:ext>
            </a:extLst>
          </p:cNvPr>
          <p:cNvSpPr/>
          <p:nvPr/>
        </p:nvSpPr>
        <p:spPr>
          <a:xfrm rot="555502">
            <a:off x="10609197" y="35540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F628917-B3C4-482C-A8DA-41EE32CEDD69}"/>
              </a:ext>
            </a:extLst>
          </p:cNvPr>
          <p:cNvSpPr/>
          <p:nvPr/>
        </p:nvSpPr>
        <p:spPr>
          <a:xfrm rot="154099">
            <a:off x="10821042" y="1693450"/>
            <a:ext cx="76200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3899E877-641D-4553-A943-8EE9B182F668}"/>
              </a:ext>
            </a:extLst>
          </p:cNvPr>
          <p:cNvSpPr/>
          <p:nvPr/>
        </p:nvSpPr>
        <p:spPr>
          <a:xfrm rot="5556202">
            <a:off x="10269227" y="1104993"/>
            <a:ext cx="839065" cy="76167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AA626770-0082-48E4-8B3F-1FF272ACC3D9}"/>
              </a:ext>
            </a:extLst>
          </p:cNvPr>
          <p:cNvSpPr/>
          <p:nvPr/>
        </p:nvSpPr>
        <p:spPr>
          <a:xfrm rot="5580036">
            <a:off x="10275150" y="2243529"/>
            <a:ext cx="800999" cy="4963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75E9CDBC-447B-42E2-80B5-F2699EDB972D}"/>
              </a:ext>
            </a:extLst>
          </p:cNvPr>
          <p:cNvSpPr/>
          <p:nvPr/>
        </p:nvSpPr>
        <p:spPr>
          <a:xfrm>
            <a:off x="10591800" y="1638300"/>
            <a:ext cx="152400" cy="152400"/>
          </a:xfrm>
          <a:prstGeom prst="arc">
            <a:avLst>
              <a:gd name="adj1" fmla="val 3388326"/>
              <a:gd name="adj2" fmla="val 721666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Arc 64">
            <a:extLst>
              <a:ext uri="{FF2B5EF4-FFF2-40B4-BE49-F238E27FC236}">
                <a16:creationId xmlns:a16="http://schemas.microsoft.com/office/drawing/2014/main" id="{37688CFB-0CE9-446C-A07E-B7831A7267B7}"/>
              </a:ext>
            </a:extLst>
          </p:cNvPr>
          <p:cNvSpPr/>
          <p:nvPr/>
        </p:nvSpPr>
        <p:spPr>
          <a:xfrm>
            <a:off x="10591800" y="1638300"/>
            <a:ext cx="152400" cy="152400"/>
          </a:xfrm>
          <a:prstGeom prst="arc">
            <a:avLst>
              <a:gd name="adj1" fmla="val 19904371"/>
              <a:gd name="adj2" fmla="val 164073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Arc 65">
            <a:extLst>
              <a:ext uri="{FF2B5EF4-FFF2-40B4-BE49-F238E27FC236}">
                <a16:creationId xmlns:a16="http://schemas.microsoft.com/office/drawing/2014/main" id="{6BEDAA97-8B3E-41B7-864F-DE3D47851AAB}"/>
              </a:ext>
            </a:extLst>
          </p:cNvPr>
          <p:cNvSpPr/>
          <p:nvPr/>
        </p:nvSpPr>
        <p:spPr>
          <a:xfrm>
            <a:off x="10591800" y="1638300"/>
            <a:ext cx="152400" cy="152400"/>
          </a:xfrm>
          <a:prstGeom prst="arc">
            <a:avLst>
              <a:gd name="adj1" fmla="val 14677895"/>
              <a:gd name="adj2" fmla="val 18028040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c 70">
            <a:extLst>
              <a:ext uri="{FF2B5EF4-FFF2-40B4-BE49-F238E27FC236}">
                <a16:creationId xmlns:a16="http://schemas.microsoft.com/office/drawing/2014/main" id="{F2ADA10D-E076-47A7-824B-231AD0650FA0}"/>
              </a:ext>
            </a:extLst>
          </p:cNvPr>
          <p:cNvSpPr/>
          <p:nvPr/>
        </p:nvSpPr>
        <p:spPr>
          <a:xfrm>
            <a:off x="10553700" y="1600200"/>
            <a:ext cx="228600" cy="228600"/>
          </a:xfrm>
          <a:prstGeom prst="arc">
            <a:avLst>
              <a:gd name="adj1" fmla="val 14677895"/>
              <a:gd name="adj2" fmla="val 18028040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c 71">
            <a:extLst>
              <a:ext uri="{FF2B5EF4-FFF2-40B4-BE49-F238E27FC236}">
                <a16:creationId xmlns:a16="http://schemas.microsoft.com/office/drawing/2014/main" id="{46EA00FB-84EF-49DA-8DDB-041E2C2CC02F}"/>
              </a:ext>
            </a:extLst>
          </p:cNvPr>
          <p:cNvSpPr/>
          <p:nvPr/>
        </p:nvSpPr>
        <p:spPr>
          <a:xfrm>
            <a:off x="10553700" y="1600200"/>
            <a:ext cx="228600" cy="228600"/>
          </a:xfrm>
          <a:prstGeom prst="arc">
            <a:avLst>
              <a:gd name="adj1" fmla="val 3512278"/>
              <a:gd name="adj2" fmla="val 70579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c 73">
            <a:extLst>
              <a:ext uri="{FF2B5EF4-FFF2-40B4-BE49-F238E27FC236}">
                <a16:creationId xmlns:a16="http://schemas.microsoft.com/office/drawing/2014/main" id="{A3CE780F-991C-49FB-BFE6-D29F75785F89}"/>
              </a:ext>
            </a:extLst>
          </p:cNvPr>
          <p:cNvSpPr/>
          <p:nvPr/>
        </p:nvSpPr>
        <p:spPr>
          <a:xfrm>
            <a:off x="10553700" y="1600200"/>
            <a:ext cx="228600" cy="228600"/>
          </a:xfrm>
          <a:prstGeom prst="arc">
            <a:avLst>
              <a:gd name="adj1" fmla="val 20056066"/>
              <a:gd name="adj2" fmla="val 166651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c 74">
            <a:extLst>
              <a:ext uri="{FF2B5EF4-FFF2-40B4-BE49-F238E27FC236}">
                <a16:creationId xmlns:a16="http://schemas.microsoft.com/office/drawing/2014/main" id="{E503CD69-37B1-439D-BA6E-358D6A43A0BC}"/>
              </a:ext>
            </a:extLst>
          </p:cNvPr>
          <p:cNvSpPr/>
          <p:nvPr/>
        </p:nvSpPr>
        <p:spPr>
          <a:xfrm flipH="1">
            <a:off x="11658600" y="1600200"/>
            <a:ext cx="190500" cy="190500"/>
          </a:xfrm>
          <a:prstGeom prst="arc">
            <a:avLst>
              <a:gd name="adj1" fmla="val 18868674"/>
              <a:gd name="adj2" fmla="val 2757978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c 75">
            <a:extLst>
              <a:ext uri="{FF2B5EF4-FFF2-40B4-BE49-F238E27FC236}">
                <a16:creationId xmlns:a16="http://schemas.microsoft.com/office/drawing/2014/main" id="{788A340C-10ED-4D86-A278-1EAFF37E0533}"/>
              </a:ext>
            </a:extLst>
          </p:cNvPr>
          <p:cNvSpPr/>
          <p:nvPr/>
        </p:nvSpPr>
        <p:spPr>
          <a:xfrm flipH="1">
            <a:off x="11620500" y="1562100"/>
            <a:ext cx="266700" cy="266700"/>
          </a:xfrm>
          <a:prstGeom prst="arc">
            <a:avLst>
              <a:gd name="adj1" fmla="val 19066515"/>
              <a:gd name="adj2" fmla="val 2622568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Arc 78">
            <a:extLst>
              <a:ext uri="{FF2B5EF4-FFF2-40B4-BE49-F238E27FC236}">
                <a16:creationId xmlns:a16="http://schemas.microsoft.com/office/drawing/2014/main" id="{9DA436F6-973E-4791-BDA6-C9C973762EF8}"/>
              </a:ext>
            </a:extLst>
          </p:cNvPr>
          <p:cNvSpPr/>
          <p:nvPr/>
        </p:nvSpPr>
        <p:spPr>
          <a:xfrm>
            <a:off x="10591800" y="495300"/>
            <a:ext cx="152400" cy="152400"/>
          </a:xfrm>
          <a:prstGeom prst="arc">
            <a:avLst>
              <a:gd name="adj1" fmla="val 3388326"/>
              <a:gd name="adj2" fmla="val 721666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5C19D9D1-086B-46C5-B238-915452202915}"/>
              </a:ext>
            </a:extLst>
          </p:cNvPr>
          <p:cNvSpPr/>
          <p:nvPr/>
        </p:nvSpPr>
        <p:spPr>
          <a:xfrm>
            <a:off x="10591800" y="495300"/>
            <a:ext cx="152400" cy="152400"/>
          </a:xfrm>
          <a:prstGeom prst="arc">
            <a:avLst>
              <a:gd name="adj1" fmla="val 19904371"/>
              <a:gd name="adj2" fmla="val 164073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Arc 81">
            <a:extLst>
              <a:ext uri="{FF2B5EF4-FFF2-40B4-BE49-F238E27FC236}">
                <a16:creationId xmlns:a16="http://schemas.microsoft.com/office/drawing/2014/main" id="{4C6003E3-E8AB-44CE-AB6E-7FEE107EA50B}"/>
              </a:ext>
            </a:extLst>
          </p:cNvPr>
          <p:cNvSpPr/>
          <p:nvPr/>
        </p:nvSpPr>
        <p:spPr>
          <a:xfrm>
            <a:off x="10591800" y="495300"/>
            <a:ext cx="152400" cy="152400"/>
          </a:xfrm>
          <a:prstGeom prst="arc">
            <a:avLst>
              <a:gd name="adj1" fmla="val 14677895"/>
              <a:gd name="adj2" fmla="val 18028040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Arc 82">
            <a:extLst>
              <a:ext uri="{FF2B5EF4-FFF2-40B4-BE49-F238E27FC236}">
                <a16:creationId xmlns:a16="http://schemas.microsoft.com/office/drawing/2014/main" id="{75B97C57-EF84-4E73-A76D-8A4A1BEEC601}"/>
              </a:ext>
            </a:extLst>
          </p:cNvPr>
          <p:cNvSpPr/>
          <p:nvPr/>
        </p:nvSpPr>
        <p:spPr>
          <a:xfrm>
            <a:off x="10553700" y="457200"/>
            <a:ext cx="228600" cy="228600"/>
          </a:xfrm>
          <a:prstGeom prst="arc">
            <a:avLst>
              <a:gd name="adj1" fmla="val 14677895"/>
              <a:gd name="adj2" fmla="val 18028040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466B4070-672B-46AF-8356-BC6314EA361B}"/>
              </a:ext>
            </a:extLst>
          </p:cNvPr>
          <p:cNvSpPr/>
          <p:nvPr/>
        </p:nvSpPr>
        <p:spPr>
          <a:xfrm>
            <a:off x="10553700" y="457200"/>
            <a:ext cx="228600" cy="228600"/>
          </a:xfrm>
          <a:prstGeom prst="arc">
            <a:avLst>
              <a:gd name="adj1" fmla="val 3512278"/>
              <a:gd name="adj2" fmla="val 70579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C633E3E5-6D7E-44C5-8FD6-4564A1F7CF0A}"/>
              </a:ext>
            </a:extLst>
          </p:cNvPr>
          <p:cNvSpPr/>
          <p:nvPr/>
        </p:nvSpPr>
        <p:spPr>
          <a:xfrm>
            <a:off x="10553700" y="457200"/>
            <a:ext cx="228600" cy="228600"/>
          </a:xfrm>
          <a:prstGeom prst="arc">
            <a:avLst>
              <a:gd name="adj1" fmla="val 20056066"/>
              <a:gd name="adj2" fmla="val 166651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FCF3EC54-641C-4B7A-AB2B-BF8895AC73BF}"/>
              </a:ext>
            </a:extLst>
          </p:cNvPr>
          <p:cNvSpPr/>
          <p:nvPr/>
        </p:nvSpPr>
        <p:spPr>
          <a:xfrm flipH="1">
            <a:off x="10591800" y="495300"/>
            <a:ext cx="152400" cy="152400"/>
          </a:xfrm>
          <a:prstGeom prst="arc">
            <a:avLst>
              <a:gd name="adj1" fmla="val 19904371"/>
              <a:gd name="adj2" fmla="val 164073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Arc 89">
            <a:extLst>
              <a:ext uri="{FF2B5EF4-FFF2-40B4-BE49-F238E27FC236}">
                <a16:creationId xmlns:a16="http://schemas.microsoft.com/office/drawing/2014/main" id="{10DB4000-8101-4E37-B733-0011F67D2E5B}"/>
              </a:ext>
            </a:extLst>
          </p:cNvPr>
          <p:cNvSpPr/>
          <p:nvPr/>
        </p:nvSpPr>
        <p:spPr>
          <a:xfrm flipH="1">
            <a:off x="10553700" y="457200"/>
            <a:ext cx="228600" cy="228600"/>
          </a:xfrm>
          <a:prstGeom prst="arc">
            <a:avLst>
              <a:gd name="adj1" fmla="val 20056066"/>
              <a:gd name="adj2" fmla="val 166651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DC3E6F7-6008-49B1-AE57-E3996CBB9360}"/>
              </a:ext>
            </a:extLst>
          </p:cNvPr>
          <p:cNvSpPr/>
          <p:nvPr/>
        </p:nvSpPr>
        <p:spPr>
          <a:xfrm>
            <a:off x="10629900" y="2781300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Arc 92">
            <a:extLst>
              <a:ext uri="{FF2B5EF4-FFF2-40B4-BE49-F238E27FC236}">
                <a16:creationId xmlns:a16="http://schemas.microsoft.com/office/drawing/2014/main" id="{769252AE-1DF7-4735-BF99-D7A457C011B0}"/>
              </a:ext>
            </a:extLst>
          </p:cNvPr>
          <p:cNvSpPr/>
          <p:nvPr/>
        </p:nvSpPr>
        <p:spPr>
          <a:xfrm>
            <a:off x="10591800" y="2743200"/>
            <a:ext cx="152400" cy="152400"/>
          </a:xfrm>
          <a:prstGeom prst="arc">
            <a:avLst>
              <a:gd name="adj1" fmla="val 3388326"/>
              <a:gd name="adj2" fmla="val 721666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Arc 96">
            <a:extLst>
              <a:ext uri="{FF2B5EF4-FFF2-40B4-BE49-F238E27FC236}">
                <a16:creationId xmlns:a16="http://schemas.microsoft.com/office/drawing/2014/main" id="{C563EA52-285C-424A-975F-13D2A95EA848}"/>
              </a:ext>
            </a:extLst>
          </p:cNvPr>
          <p:cNvSpPr/>
          <p:nvPr/>
        </p:nvSpPr>
        <p:spPr>
          <a:xfrm>
            <a:off x="10591800" y="2743200"/>
            <a:ext cx="152400" cy="152400"/>
          </a:xfrm>
          <a:prstGeom prst="arc">
            <a:avLst>
              <a:gd name="adj1" fmla="val 19904371"/>
              <a:gd name="adj2" fmla="val 164073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Arc 97">
            <a:extLst>
              <a:ext uri="{FF2B5EF4-FFF2-40B4-BE49-F238E27FC236}">
                <a16:creationId xmlns:a16="http://schemas.microsoft.com/office/drawing/2014/main" id="{9578E1C2-2D0D-4D2B-AE3D-F62E7CDA27A5}"/>
              </a:ext>
            </a:extLst>
          </p:cNvPr>
          <p:cNvSpPr/>
          <p:nvPr/>
        </p:nvSpPr>
        <p:spPr>
          <a:xfrm>
            <a:off x="10591800" y="2743200"/>
            <a:ext cx="152400" cy="152400"/>
          </a:xfrm>
          <a:prstGeom prst="arc">
            <a:avLst>
              <a:gd name="adj1" fmla="val 14677895"/>
              <a:gd name="adj2" fmla="val 18028040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Arc 98">
            <a:extLst>
              <a:ext uri="{FF2B5EF4-FFF2-40B4-BE49-F238E27FC236}">
                <a16:creationId xmlns:a16="http://schemas.microsoft.com/office/drawing/2014/main" id="{613E8789-39C0-4F28-BF48-93EF4A0A414D}"/>
              </a:ext>
            </a:extLst>
          </p:cNvPr>
          <p:cNvSpPr/>
          <p:nvPr/>
        </p:nvSpPr>
        <p:spPr>
          <a:xfrm>
            <a:off x="10553700" y="2705100"/>
            <a:ext cx="228600" cy="228600"/>
          </a:xfrm>
          <a:prstGeom prst="arc">
            <a:avLst>
              <a:gd name="adj1" fmla="val 14677895"/>
              <a:gd name="adj2" fmla="val 18028040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Arc 99">
            <a:extLst>
              <a:ext uri="{FF2B5EF4-FFF2-40B4-BE49-F238E27FC236}">
                <a16:creationId xmlns:a16="http://schemas.microsoft.com/office/drawing/2014/main" id="{6385DD26-94CA-48BE-84EF-7457957CAD66}"/>
              </a:ext>
            </a:extLst>
          </p:cNvPr>
          <p:cNvSpPr/>
          <p:nvPr/>
        </p:nvSpPr>
        <p:spPr>
          <a:xfrm>
            <a:off x="10553700" y="2705100"/>
            <a:ext cx="228600" cy="228600"/>
          </a:xfrm>
          <a:prstGeom prst="arc">
            <a:avLst>
              <a:gd name="adj1" fmla="val 3512278"/>
              <a:gd name="adj2" fmla="val 70579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Arc 100">
            <a:extLst>
              <a:ext uri="{FF2B5EF4-FFF2-40B4-BE49-F238E27FC236}">
                <a16:creationId xmlns:a16="http://schemas.microsoft.com/office/drawing/2014/main" id="{263E163F-2667-405C-A95C-BB7EEA97D9BC}"/>
              </a:ext>
            </a:extLst>
          </p:cNvPr>
          <p:cNvSpPr/>
          <p:nvPr/>
        </p:nvSpPr>
        <p:spPr>
          <a:xfrm>
            <a:off x="10553700" y="2705100"/>
            <a:ext cx="228600" cy="228600"/>
          </a:xfrm>
          <a:prstGeom prst="arc">
            <a:avLst>
              <a:gd name="adj1" fmla="val 20056066"/>
              <a:gd name="adj2" fmla="val 166651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Arc 102">
            <a:extLst>
              <a:ext uri="{FF2B5EF4-FFF2-40B4-BE49-F238E27FC236}">
                <a16:creationId xmlns:a16="http://schemas.microsoft.com/office/drawing/2014/main" id="{FF8D8850-9089-4F5C-9876-C081638797D4}"/>
              </a:ext>
            </a:extLst>
          </p:cNvPr>
          <p:cNvSpPr/>
          <p:nvPr/>
        </p:nvSpPr>
        <p:spPr>
          <a:xfrm flipH="1">
            <a:off x="10591800" y="2743200"/>
            <a:ext cx="152400" cy="152400"/>
          </a:xfrm>
          <a:prstGeom prst="arc">
            <a:avLst>
              <a:gd name="adj1" fmla="val 19904371"/>
              <a:gd name="adj2" fmla="val 164073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Arc 103">
            <a:extLst>
              <a:ext uri="{FF2B5EF4-FFF2-40B4-BE49-F238E27FC236}">
                <a16:creationId xmlns:a16="http://schemas.microsoft.com/office/drawing/2014/main" id="{0AE438C0-9E6D-498F-8EB4-B969BB8B19F5}"/>
              </a:ext>
            </a:extLst>
          </p:cNvPr>
          <p:cNvSpPr/>
          <p:nvPr/>
        </p:nvSpPr>
        <p:spPr>
          <a:xfrm flipH="1">
            <a:off x="10553700" y="2705100"/>
            <a:ext cx="228600" cy="228600"/>
          </a:xfrm>
          <a:prstGeom prst="arc">
            <a:avLst>
              <a:gd name="adj1" fmla="val 20056066"/>
              <a:gd name="adj2" fmla="val 166651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700CFBEE-2559-4E7B-8C1A-154BA7A03835}"/>
              </a:ext>
            </a:extLst>
          </p:cNvPr>
          <p:cNvSpPr/>
          <p:nvPr/>
        </p:nvSpPr>
        <p:spPr>
          <a:xfrm rot="1115617">
            <a:off x="9939330" y="436948"/>
            <a:ext cx="597396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7D823E6E-8497-4EF0-B488-0F5C3339D05C}"/>
              </a:ext>
            </a:extLst>
          </p:cNvPr>
          <p:cNvSpPr/>
          <p:nvPr/>
        </p:nvSpPr>
        <p:spPr>
          <a:xfrm>
            <a:off x="10058400" y="571500"/>
            <a:ext cx="46197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1EFE572A-7777-40A1-86FC-769D7CAE66B1}"/>
              </a:ext>
            </a:extLst>
          </p:cNvPr>
          <p:cNvSpPr/>
          <p:nvPr/>
        </p:nvSpPr>
        <p:spPr>
          <a:xfrm rot="20756431">
            <a:off x="10818309" y="442314"/>
            <a:ext cx="51043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FC44318F-BB01-42C3-A32E-4941D067D3D5}"/>
              </a:ext>
            </a:extLst>
          </p:cNvPr>
          <p:cNvSpPr/>
          <p:nvPr/>
        </p:nvSpPr>
        <p:spPr>
          <a:xfrm rot="453758">
            <a:off x="10820378" y="571826"/>
            <a:ext cx="570544" cy="52567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8C7DA6DF-97D4-49D2-ACF1-790B8AB1B687}"/>
              </a:ext>
            </a:extLst>
          </p:cNvPr>
          <p:cNvSpPr/>
          <p:nvPr/>
        </p:nvSpPr>
        <p:spPr>
          <a:xfrm rot="376480">
            <a:off x="9944887" y="2774291"/>
            <a:ext cx="571438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A4C9B04C-5F60-4C1D-BE5B-87EAF26FD0E8}"/>
              </a:ext>
            </a:extLst>
          </p:cNvPr>
          <p:cNvSpPr/>
          <p:nvPr/>
        </p:nvSpPr>
        <p:spPr>
          <a:xfrm rot="20927281">
            <a:off x="10134625" y="2856795"/>
            <a:ext cx="389840" cy="529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10A18ACA-F1C7-4C78-A047-B3C81DC0045C}"/>
              </a:ext>
            </a:extLst>
          </p:cNvPr>
          <p:cNvSpPr/>
          <p:nvPr/>
        </p:nvSpPr>
        <p:spPr>
          <a:xfrm>
            <a:off x="10820401" y="2781300"/>
            <a:ext cx="38100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7EB6572A-9177-4E55-9FD9-2C20983973DF}"/>
              </a:ext>
            </a:extLst>
          </p:cNvPr>
          <p:cNvSpPr/>
          <p:nvPr/>
        </p:nvSpPr>
        <p:spPr>
          <a:xfrm rot="1031753">
            <a:off x="10814027" y="2911753"/>
            <a:ext cx="587427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54B32DEA-EF73-4912-90AA-7315547C4B5C}"/>
              </a:ext>
            </a:extLst>
          </p:cNvPr>
          <p:cNvSpPr/>
          <p:nvPr/>
        </p:nvSpPr>
        <p:spPr>
          <a:xfrm rot="5580036">
            <a:off x="10438530" y="3216007"/>
            <a:ext cx="53247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D83CAFB-B565-4E79-80CA-BD7C721775C1}"/>
              </a:ext>
            </a:extLst>
          </p:cNvPr>
          <p:cNvSpPr txBox="1"/>
          <p:nvPr/>
        </p:nvSpPr>
        <p:spPr>
          <a:xfrm>
            <a:off x="10401300" y="2895600"/>
            <a:ext cx="694101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F69B9CED-8CF8-4818-8171-6457B9B2E0A7}"/>
              </a:ext>
            </a:extLst>
          </p:cNvPr>
          <p:cNvSpPr txBox="1"/>
          <p:nvPr/>
        </p:nvSpPr>
        <p:spPr>
          <a:xfrm>
            <a:off x="10993966" y="1621366"/>
            <a:ext cx="422039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1</a:t>
            </a:r>
            <a:r>
              <a:rPr lang="en-US" sz="1200" i="1" baseline="30000" dirty="0">
                <a:solidFill>
                  <a:srgbClr val="FF0000"/>
                </a:solidFill>
              </a:rPr>
              <a:t>st</a:t>
            </a:r>
            <a:r>
              <a:rPr lang="en-US" sz="1200" i="1" dirty="0">
                <a:solidFill>
                  <a:srgbClr val="FF0000"/>
                </a:solidFill>
              </a:rPr>
              <a:t> hop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7E32B12-3D8D-457D-948C-A7843CE592C3}"/>
              </a:ext>
            </a:extLst>
          </p:cNvPr>
          <p:cNvSpPr txBox="1"/>
          <p:nvPr/>
        </p:nvSpPr>
        <p:spPr>
          <a:xfrm>
            <a:off x="10477500" y="2163233"/>
            <a:ext cx="45525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2</a:t>
            </a:r>
            <a:r>
              <a:rPr lang="en-US" sz="1200" i="1" baseline="30000" dirty="0">
                <a:solidFill>
                  <a:srgbClr val="FF0000"/>
                </a:solidFill>
              </a:rPr>
              <a:t>nd</a:t>
            </a:r>
            <a:r>
              <a:rPr lang="en-US" sz="1200" i="1" dirty="0">
                <a:solidFill>
                  <a:srgbClr val="FF0000"/>
                </a:solidFill>
              </a:rPr>
              <a:t> hop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FE963FF-C698-4AAA-90F0-A4BC3E3784E0}"/>
              </a:ext>
            </a:extLst>
          </p:cNvPr>
          <p:cNvSpPr txBox="1"/>
          <p:nvPr/>
        </p:nvSpPr>
        <p:spPr>
          <a:xfrm>
            <a:off x="10447867" y="914400"/>
            <a:ext cx="455253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2</a:t>
            </a:r>
            <a:r>
              <a:rPr lang="en-US" sz="1200" i="1" baseline="30000" dirty="0">
                <a:solidFill>
                  <a:srgbClr val="FF0000"/>
                </a:solidFill>
              </a:rPr>
              <a:t>nd</a:t>
            </a:r>
            <a:r>
              <a:rPr lang="en-US" sz="1200" i="1" dirty="0">
                <a:solidFill>
                  <a:srgbClr val="FF0000"/>
                </a:solidFill>
              </a:rPr>
              <a:t> hop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3E66D-7482-425F-979B-BBA37CF05272}"/>
              </a:ext>
            </a:extLst>
          </p:cNvPr>
          <p:cNvSpPr txBox="1"/>
          <p:nvPr/>
        </p:nvSpPr>
        <p:spPr>
          <a:xfrm>
            <a:off x="9296400" y="4114800"/>
            <a:ext cx="2373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Supporting contributions:</a:t>
            </a:r>
          </a:p>
        </p:txBody>
      </p:sp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CC321233-5E9C-4848-8A1B-C14E0B765A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14581"/>
              </p:ext>
            </p:extLst>
          </p:nvPr>
        </p:nvGraphicFramePr>
        <p:xfrm>
          <a:off x="9372600" y="4457700"/>
          <a:ext cx="2667000" cy="2270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R2-1800389</a:t>
                      </a:r>
                    </a:p>
                    <a:p>
                      <a:r>
                        <a:rPr lang="en-US" sz="1600" dirty="0"/>
                        <a:t>R2-1800417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337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R2-1800411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555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KDDI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R2-1800571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021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Huawei, </a:t>
                      </a:r>
                      <a:r>
                        <a:rPr lang="en-US" sz="1600" dirty="0" err="1"/>
                        <a:t>HiSilicon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R2-1801131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R2-1801132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041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R2-1801214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001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679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1BC4A-6E3A-4781-A036-CB7F6696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-43542"/>
            <a:ext cx="10515600" cy="1325563"/>
          </a:xfrm>
        </p:spPr>
        <p:txBody>
          <a:bodyPr/>
          <a:lstStyle/>
          <a:p>
            <a:r>
              <a:rPr lang="en-US" dirty="0"/>
              <a:t>Topology adaptation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DDE83B22-6851-41DD-8DDB-20ADC3D6F8C1}"/>
              </a:ext>
            </a:extLst>
          </p:cNvPr>
          <p:cNvSpPr/>
          <p:nvPr/>
        </p:nvSpPr>
        <p:spPr>
          <a:xfrm>
            <a:off x="10908610" y="154055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F37CC456-C8C5-452E-9FAB-F9223D5CEF38}"/>
              </a:ext>
            </a:extLst>
          </p:cNvPr>
          <p:cNvSpPr/>
          <p:nvPr/>
        </p:nvSpPr>
        <p:spPr>
          <a:xfrm rot="555502">
            <a:off x="10735508" y="2122830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5D58F8F2-F334-4BE6-83F3-DB276676AD0A}"/>
              </a:ext>
            </a:extLst>
          </p:cNvPr>
          <p:cNvSpPr/>
          <p:nvPr/>
        </p:nvSpPr>
        <p:spPr>
          <a:xfrm rot="555502">
            <a:off x="11040306" y="2237129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6F2E954-3164-4F22-A9DB-4A70FD882DB4}"/>
              </a:ext>
            </a:extLst>
          </p:cNvPr>
          <p:cNvSpPr txBox="1"/>
          <p:nvPr/>
        </p:nvSpPr>
        <p:spPr>
          <a:xfrm>
            <a:off x="11125200" y="1452947"/>
            <a:ext cx="694101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589AA93-1908-4E9C-AA06-EB71220A46A7}"/>
              </a:ext>
            </a:extLst>
          </p:cNvPr>
          <p:cNvSpPr txBox="1"/>
          <p:nvPr/>
        </p:nvSpPr>
        <p:spPr>
          <a:xfrm>
            <a:off x="9791700" y="462347"/>
            <a:ext cx="889667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Donor 1</a:t>
            </a: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DF1573D8-0170-4ADA-A4F2-A0C7B64AEDB7}"/>
              </a:ext>
            </a:extLst>
          </p:cNvPr>
          <p:cNvSpPr/>
          <p:nvPr/>
        </p:nvSpPr>
        <p:spPr>
          <a:xfrm rot="14457211">
            <a:off x="10488156" y="1155033"/>
            <a:ext cx="546015" cy="56742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3F27EC80-7564-4B25-BB17-6733FF0F6360}"/>
              </a:ext>
            </a:extLst>
          </p:cNvPr>
          <p:cNvSpPr/>
          <p:nvPr/>
        </p:nvSpPr>
        <p:spPr>
          <a:xfrm rot="4634720">
            <a:off x="10780687" y="1949747"/>
            <a:ext cx="487823" cy="49290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Arc 84">
            <a:extLst>
              <a:ext uri="{FF2B5EF4-FFF2-40B4-BE49-F238E27FC236}">
                <a16:creationId xmlns:a16="http://schemas.microsoft.com/office/drawing/2014/main" id="{58D77281-C970-49E4-A7D6-70A7D001D5B0}"/>
              </a:ext>
            </a:extLst>
          </p:cNvPr>
          <p:cNvSpPr/>
          <p:nvPr/>
        </p:nvSpPr>
        <p:spPr>
          <a:xfrm>
            <a:off x="10870510" y="1502459"/>
            <a:ext cx="152400" cy="152400"/>
          </a:xfrm>
          <a:prstGeom prst="arc">
            <a:avLst>
              <a:gd name="adj1" fmla="val 1692715"/>
              <a:gd name="adj2" fmla="val 892453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c 86">
            <a:extLst>
              <a:ext uri="{FF2B5EF4-FFF2-40B4-BE49-F238E27FC236}">
                <a16:creationId xmlns:a16="http://schemas.microsoft.com/office/drawing/2014/main" id="{E74A83D9-8196-46C3-8346-E3F55B65C2C7}"/>
              </a:ext>
            </a:extLst>
          </p:cNvPr>
          <p:cNvSpPr/>
          <p:nvPr/>
        </p:nvSpPr>
        <p:spPr>
          <a:xfrm>
            <a:off x="10870510" y="1502459"/>
            <a:ext cx="152400" cy="152400"/>
          </a:xfrm>
          <a:prstGeom prst="arc">
            <a:avLst>
              <a:gd name="adj1" fmla="val 13366143"/>
              <a:gd name="adj2" fmla="val 1944622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Arc 87">
            <a:extLst>
              <a:ext uri="{FF2B5EF4-FFF2-40B4-BE49-F238E27FC236}">
                <a16:creationId xmlns:a16="http://schemas.microsoft.com/office/drawing/2014/main" id="{3E880A72-4DD1-4B4D-AE5F-CB149E040025}"/>
              </a:ext>
            </a:extLst>
          </p:cNvPr>
          <p:cNvSpPr/>
          <p:nvPr/>
        </p:nvSpPr>
        <p:spPr>
          <a:xfrm>
            <a:off x="10832410" y="1464359"/>
            <a:ext cx="228600" cy="228600"/>
          </a:xfrm>
          <a:prstGeom prst="arc">
            <a:avLst>
              <a:gd name="adj1" fmla="val 13346244"/>
              <a:gd name="adj2" fmla="val 19292577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Arc 88">
            <a:extLst>
              <a:ext uri="{FF2B5EF4-FFF2-40B4-BE49-F238E27FC236}">
                <a16:creationId xmlns:a16="http://schemas.microsoft.com/office/drawing/2014/main" id="{5B1E6371-7B17-41ED-B298-B0C2160C0780}"/>
              </a:ext>
            </a:extLst>
          </p:cNvPr>
          <p:cNvSpPr/>
          <p:nvPr/>
        </p:nvSpPr>
        <p:spPr>
          <a:xfrm>
            <a:off x="10832410" y="1464359"/>
            <a:ext cx="228600" cy="228600"/>
          </a:xfrm>
          <a:prstGeom prst="arc">
            <a:avLst>
              <a:gd name="adj1" fmla="val 1843629"/>
              <a:gd name="adj2" fmla="val 88506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5B548571-559B-44AF-8FEB-5F218AD51C74}"/>
              </a:ext>
            </a:extLst>
          </p:cNvPr>
          <p:cNvSpPr/>
          <p:nvPr/>
        </p:nvSpPr>
        <p:spPr>
          <a:xfrm rot="6352349">
            <a:off x="10677899" y="1897688"/>
            <a:ext cx="38100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3D111C9D-4A43-4FAF-B0EA-C2964021AE0D}"/>
              </a:ext>
            </a:extLst>
          </p:cNvPr>
          <p:cNvGrpSpPr/>
          <p:nvPr/>
        </p:nvGrpSpPr>
        <p:grpSpPr>
          <a:xfrm>
            <a:off x="10413310" y="664259"/>
            <a:ext cx="266700" cy="266700"/>
            <a:chOff x="11658600" y="1638300"/>
            <a:chExt cx="266700" cy="266700"/>
          </a:xfrm>
        </p:grpSpPr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38AEB8D5-B6EE-4DC4-9E27-174B39213AFF}"/>
                </a:ext>
              </a:extLst>
            </p:cNvPr>
            <p:cNvSpPr/>
            <p:nvPr/>
          </p:nvSpPr>
          <p:spPr>
            <a:xfrm>
              <a:off x="11734800" y="1714500"/>
              <a:ext cx="114300" cy="1143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Arc 123">
              <a:extLst>
                <a:ext uri="{FF2B5EF4-FFF2-40B4-BE49-F238E27FC236}">
                  <a16:creationId xmlns:a16="http://schemas.microsoft.com/office/drawing/2014/main" id="{C7EA6532-A806-4917-A671-58D184E63030}"/>
                </a:ext>
              </a:extLst>
            </p:cNvPr>
            <p:cNvSpPr/>
            <p:nvPr/>
          </p:nvSpPr>
          <p:spPr>
            <a:xfrm flipH="1">
              <a:off x="11696700" y="1676400"/>
              <a:ext cx="190500" cy="190500"/>
            </a:xfrm>
            <a:prstGeom prst="arc">
              <a:avLst>
                <a:gd name="adj1" fmla="val 1616077"/>
                <a:gd name="adj2" fmla="val 8532955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Arc 124">
              <a:extLst>
                <a:ext uri="{FF2B5EF4-FFF2-40B4-BE49-F238E27FC236}">
                  <a16:creationId xmlns:a16="http://schemas.microsoft.com/office/drawing/2014/main" id="{E1248BE8-857E-4BB8-9483-27BBFD4FE342}"/>
                </a:ext>
              </a:extLst>
            </p:cNvPr>
            <p:cNvSpPr/>
            <p:nvPr/>
          </p:nvSpPr>
          <p:spPr>
            <a:xfrm flipH="1">
              <a:off x="11658600" y="1638300"/>
              <a:ext cx="266700" cy="266700"/>
            </a:xfrm>
            <a:prstGeom prst="arc">
              <a:avLst>
                <a:gd name="adj1" fmla="val 1697358"/>
                <a:gd name="adj2" fmla="val 8720798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BB05C21-8D28-43AF-95C8-2DB2A52EF869}"/>
              </a:ext>
            </a:extLst>
          </p:cNvPr>
          <p:cNvGrpSpPr/>
          <p:nvPr/>
        </p:nvGrpSpPr>
        <p:grpSpPr>
          <a:xfrm>
            <a:off x="11137210" y="664259"/>
            <a:ext cx="266700" cy="266700"/>
            <a:chOff x="11658600" y="1638300"/>
            <a:chExt cx="266700" cy="266700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CAFBA022-B165-4DD7-A2DE-985951A76868}"/>
                </a:ext>
              </a:extLst>
            </p:cNvPr>
            <p:cNvSpPr/>
            <p:nvPr/>
          </p:nvSpPr>
          <p:spPr>
            <a:xfrm>
              <a:off x="11734800" y="1714500"/>
              <a:ext cx="114300" cy="1143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Arc 128">
              <a:extLst>
                <a:ext uri="{FF2B5EF4-FFF2-40B4-BE49-F238E27FC236}">
                  <a16:creationId xmlns:a16="http://schemas.microsoft.com/office/drawing/2014/main" id="{E4A730AE-3160-49DA-A6D8-8F7EDE8C84D6}"/>
                </a:ext>
              </a:extLst>
            </p:cNvPr>
            <p:cNvSpPr/>
            <p:nvPr/>
          </p:nvSpPr>
          <p:spPr>
            <a:xfrm flipH="1">
              <a:off x="11696700" y="1676400"/>
              <a:ext cx="190500" cy="190500"/>
            </a:xfrm>
            <a:prstGeom prst="arc">
              <a:avLst>
                <a:gd name="adj1" fmla="val 1616077"/>
                <a:gd name="adj2" fmla="val 8532955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Arc 129">
              <a:extLst>
                <a:ext uri="{FF2B5EF4-FFF2-40B4-BE49-F238E27FC236}">
                  <a16:creationId xmlns:a16="http://schemas.microsoft.com/office/drawing/2014/main" id="{9006C934-65DE-41BF-A31E-72585B08D1A1}"/>
                </a:ext>
              </a:extLst>
            </p:cNvPr>
            <p:cNvSpPr/>
            <p:nvPr/>
          </p:nvSpPr>
          <p:spPr>
            <a:xfrm flipH="1">
              <a:off x="11658600" y="1638300"/>
              <a:ext cx="266700" cy="266700"/>
            </a:xfrm>
            <a:prstGeom prst="arc">
              <a:avLst>
                <a:gd name="adj1" fmla="val 1697358"/>
                <a:gd name="adj2" fmla="val 8720798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419D024D-F622-4976-A0F7-C5503E13F565}"/>
              </a:ext>
            </a:extLst>
          </p:cNvPr>
          <p:cNvSpPr/>
          <p:nvPr/>
        </p:nvSpPr>
        <p:spPr>
          <a:xfrm rot="18459656">
            <a:off x="10812856" y="1162734"/>
            <a:ext cx="546015" cy="56742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prstDash val="sysDot"/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F40AECD4-C990-4B1C-A707-D025A0AD28E7}"/>
              </a:ext>
            </a:extLst>
          </p:cNvPr>
          <p:cNvSpPr txBox="1"/>
          <p:nvPr/>
        </p:nvSpPr>
        <p:spPr>
          <a:xfrm>
            <a:off x="11049000" y="462347"/>
            <a:ext cx="889667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Donor 2</a:t>
            </a:r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E077964B-7243-4C3E-BA4E-807D2056B83D}"/>
              </a:ext>
            </a:extLst>
          </p:cNvPr>
          <p:cNvSpPr/>
          <p:nvPr/>
        </p:nvSpPr>
        <p:spPr>
          <a:xfrm>
            <a:off x="10744200" y="995747"/>
            <a:ext cx="419100" cy="76200"/>
          </a:xfrm>
          <a:custGeom>
            <a:avLst/>
            <a:gdLst>
              <a:gd name="connsiteX0" fmla="*/ 0 w 326572"/>
              <a:gd name="connsiteY0" fmla="*/ 42464 h 45730"/>
              <a:gd name="connsiteX1" fmla="*/ 189412 w 326572"/>
              <a:gd name="connsiteY1" fmla="*/ 10 h 45730"/>
              <a:gd name="connsiteX2" fmla="*/ 326572 w 326572"/>
              <a:gd name="connsiteY2" fmla="*/ 45730 h 45730"/>
              <a:gd name="connsiteX0" fmla="*/ 0 w 326572"/>
              <a:gd name="connsiteY0" fmla="*/ 55523 h 58789"/>
              <a:gd name="connsiteX1" fmla="*/ 146957 w 326572"/>
              <a:gd name="connsiteY1" fmla="*/ 6 h 58789"/>
              <a:gd name="connsiteX2" fmla="*/ 326572 w 326572"/>
              <a:gd name="connsiteY2" fmla="*/ 58789 h 58789"/>
              <a:gd name="connsiteX0" fmla="*/ 0 w 359229"/>
              <a:gd name="connsiteY0" fmla="*/ 55718 h 75313"/>
              <a:gd name="connsiteX1" fmla="*/ 146957 w 359229"/>
              <a:gd name="connsiteY1" fmla="*/ 201 h 75313"/>
              <a:gd name="connsiteX2" fmla="*/ 359229 w 359229"/>
              <a:gd name="connsiteY2" fmla="*/ 75313 h 75313"/>
              <a:gd name="connsiteX0" fmla="*/ 0 w 359229"/>
              <a:gd name="connsiteY0" fmla="*/ 55960 h 75555"/>
              <a:gd name="connsiteX1" fmla="*/ 146957 w 359229"/>
              <a:gd name="connsiteY1" fmla="*/ 443 h 75555"/>
              <a:gd name="connsiteX2" fmla="*/ 359229 w 359229"/>
              <a:gd name="connsiteY2" fmla="*/ 75555 h 7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229" h="75555">
                <a:moveTo>
                  <a:pt x="0" y="55960"/>
                </a:moveTo>
                <a:cubicBezTo>
                  <a:pt x="74023" y="11601"/>
                  <a:pt x="87086" y="-2823"/>
                  <a:pt x="146957" y="443"/>
                </a:cubicBezTo>
                <a:cubicBezTo>
                  <a:pt x="206828" y="3709"/>
                  <a:pt x="317863" y="52967"/>
                  <a:pt x="359229" y="75555"/>
                </a:cubicBezTo>
              </a:path>
            </a:pathLst>
          </a:custGeom>
          <a:noFill/>
          <a:ln w="19050"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F1DBF7E-A080-4AED-AA35-ED10BBEAF929}"/>
              </a:ext>
            </a:extLst>
          </p:cNvPr>
          <p:cNvSpPr txBox="1"/>
          <p:nvPr/>
        </p:nvSpPr>
        <p:spPr>
          <a:xfrm rot="3697384">
            <a:off x="10587565" y="954411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A0EEC823-D517-4224-9513-2D29EF862DA6}"/>
              </a:ext>
            </a:extLst>
          </p:cNvPr>
          <p:cNvSpPr/>
          <p:nvPr/>
        </p:nvSpPr>
        <p:spPr>
          <a:xfrm>
            <a:off x="10905605" y="4855259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: Rounded Corners 135">
            <a:extLst>
              <a:ext uri="{FF2B5EF4-FFF2-40B4-BE49-F238E27FC236}">
                <a16:creationId xmlns:a16="http://schemas.microsoft.com/office/drawing/2014/main" id="{C7DCBED5-C52E-4753-AFE4-92889E3E22C1}"/>
              </a:ext>
            </a:extLst>
          </p:cNvPr>
          <p:cNvSpPr/>
          <p:nvPr/>
        </p:nvSpPr>
        <p:spPr>
          <a:xfrm rot="555502">
            <a:off x="10732503" y="5437530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4F613147-2B21-4CAD-8F57-BECA88AFE4A3}"/>
              </a:ext>
            </a:extLst>
          </p:cNvPr>
          <p:cNvSpPr/>
          <p:nvPr/>
        </p:nvSpPr>
        <p:spPr>
          <a:xfrm rot="555502">
            <a:off x="11037301" y="5551829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F7116FFE-1913-45FD-953F-9C4734D4E77B}"/>
              </a:ext>
            </a:extLst>
          </p:cNvPr>
          <p:cNvSpPr txBox="1"/>
          <p:nvPr/>
        </p:nvSpPr>
        <p:spPr>
          <a:xfrm>
            <a:off x="11122195" y="4767647"/>
            <a:ext cx="825547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 3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DFF83188-61E1-4CD0-A3F2-4BD999F444BC}"/>
              </a:ext>
            </a:extLst>
          </p:cNvPr>
          <p:cNvSpPr txBox="1"/>
          <p:nvPr/>
        </p:nvSpPr>
        <p:spPr>
          <a:xfrm>
            <a:off x="9715500" y="3962400"/>
            <a:ext cx="825547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 1</a:t>
            </a:r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8D6D1D46-0D6D-4598-930B-7BCAF6AC8B9E}"/>
              </a:ext>
            </a:extLst>
          </p:cNvPr>
          <p:cNvSpPr/>
          <p:nvPr/>
        </p:nvSpPr>
        <p:spPr>
          <a:xfrm rot="17953057">
            <a:off x="10505961" y="3917184"/>
            <a:ext cx="498193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B2F4471E-6E34-460B-A994-7A31DFFD4847}"/>
              </a:ext>
            </a:extLst>
          </p:cNvPr>
          <p:cNvSpPr/>
          <p:nvPr/>
        </p:nvSpPr>
        <p:spPr>
          <a:xfrm rot="4634720">
            <a:off x="10777682" y="5264447"/>
            <a:ext cx="487823" cy="49290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Arc 141">
            <a:extLst>
              <a:ext uri="{FF2B5EF4-FFF2-40B4-BE49-F238E27FC236}">
                <a16:creationId xmlns:a16="http://schemas.microsoft.com/office/drawing/2014/main" id="{A68413B1-2398-44D0-8E50-3F0163AE363F}"/>
              </a:ext>
            </a:extLst>
          </p:cNvPr>
          <p:cNvSpPr/>
          <p:nvPr/>
        </p:nvSpPr>
        <p:spPr>
          <a:xfrm>
            <a:off x="10867505" y="4817159"/>
            <a:ext cx="152400" cy="152400"/>
          </a:xfrm>
          <a:prstGeom prst="arc">
            <a:avLst>
              <a:gd name="adj1" fmla="val 1692715"/>
              <a:gd name="adj2" fmla="val 892453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Arc 142">
            <a:extLst>
              <a:ext uri="{FF2B5EF4-FFF2-40B4-BE49-F238E27FC236}">
                <a16:creationId xmlns:a16="http://schemas.microsoft.com/office/drawing/2014/main" id="{B94D5DA2-EDFD-4E0E-9EAA-816401C6B144}"/>
              </a:ext>
            </a:extLst>
          </p:cNvPr>
          <p:cNvSpPr/>
          <p:nvPr/>
        </p:nvSpPr>
        <p:spPr>
          <a:xfrm>
            <a:off x="10867505" y="4817159"/>
            <a:ext cx="152400" cy="152400"/>
          </a:xfrm>
          <a:prstGeom prst="arc">
            <a:avLst>
              <a:gd name="adj1" fmla="val 13366143"/>
              <a:gd name="adj2" fmla="val 1944622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Arc 143">
            <a:extLst>
              <a:ext uri="{FF2B5EF4-FFF2-40B4-BE49-F238E27FC236}">
                <a16:creationId xmlns:a16="http://schemas.microsoft.com/office/drawing/2014/main" id="{DDA2A746-B572-4222-829F-45EAEFC72472}"/>
              </a:ext>
            </a:extLst>
          </p:cNvPr>
          <p:cNvSpPr/>
          <p:nvPr/>
        </p:nvSpPr>
        <p:spPr>
          <a:xfrm>
            <a:off x="10829405" y="4779059"/>
            <a:ext cx="228600" cy="228600"/>
          </a:xfrm>
          <a:prstGeom prst="arc">
            <a:avLst>
              <a:gd name="adj1" fmla="val 13346244"/>
              <a:gd name="adj2" fmla="val 19292577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Arc 144">
            <a:extLst>
              <a:ext uri="{FF2B5EF4-FFF2-40B4-BE49-F238E27FC236}">
                <a16:creationId xmlns:a16="http://schemas.microsoft.com/office/drawing/2014/main" id="{D4243180-A2CE-43A1-B13B-DA890AABA5A3}"/>
              </a:ext>
            </a:extLst>
          </p:cNvPr>
          <p:cNvSpPr/>
          <p:nvPr/>
        </p:nvSpPr>
        <p:spPr>
          <a:xfrm>
            <a:off x="10829405" y="4779059"/>
            <a:ext cx="228600" cy="228600"/>
          </a:xfrm>
          <a:prstGeom prst="arc">
            <a:avLst>
              <a:gd name="adj1" fmla="val 1843629"/>
              <a:gd name="adj2" fmla="val 88506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8E8553E7-FD47-42E8-ACCE-E44AD40FA139}"/>
              </a:ext>
            </a:extLst>
          </p:cNvPr>
          <p:cNvSpPr/>
          <p:nvPr/>
        </p:nvSpPr>
        <p:spPr>
          <a:xfrm rot="6352349">
            <a:off x="10674894" y="5212388"/>
            <a:ext cx="381000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2EC8850A-882F-4203-8E3C-850EFAB22EEF}"/>
              </a:ext>
            </a:extLst>
          </p:cNvPr>
          <p:cNvSpPr/>
          <p:nvPr/>
        </p:nvSpPr>
        <p:spPr>
          <a:xfrm rot="14488043">
            <a:off x="10834414" y="3911606"/>
            <a:ext cx="546015" cy="56742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C335B688-09C6-421B-B7F5-298C19051DCB}"/>
              </a:ext>
            </a:extLst>
          </p:cNvPr>
          <p:cNvSpPr txBox="1"/>
          <p:nvPr/>
        </p:nvSpPr>
        <p:spPr>
          <a:xfrm>
            <a:off x="11274595" y="3962400"/>
            <a:ext cx="825547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Node 2</a:t>
            </a:r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88CC8FCF-C251-4555-8D07-6BC442E9AD4C}"/>
              </a:ext>
            </a:extLst>
          </p:cNvPr>
          <p:cNvSpPr/>
          <p:nvPr/>
        </p:nvSpPr>
        <p:spPr>
          <a:xfrm>
            <a:off x="10782300" y="4495800"/>
            <a:ext cx="342900" cy="76200"/>
          </a:xfrm>
          <a:custGeom>
            <a:avLst/>
            <a:gdLst>
              <a:gd name="connsiteX0" fmla="*/ 0 w 326572"/>
              <a:gd name="connsiteY0" fmla="*/ 42464 h 45730"/>
              <a:gd name="connsiteX1" fmla="*/ 189412 w 326572"/>
              <a:gd name="connsiteY1" fmla="*/ 10 h 45730"/>
              <a:gd name="connsiteX2" fmla="*/ 326572 w 326572"/>
              <a:gd name="connsiteY2" fmla="*/ 45730 h 45730"/>
              <a:gd name="connsiteX0" fmla="*/ 0 w 326572"/>
              <a:gd name="connsiteY0" fmla="*/ 55523 h 58789"/>
              <a:gd name="connsiteX1" fmla="*/ 146957 w 326572"/>
              <a:gd name="connsiteY1" fmla="*/ 6 h 58789"/>
              <a:gd name="connsiteX2" fmla="*/ 326572 w 326572"/>
              <a:gd name="connsiteY2" fmla="*/ 58789 h 58789"/>
              <a:gd name="connsiteX0" fmla="*/ 0 w 359229"/>
              <a:gd name="connsiteY0" fmla="*/ 55718 h 75313"/>
              <a:gd name="connsiteX1" fmla="*/ 146957 w 359229"/>
              <a:gd name="connsiteY1" fmla="*/ 201 h 75313"/>
              <a:gd name="connsiteX2" fmla="*/ 359229 w 359229"/>
              <a:gd name="connsiteY2" fmla="*/ 75313 h 75313"/>
              <a:gd name="connsiteX0" fmla="*/ 0 w 359229"/>
              <a:gd name="connsiteY0" fmla="*/ 55960 h 75555"/>
              <a:gd name="connsiteX1" fmla="*/ 146957 w 359229"/>
              <a:gd name="connsiteY1" fmla="*/ 443 h 75555"/>
              <a:gd name="connsiteX2" fmla="*/ 359229 w 359229"/>
              <a:gd name="connsiteY2" fmla="*/ 75555 h 7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9229" h="75555">
                <a:moveTo>
                  <a:pt x="0" y="55960"/>
                </a:moveTo>
                <a:cubicBezTo>
                  <a:pt x="74023" y="11601"/>
                  <a:pt x="87086" y="-2823"/>
                  <a:pt x="146957" y="443"/>
                </a:cubicBezTo>
                <a:cubicBezTo>
                  <a:pt x="206828" y="3709"/>
                  <a:pt x="317863" y="52967"/>
                  <a:pt x="359229" y="75555"/>
                </a:cubicBezTo>
              </a:path>
            </a:pathLst>
          </a:custGeom>
          <a:noFill/>
          <a:ln w="19050">
            <a:solidFill>
              <a:srgbClr val="0070C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83290DF6-63D7-4A83-939F-DA0765E6C920}"/>
              </a:ext>
            </a:extLst>
          </p:cNvPr>
          <p:cNvGrpSpPr/>
          <p:nvPr/>
        </p:nvGrpSpPr>
        <p:grpSpPr>
          <a:xfrm>
            <a:off x="10782300" y="3429000"/>
            <a:ext cx="266700" cy="266700"/>
            <a:chOff x="11658600" y="1638300"/>
            <a:chExt cx="266700" cy="266700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159DFB3E-ADDA-4325-B7E0-CE00CFFD68C1}"/>
                </a:ext>
              </a:extLst>
            </p:cNvPr>
            <p:cNvSpPr/>
            <p:nvPr/>
          </p:nvSpPr>
          <p:spPr>
            <a:xfrm>
              <a:off x="11734800" y="1714500"/>
              <a:ext cx="114300" cy="1143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Arc 160">
              <a:extLst>
                <a:ext uri="{FF2B5EF4-FFF2-40B4-BE49-F238E27FC236}">
                  <a16:creationId xmlns:a16="http://schemas.microsoft.com/office/drawing/2014/main" id="{F01D597E-29D5-4433-B922-23957AD3D75C}"/>
                </a:ext>
              </a:extLst>
            </p:cNvPr>
            <p:cNvSpPr/>
            <p:nvPr/>
          </p:nvSpPr>
          <p:spPr>
            <a:xfrm flipH="1">
              <a:off x="11696700" y="1676400"/>
              <a:ext cx="190500" cy="190500"/>
            </a:xfrm>
            <a:prstGeom prst="arc">
              <a:avLst>
                <a:gd name="adj1" fmla="val 1616077"/>
                <a:gd name="adj2" fmla="val 8532955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Arc 161">
              <a:extLst>
                <a:ext uri="{FF2B5EF4-FFF2-40B4-BE49-F238E27FC236}">
                  <a16:creationId xmlns:a16="http://schemas.microsoft.com/office/drawing/2014/main" id="{A875842A-7240-44C2-96F5-397BE0C31D6A}"/>
                </a:ext>
              </a:extLst>
            </p:cNvPr>
            <p:cNvSpPr/>
            <p:nvPr/>
          </p:nvSpPr>
          <p:spPr>
            <a:xfrm flipH="1">
              <a:off x="11658600" y="1638300"/>
              <a:ext cx="266700" cy="266700"/>
            </a:xfrm>
            <a:prstGeom prst="arc">
              <a:avLst>
                <a:gd name="adj1" fmla="val 1697358"/>
                <a:gd name="adj2" fmla="val 8720798"/>
              </a:avLst>
            </a:prstGeom>
            <a:ln w="158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Oval 163">
            <a:extLst>
              <a:ext uri="{FF2B5EF4-FFF2-40B4-BE49-F238E27FC236}">
                <a16:creationId xmlns:a16="http://schemas.microsoft.com/office/drawing/2014/main" id="{F4C5D968-7B1D-477B-9711-4FD60367BCA8}"/>
              </a:ext>
            </a:extLst>
          </p:cNvPr>
          <p:cNvSpPr/>
          <p:nvPr/>
        </p:nvSpPr>
        <p:spPr>
          <a:xfrm>
            <a:off x="10553700" y="4267200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Arc 164">
            <a:extLst>
              <a:ext uri="{FF2B5EF4-FFF2-40B4-BE49-F238E27FC236}">
                <a16:creationId xmlns:a16="http://schemas.microsoft.com/office/drawing/2014/main" id="{65328241-2092-4643-980C-5A7F1D7CE590}"/>
              </a:ext>
            </a:extLst>
          </p:cNvPr>
          <p:cNvSpPr/>
          <p:nvPr/>
        </p:nvSpPr>
        <p:spPr>
          <a:xfrm>
            <a:off x="10515600" y="4229100"/>
            <a:ext cx="152400" cy="152400"/>
          </a:xfrm>
          <a:prstGeom prst="arc">
            <a:avLst>
              <a:gd name="adj1" fmla="val 1692715"/>
              <a:gd name="adj2" fmla="val 892453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Arc 165">
            <a:extLst>
              <a:ext uri="{FF2B5EF4-FFF2-40B4-BE49-F238E27FC236}">
                <a16:creationId xmlns:a16="http://schemas.microsoft.com/office/drawing/2014/main" id="{E577998E-39B0-4B7A-859A-8872A1C0CDBD}"/>
              </a:ext>
            </a:extLst>
          </p:cNvPr>
          <p:cNvSpPr/>
          <p:nvPr/>
        </p:nvSpPr>
        <p:spPr>
          <a:xfrm>
            <a:off x="10515600" y="4229100"/>
            <a:ext cx="152400" cy="152400"/>
          </a:xfrm>
          <a:prstGeom prst="arc">
            <a:avLst>
              <a:gd name="adj1" fmla="val 13366143"/>
              <a:gd name="adj2" fmla="val 1944622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Arc 166">
            <a:extLst>
              <a:ext uri="{FF2B5EF4-FFF2-40B4-BE49-F238E27FC236}">
                <a16:creationId xmlns:a16="http://schemas.microsoft.com/office/drawing/2014/main" id="{8C0C0EFB-1721-43DE-A9B6-6FE259C81154}"/>
              </a:ext>
            </a:extLst>
          </p:cNvPr>
          <p:cNvSpPr/>
          <p:nvPr/>
        </p:nvSpPr>
        <p:spPr>
          <a:xfrm>
            <a:off x="10477500" y="4191000"/>
            <a:ext cx="228600" cy="228600"/>
          </a:xfrm>
          <a:prstGeom prst="arc">
            <a:avLst>
              <a:gd name="adj1" fmla="val 13346244"/>
              <a:gd name="adj2" fmla="val 19292577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Arc 167">
            <a:extLst>
              <a:ext uri="{FF2B5EF4-FFF2-40B4-BE49-F238E27FC236}">
                <a16:creationId xmlns:a16="http://schemas.microsoft.com/office/drawing/2014/main" id="{F8AA164E-5833-4250-A88B-86179F378967}"/>
              </a:ext>
            </a:extLst>
          </p:cNvPr>
          <p:cNvSpPr/>
          <p:nvPr/>
        </p:nvSpPr>
        <p:spPr>
          <a:xfrm>
            <a:off x="10477500" y="4191000"/>
            <a:ext cx="228600" cy="228600"/>
          </a:xfrm>
          <a:prstGeom prst="arc">
            <a:avLst>
              <a:gd name="adj1" fmla="val 1843629"/>
              <a:gd name="adj2" fmla="val 88506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CEE5BCE1-E791-4EE3-B349-B7E22531A4A8}"/>
              </a:ext>
            </a:extLst>
          </p:cNvPr>
          <p:cNvSpPr/>
          <p:nvPr/>
        </p:nvSpPr>
        <p:spPr>
          <a:xfrm>
            <a:off x="11239500" y="4267200"/>
            <a:ext cx="76200" cy="76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Arc 169">
            <a:extLst>
              <a:ext uri="{FF2B5EF4-FFF2-40B4-BE49-F238E27FC236}">
                <a16:creationId xmlns:a16="http://schemas.microsoft.com/office/drawing/2014/main" id="{A8B15E00-ED91-4B9B-A7A5-3C3DDAEB877F}"/>
              </a:ext>
            </a:extLst>
          </p:cNvPr>
          <p:cNvSpPr/>
          <p:nvPr/>
        </p:nvSpPr>
        <p:spPr>
          <a:xfrm>
            <a:off x="11201400" y="4229100"/>
            <a:ext cx="152400" cy="152400"/>
          </a:xfrm>
          <a:prstGeom prst="arc">
            <a:avLst>
              <a:gd name="adj1" fmla="val 1692715"/>
              <a:gd name="adj2" fmla="val 8924535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Arc 170">
            <a:extLst>
              <a:ext uri="{FF2B5EF4-FFF2-40B4-BE49-F238E27FC236}">
                <a16:creationId xmlns:a16="http://schemas.microsoft.com/office/drawing/2014/main" id="{C8E3AFA5-B0E7-45BB-960B-3486AB0F6CAA}"/>
              </a:ext>
            </a:extLst>
          </p:cNvPr>
          <p:cNvSpPr/>
          <p:nvPr/>
        </p:nvSpPr>
        <p:spPr>
          <a:xfrm>
            <a:off x="11201400" y="4229100"/>
            <a:ext cx="152400" cy="152400"/>
          </a:xfrm>
          <a:prstGeom prst="arc">
            <a:avLst>
              <a:gd name="adj1" fmla="val 13366143"/>
              <a:gd name="adj2" fmla="val 19446224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Arc 171">
            <a:extLst>
              <a:ext uri="{FF2B5EF4-FFF2-40B4-BE49-F238E27FC236}">
                <a16:creationId xmlns:a16="http://schemas.microsoft.com/office/drawing/2014/main" id="{2241498D-9EA1-4E95-9E7E-CC88765F2921}"/>
              </a:ext>
            </a:extLst>
          </p:cNvPr>
          <p:cNvSpPr/>
          <p:nvPr/>
        </p:nvSpPr>
        <p:spPr>
          <a:xfrm>
            <a:off x="11163300" y="4191000"/>
            <a:ext cx="228600" cy="228600"/>
          </a:xfrm>
          <a:prstGeom prst="arc">
            <a:avLst>
              <a:gd name="adj1" fmla="val 13346244"/>
              <a:gd name="adj2" fmla="val 19292577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Arc 172">
            <a:extLst>
              <a:ext uri="{FF2B5EF4-FFF2-40B4-BE49-F238E27FC236}">
                <a16:creationId xmlns:a16="http://schemas.microsoft.com/office/drawing/2014/main" id="{FD2F6478-8B5C-407A-AA9F-3B6047700233}"/>
              </a:ext>
            </a:extLst>
          </p:cNvPr>
          <p:cNvSpPr/>
          <p:nvPr/>
        </p:nvSpPr>
        <p:spPr>
          <a:xfrm>
            <a:off x="11163300" y="4191000"/>
            <a:ext cx="228600" cy="228600"/>
          </a:xfrm>
          <a:prstGeom prst="arc">
            <a:avLst>
              <a:gd name="adj1" fmla="val 1843629"/>
              <a:gd name="adj2" fmla="val 8850642"/>
            </a:avLst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: Shape 173">
            <a:extLst>
              <a:ext uri="{FF2B5EF4-FFF2-40B4-BE49-F238E27FC236}">
                <a16:creationId xmlns:a16="http://schemas.microsoft.com/office/drawing/2014/main" id="{B8DE03C1-4B26-4FF7-9549-F9D94F7E2521}"/>
              </a:ext>
            </a:extLst>
          </p:cNvPr>
          <p:cNvSpPr/>
          <p:nvPr/>
        </p:nvSpPr>
        <p:spPr>
          <a:xfrm rot="14207231">
            <a:off x="10549091" y="4587710"/>
            <a:ext cx="424336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: Shape 174">
            <a:extLst>
              <a:ext uri="{FF2B5EF4-FFF2-40B4-BE49-F238E27FC236}">
                <a16:creationId xmlns:a16="http://schemas.microsoft.com/office/drawing/2014/main" id="{BF409EE7-5B0B-4069-89F3-9BE43018C5FC}"/>
              </a:ext>
            </a:extLst>
          </p:cNvPr>
          <p:cNvSpPr/>
          <p:nvPr/>
        </p:nvSpPr>
        <p:spPr>
          <a:xfrm rot="18498158">
            <a:off x="10910076" y="4597073"/>
            <a:ext cx="424336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prstDash val="sysDot"/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19FF2E3D-378B-4AFD-9DFB-8BC1F0A1734C}"/>
              </a:ext>
            </a:extLst>
          </p:cNvPr>
          <p:cNvSpPr txBox="1"/>
          <p:nvPr/>
        </p:nvSpPr>
        <p:spPr>
          <a:xfrm>
            <a:off x="10553700" y="3200400"/>
            <a:ext cx="758221" cy="215444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400" b="1" i="1" dirty="0"/>
              <a:t>IAB Donor</a:t>
            </a:r>
          </a:p>
        </p:txBody>
      </p:sp>
      <p:sp>
        <p:nvSpPr>
          <p:cNvPr id="177" name="Content Placeholder 2">
            <a:extLst>
              <a:ext uri="{FF2B5EF4-FFF2-40B4-BE49-F238E27FC236}">
                <a16:creationId xmlns:a16="http://schemas.microsoft.com/office/drawing/2014/main" id="{A39BE505-2733-4349-AE35-E1BD99F14283}"/>
              </a:ext>
            </a:extLst>
          </p:cNvPr>
          <p:cNvSpPr txBox="1">
            <a:spLocks/>
          </p:cNvSpPr>
          <p:nvPr/>
        </p:nvSpPr>
        <p:spPr>
          <a:xfrm>
            <a:off x="457200" y="990600"/>
            <a:ext cx="8991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400" b="1" dirty="0"/>
              <a:t>Motivation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/>
              <a:t>Wireless backhaul links are vulnerable to </a:t>
            </a:r>
            <a:r>
              <a:rPr lang="en-US" sz="2000" b="1" dirty="0"/>
              <a:t>blockage</a:t>
            </a:r>
            <a:r>
              <a:rPr lang="en-US" sz="2000" dirty="0"/>
              <a:t>, e.g. due to moving objects such as vehicles, trucks, etc.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/>
              <a:t>Traffic variations can create uneven load distributions on  wireless backhaul links leading to link or node </a:t>
            </a:r>
            <a:r>
              <a:rPr lang="en-US" sz="2000" b="1" dirty="0"/>
              <a:t>congestion</a:t>
            </a:r>
            <a:r>
              <a:rPr lang="en-US" sz="2000" dirty="0"/>
              <a:t>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/>
              <a:t>Topology adaptation </a:t>
            </a:r>
            <a:r>
              <a:rPr lang="en-US" sz="2000" dirty="0"/>
              <a:t>allows the</a:t>
            </a:r>
            <a:r>
              <a:rPr lang="en-US" sz="2000" b="1" dirty="0"/>
              <a:t> </a:t>
            </a:r>
            <a:r>
              <a:rPr lang="en-US" sz="2000" dirty="0"/>
              <a:t>backhaul network to </a:t>
            </a:r>
            <a:r>
              <a:rPr lang="en-US" sz="2000" b="1" dirty="0"/>
              <a:t>autonomously reconfigure </a:t>
            </a:r>
            <a:r>
              <a:rPr lang="en-US" sz="2000" dirty="0"/>
              <a:t>under such circumstances without discontinuing services for UEs.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endParaRPr lang="en-US" sz="100" b="1" dirty="0"/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400" b="1" dirty="0"/>
              <a:t>Proposal 2: </a:t>
            </a:r>
            <a:r>
              <a:rPr lang="en-US" sz="2400" dirty="0"/>
              <a:t>Topology adaptation for physically fixed relays is supported to enable robust operation, e.g., mitigate blockage and load variation on backhaul links</a:t>
            </a:r>
            <a:endParaRPr lang="en-US" dirty="0"/>
          </a:p>
          <a:p>
            <a:endParaRPr lang="en-US" dirty="0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1AFD400E-6D89-4DD1-8E29-A6252D6DFD66}"/>
              </a:ext>
            </a:extLst>
          </p:cNvPr>
          <p:cNvSpPr/>
          <p:nvPr/>
        </p:nvSpPr>
        <p:spPr>
          <a:xfrm rot="555502">
            <a:off x="10037698" y="43541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BCFE09D3-7412-4C66-ADDB-7F333821FFF7}"/>
              </a:ext>
            </a:extLst>
          </p:cNvPr>
          <p:cNvSpPr/>
          <p:nvPr/>
        </p:nvSpPr>
        <p:spPr>
          <a:xfrm rot="555502">
            <a:off x="10075797" y="4544672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5942A4A-E8E9-4A22-8744-5C36D6949133}"/>
              </a:ext>
            </a:extLst>
          </p:cNvPr>
          <p:cNvSpPr/>
          <p:nvPr/>
        </p:nvSpPr>
        <p:spPr>
          <a:xfrm rot="555502">
            <a:off x="10190096" y="4658972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227EECC4-44B1-42B3-8CE5-434D7854A060}"/>
              </a:ext>
            </a:extLst>
          </p:cNvPr>
          <p:cNvSpPr/>
          <p:nvPr/>
        </p:nvSpPr>
        <p:spPr>
          <a:xfrm rot="555502">
            <a:off x="10304397" y="4735171"/>
            <a:ext cx="152400" cy="228600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6EACA8C8-245D-4C38-BCE3-427CB670A8F2}"/>
              </a:ext>
            </a:extLst>
          </p:cNvPr>
          <p:cNvSpPr/>
          <p:nvPr/>
        </p:nvSpPr>
        <p:spPr>
          <a:xfrm rot="21309186">
            <a:off x="10174037" y="4395483"/>
            <a:ext cx="332886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626D82F7-EA4E-4E43-8716-250B337D6120}"/>
              </a:ext>
            </a:extLst>
          </p:cNvPr>
          <p:cNvSpPr/>
          <p:nvPr/>
        </p:nvSpPr>
        <p:spPr>
          <a:xfrm rot="18761327">
            <a:off x="10250210" y="4534583"/>
            <a:ext cx="332886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41A06207-4DF0-4FCD-9C8C-064509CE7D70}"/>
              </a:ext>
            </a:extLst>
          </p:cNvPr>
          <p:cNvSpPr/>
          <p:nvPr/>
        </p:nvSpPr>
        <p:spPr>
          <a:xfrm rot="17451227">
            <a:off x="10324695" y="4583996"/>
            <a:ext cx="309966" cy="49666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4DEF9958-05A1-4CBE-8C1B-8A71F8969ADB}"/>
              </a:ext>
            </a:extLst>
          </p:cNvPr>
          <p:cNvSpPr/>
          <p:nvPr/>
        </p:nvSpPr>
        <p:spPr>
          <a:xfrm rot="19658673">
            <a:off x="10197192" y="4467027"/>
            <a:ext cx="332886" cy="45719"/>
          </a:xfrm>
          <a:custGeom>
            <a:avLst/>
            <a:gdLst>
              <a:gd name="connsiteX0" fmla="*/ 0 w 1136073"/>
              <a:gd name="connsiteY0" fmla="*/ 99753 h 127462"/>
              <a:gd name="connsiteX1" fmla="*/ 598516 w 1136073"/>
              <a:gd name="connsiteY1" fmla="*/ 0 h 127462"/>
              <a:gd name="connsiteX2" fmla="*/ 598516 w 1136073"/>
              <a:gd name="connsiteY2" fmla="*/ 127462 h 127462"/>
              <a:gd name="connsiteX3" fmla="*/ 1136073 w 1136073"/>
              <a:gd name="connsiteY3" fmla="*/ 38793 h 1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73" h="127462">
                <a:moveTo>
                  <a:pt x="0" y="99753"/>
                </a:moveTo>
                <a:lnTo>
                  <a:pt x="598516" y="0"/>
                </a:lnTo>
                <a:lnTo>
                  <a:pt x="598516" y="127462"/>
                </a:lnTo>
                <a:lnTo>
                  <a:pt x="1136073" y="38793"/>
                </a:lnTo>
              </a:path>
            </a:pathLst>
          </a:custGeom>
          <a:noFill/>
          <a:ln>
            <a:solidFill>
              <a:srgbClr val="FF0000"/>
            </a:solidFill>
            <a:headEnd type="stealth" w="sm" len="lg"/>
            <a:tailEnd type="stealth" w="sm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635CFE0-02BF-4C46-9F68-1A3FA337CE0C}"/>
              </a:ext>
            </a:extLst>
          </p:cNvPr>
          <p:cNvSpPr txBox="1"/>
          <p:nvPr/>
        </p:nvSpPr>
        <p:spPr>
          <a:xfrm>
            <a:off x="952500" y="6400800"/>
            <a:ext cx="2373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Supporting contributions:</a:t>
            </a:r>
          </a:p>
        </p:txBody>
      </p:sp>
      <p:graphicFrame>
        <p:nvGraphicFramePr>
          <p:cNvPr id="110" name="Table 109">
            <a:extLst>
              <a:ext uri="{FF2B5EF4-FFF2-40B4-BE49-F238E27FC236}">
                <a16:creationId xmlns:a16="http://schemas.microsoft.com/office/drawing/2014/main" id="{76A02728-75E0-4D1E-8311-15B97E3C3B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905443"/>
              </p:ext>
            </p:extLst>
          </p:nvPr>
        </p:nvGraphicFramePr>
        <p:xfrm>
          <a:off x="3390900" y="5219700"/>
          <a:ext cx="2667000" cy="152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R2-1800411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612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R2-1800417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337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R2-1801021</a:t>
                      </a:r>
                    </a:p>
                    <a:p>
                      <a:r>
                        <a:rPr lang="en-US" sz="1600" dirty="0"/>
                        <a:t>R2-1801022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578706"/>
                  </a:ext>
                </a:extLst>
              </a:tr>
            </a:tbl>
          </a:graphicData>
        </a:graphic>
      </p:graphicFrame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95B62E1B-2A18-4928-8ACC-081313D734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80651"/>
              </p:ext>
            </p:extLst>
          </p:nvPr>
        </p:nvGraphicFramePr>
        <p:xfrm>
          <a:off x="6362700" y="5143500"/>
          <a:ext cx="2667000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</a:tblGrid>
              <a:tr h="501162">
                <a:tc>
                  <a:txBody>
                    <a:bodyPr/>
                    <a:lstStyle/>
                    <a:p>
                      <a:r>
                        <a:rPr lang="en-US" sz="1600" dirty="0"/>
                        <a:t>Huawei, </a:t>
                      </a:r>
                      <a:r>
                        <a:rPr lang="en-US" sz="1600" dirty="0" err="1"/>
                        <a:t>HiSilicon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R2-1801130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R2-1801131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041558"/>
                  </a:ext>
                </a:extLst>
              </a:tr>
              <a:tr h="290146">
                <a:tc>
                  <a:txBody>
                    <a:bodyPr/>
                    <a:lstStyle/>
                    <a:p>
                      <a:r>
                        <a:rPr lang="en-US" sz="1600" dirty="0"/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R2-1801217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001659"/>
                  </a:ext>
                </a:extLst>
              </a:tr>
              <a:tr h="290146">
                <a:tc>
                  <a:txBody>
                    <a:bodyPr/>
                    <a:lstStyle/>
                    <a:p>
                      <a:r>
                        <a:rPr lang="en-US" sz="1600" dirty="0"/>
                        <a:t>ITRI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R2-1801348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4549624"/>
                  </a:ext>
                </a:extLst>
              </a:tr>
              <a:tr h="290146">
                <a:tc>
                  <a:txBody>
                    <a:bodyPr/>
                    <a:lstStyle/>
                    <a:p>
                      <a:r>
                        <a:rPr lang="en-US" sz="1600" dirty="0"/>
                        <a:t>LG Electronics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R2-1801402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9022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69AD3-68FE-4BFC-8947-3490A9796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304800"/>
            <a:ext cx="10515600" cy="1325563"/>
          </a:xfrm>
        </p:spPr>
        <p:txBody>
          <a:bodyPr/>
          <a:lstStyle/>
          <a:p>
            <a:r>
              <a:rPr lang="en-US" dirty="0"/>
              <a:t>L2- and L3-relay architectures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404A13-A4A7-4F4E-92AF-C2257ECE6947}"/>
              </a:ext>
            </a:extLst>
          </p:cNvPr>
          <p:cNvSpPr txBox="1">
            <a:spLocks/>
          </p:cNvSpPr>
          <p:nvPr/>
        </p:nvSpPr>
        <p:spPr>
          <a:xfrm>
            <a:off x="609600" y="1524000"/>
            <a:ext cx="7429500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2400" b="1" dirty="0"/>
              <a:t>Motivation</a:t>
            </a:r>
            <a:r>
              <a:rPr lang="en-US" sz="2400" dirty="0"/>
              <a:t>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/>
              <a:t>There has been </a:t>
            </a:r>
            <a:r>
              <a:rPr lang="en-US" sz="2000" b="1" dirty="0"/>
              <a:t>extensive work</a:t>
            </a:r>
            <a:r>
              <a:rPr lang="en-US" sz="2000" dirty="0"/>
              <a:t> in 3GPP on L2 and L3 relay architectures.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/>
              <a:t>Leveraging this work may </a:t>
            </a:r>
            <a:r>
              <a:rPr lang="en-US" sz="2000" b="1" dirty="0"/>
              <a:t>reduce the standardization effort </a:t>
            </a:r>
            <a:r>
              <a:rPr lang="en-US" sz="2000" dirty="0"/>
              <a:t>for IAB.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/>
              <a:t>The study can </a:t>
            </a:r>
            <a:r>
              <a:rPr lang="en-US" sz="2000" b="1" dirty="0"/>
              <a:t>establish an understanding </a:t>
            </a:r>
            <a:r>
              <a:rPr lang="en-US" sz="2000" dirty="0"/>
              <a:t>of the tradeoff between L2- and L3-relaying in the context of IAB.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2400" b="1" dirty="0"/>
              <a:t>Proposal 3</a:t>
            </a:r>
            <a:r>
              <a:rPr lang="en-US" sz="2400" dirty="0"/>
              <a:t>: L2 and L3 relay architectures will be studied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2000" dirty="0"/>
              <a:t>Definitions of L2- and L3-relaying in the context of IAB is FFS</a:t>
            </a: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5979F4-FEA0-4A38-8D3F-E7712451076F}"/>
              </a:ext>
            </a:extLst>
          </p:cNvPr>
          <p:cNvSpPr txBox="1"/>
          <p:nvPr/>
        </p:nvSpPr>
        <p:spPr>
          <a:xfrm>
            <a:off x="8496300" y="1485900"/>
            <a:ext cx="2373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Supporting contributions: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971DE3F-DFA8-44AD-B36F-455A64716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126715"/>
              </p:ext>
            </p:extLst>
          </p:nvPr>
        </p:nvGraphicFramePr>
        <p:xfrm>
          <a:off x="8496300" y="1866900"/>
          <a:ext cx="3505200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3532715617"/>
                    </a:ext>
                  </a:extLst>
                </a:gridCol>
              </a:tblGrid>
              <a:tr h="286657">
                <a:tc>
                  <a:txBody>
                    <a:bodyPr/>
                    <a:lstStyle/>
                    <a:p>
                      <a:r>
                        <a:rPr lang="en-US" sz="1600" dirty="0"/>
                        <a:t>OPPO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552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R2-1800389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R2-1800392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R2-1800393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 + L3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337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R2-1800413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555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KDDI Corp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R2-1800568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 + L3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021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R2-1800854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0314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R2-1800953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 + L3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6766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Ericson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L2 + L3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663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Huawei, </a:t>
                      </a:r>
                      <a:r>
                        <a:rPr lang="en-US" sz="1600" dirty="0" err="1"/>
                        <a:t>HiSilicon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R2-1801131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R2-1801132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L2 + L3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041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LG Electronics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R2-1801428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L2 + L3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001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250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50E26A-B206-455E-ACC1-030861B4D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42900"/>
            <a:ext cx="10515600" cy="1325563"/>
          </a:xfrm>
        </p:spPr>
        <p:txBody>
          <a:bodyPr/>
          <a:lstStyle/>
          <a:p>
            <a:r>
              <a:rPr lang="en-US" dirty="0"/>
              <a:t>Core-network impact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1792551-1185-4A89-AAEA-3F60EB6D8244}"/>
              </a:ext>
            </a:extLst>
          </p:cNvPr>
          <p:cNvSpPr txBox="1">
            <a:spLocks/>
          </p:cNvSpPr>
          <p:nvPr/>
        </p:nvSpPr>
        <p:spPr>
          <a:xfrm>
            <a:off x="609600" y="1524000"/>
            <a:ext cx="11201400" cy="4152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2400" b="1" dirty="0"/>
              <a:t>Motivation</a:t>
            </a:r>
            <a:r>
              <a:rPr lang="en-US" sz="2400" dirty="0"/>
              <a:t> </a:t>
            </a:r>
          </a:p>
          <a:p>
            <a:pPr>
              <a:lnSpc>
                <a:spcPct val="110000"/>
              </a:lnSpc>
            </a:pPr>
            <a:r>
              <a:rPr lang="en-US" sz="2000" dirty="0"/>
              <a:t>IAB-node integration, IAB topology adaptation and potentially other IAB features may </a:t>
            </a:r>
            <a:r>
              <a:rPr lang="en-US" sz="2000" b="1" dirty="0"/>
              <a:t>require new core-network specifications</a:t>
            </a:r>
            <a:r>
              <a:rPr lang="en-US" sz="2000" dirty="0"/>
              <a:t>.</a:t>
            </a:r>
          </a:p>
          <a:p>
            <a:pPr>
              <a:lnSpc>
                <a:spcPct val="110000"/>
              </a:lnSpc>
            </a:pPr>
            <a:r>
              <a:rPr lang="en-US" sz="2000" dirty="0"/>
              <a:t>Dependent on design, IAB features may further create </a:t>
            </a:r>
            <a:r>
              <a:rPr lang="en-US" sz="2000" b="1" dirty="0"/>
              <a:t>additional core-network signaling load</a:t>
            </a:r>
            <a:r>
              <a:rPr lang="en-US" sz="2000" dirty="0"/>
              <a:t>. </a:t>
            </a:r>
          </a:p>
          <a:p>
            <a:pPr>
              <a:lnSpc>
                <a:spcPct val="110000"/>
              </a:lnSpc>
            </a:pPr>
            <a:endParaRPr lang="en-US" sz="1600" dirty="0"/>
          </a:p>
          <a:p>
            <a:pPr marL="0" lvl="0" indent="0">
              <a:lnSpc>
                <a:spcPct val="110000"/>
              </a:lnSpc>
              <a:buNone/>
            </a:pPr>
            <a:r>
              <a:rPr lang="en-US" sz="2400" b="1" dirty="0"/>
              <a:t>Proposal 4</a:t>
            </a:r>
            <a:r>
              <a:rPr lang="en-US" sz="2400" dirty="0"/>
              <a:t>: The IAB design should minimize the impact to core network specifications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US" sz="2400" b="1" dirty="0"/>
              <a:t>Proposal 5</a:t>
            </a:r>
            <a:r>
              <a:rPr lang="en-US" sz="2400" dirty="0"/>
              <a:t>: The study should consider the impact to the core network signaling load as an important KPI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2C9BE82-7918-45D2-9A6B-AE9302E2F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866227"/>
              </p:ext>
            </p:extLst>
          </p:nvPr>
        </p:nvGraphicFramePr>
        <p:xfrm>
          <a:off x="8305800" y="5219700"/>
          <a:ext cx="2667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R2-1800412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555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R2-1800953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099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Sony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R2-1801094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021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R2-1801217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42582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36D26B5-E697-4987-BDA9-0D04923208CD}"/>
              </a:ext>
            </a:extLst>
          </p:cNvPr>
          <p:cNvSpPr txBox="1"/>
          <p:nvPr/>
        </p:nvSpPr>
        <p:spPr>
          <a:xfrm>
            <a:off x="8267700" y="4876800"/>
            <a:ext cx="2373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Supporting contributions:</a:t>
            </a:r>
          </a:p>
        </p:txBody>
      </p:sp>
    </p:spTree>
    <p:extLst>
      <p:ext uri="{BB962C8B-B14F-4D97-AF65-F5344CB8AC3E}">
        <p14:creationId xmlns:p14="http://schemas.microsoft.com/office/powerpoint/2010/main" val="2448389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AFA97-5439-43FB-AD4D-930CA6245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304800"/>
            <a:ext cx="10515600" cy="1325563"/>
          </a:xfrm>
        </p:spPr>
        <p:txBody>
          <a:bodyPr/>
          <a:lstStyle/>
          <a:p>
            <a:r>
              <a:rPr lang="en-US" dirty="0"/>
              <a:t>Reuse of Rel-15 NR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C01B3C-BD07-4ABD-BDA1-13551273583C}"/>
              </a:ext>
            </a:extLst>
          </p:cNvPr>
          <p:cNvSpPr txBox="1">
            <a:spLocks/>
          </p:cNvSpPr>
          <p:nvPr/>
        </p:nvSpPr>
        <p:spPr>
          <a:xfrm>
            <a:off x="838200" y="1333500"/>
            <a:ext cx="11049000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None/>
            </a:pPr>
            <a:r>
              <a:rPr lang="en-US" sz="2400" b="1" dirty="0"/>
              <a:t>Motivation</a:t>
            </a:r>
          </a:p>
          <a:p>
            <a:pPr fontAlgn="base"/>
            <a:r>
              <a:rPr lang="en-US" sz="2000" dirty="0"/>
              <a:t>Leveraging existing Rel-15 NR specifications can </a:t>
            </a:r>
            <a:r>
              <a:rPr lang="en-US" sz="2000" b="1" dirty="0"/>
              <a:t>greatly reduce the standardization effort </a:t>
            </a:r>
            <a:r>
              <a:rPr lang="en-US" sz="2000" dirty="0"/>
              <a:t>for the backhaul link.</a:t>
            </a:r>
          </a:p>
          <a:p>
            <a:pPr fontAlgn="base"/>
            <a:r>
              <a:rPr lang="en-US" sz="2000" dirty="0"/>
              <a:t>The backhaul link may have </a:t>
            </a:r>
            <a:r>
              <a:rPr lang="en-US" sz="2000" b="1" dirty="0"/>
              <a:t>additional requirements</a:t>
            </a:r>
            <a:r>
              <a:rPr lang="en-US" sz="2000" dirty="0"/>
              <a:t>, which are not addressed in Rel-15 NR.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r>
              <a:rPr lang="en-US" sz="2000" dirty="0"/>
              <a:t>Opposed to the access link, both link end points of the backhaul link are expected to have similar capabilities.</a:t>
            </a:r>
          </a:p>
          <a:p>
            <a:pPr lvl="1" fontAlgn="base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0" lvl="0" indent="0" fontAlgn="base">
              <a:buNone/>
            </a:pPr>
            <a:r>
              <a:rPr lang="en-US" sz="2400" b="1" dirty="0"/>
              <a:t>Proposal 6</a:t>
            </a:r>
            <a:r>
              <a:rPr lang="en-US" sz="2400" dirty="0"/>
              <a:t>: Strive to maximize reuse of Rel-15 NR specifications for the design of the backhaul link</a:t>
            </a:r>
          </a:p>
          <a:p>
            <a:pPr fontAlgn="base"/>
            <a:r>
              <a:rPr lang="en-US" sz="2000" dirty="0"/>
              <a:t>Enhancement can also be considered. </a:t>
            </a:r>
            <a:endParaRPr lang="en-US" sz="2400" dirty="0"/>
          </a:p>
          <a:p>
            <a:pPr lvl="1" fontAlgn="base">
              <a:buFont typeface="Courier New" panose="02070309020205020404" pitchFamily="49" charset="0"/>
              <a:buChar char="o"/>
            </a:pPr>
            <a:endParaRPr lang="en-US" dirty="0"/>
          </a:p>
          <a:p>
            <a:pPr fontAlgn="base"/>
            <a:endParaRPr lang="en-US" sz="2800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140210-678E-43D8-8D70-BCE1BB1565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117600"/>
              </p:ext>
            </p:extLst>
          </p:nvPr>
        </p:nvGraphicFramePr>
        <p:xfrm>
          <a:off x="7772400" y="4762500"/>
          <a:ext cx="3505200" cy="1846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2823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1602377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R2-1800411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555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KDDI Corp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R2-1800571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021289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r>
                        <a:rPr lang="en-US" sz="1600" dirty="0"/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041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Huawei, </a:t>
                      </a:r>
                      <a:r>
                        <a:rPr lang="en-US" sz="1600" dirty="0" err="1"/>
                        <a:t>HiSilicon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R2-1801131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001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R2-1801214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4883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CFDD932-45E9-4CF0-81B6-6C616786E865}"/>
              </a:ext>
            </a:extLst>
          </p:cNvPr>
          <p:cNvSpPr txBox="1"/>
          <p:nvPr/>
        </p:nvSpPr>
        <p:spPr>
          <a:xfrm>
            <a:off x="5295900" y="5943600"/>
            <a:ext cx="23730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Supporting contributions:</a:t>
            </a:r>
          </a:p>
        </p:txBody>
      </p:sp>
    </p:spTree>
    <p:extLst>
      <p:ext uri="{BB962C8B-B14F-4D97-AF65-F5344CB8AC3E}">
        <p14:creationId xmlns:p14="http://schemas.microsoft.com/office/powerpoint/2010/main" val="3644037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80ACB-295C-4B07-A99E-8A023BEFD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-114300"/>
            <a:ext cx="10515600" cy="1325563"/>
          </a:xfrm>
        </p:spPr>
        <p:txBody>
          <a:bodyPr/>
          <a:lstStyle/>
          <a:p>
            <a:r>
              <a:rPr lang="en-US" dirty="0"/>
              <a:t>Supporting Contributions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89430D-0005-435F-8E08-2FF422072C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679738"/>
              </p:ext>
            </p:extLst>
          </p:nvPr>
        </p:nvGraphicFramePr>
        <p:xfrm>
          <a:off x="685800" y="952500"/>
          <a:ext cx="7962901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501">
                  <a:extLst>
                    <a:ext uri="{9D8B030D-6E8A-4147-A177-3AD203B41FA5}">
                      <a16:colId xmlns:a16="http://schemas.microsoft.com/office/drawing/2014/main" val="19504751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828023899"/>
                    </a:ext>
                  </a:extLst>
                </a:gridCol>
                <a:gridCol w="4953000">
                  <a:extLst>
                    <a:ext uri="{9D8B030D-6E8A-4147-A177-3AD203B41FA5}">
                      <a16:colId xmlns:a16="http://schemas.microsoft.com/office/drawing/2014/main" val="154322051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OPPO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Discussion on flexible routing support in IAB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21021447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R2-1800389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General views on the scope of the IAB study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33793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R2-1800392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and Protocols: MAC adaptation layer based IAB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10535971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R2-1800393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and Protocols: Connectivity Service Solution for IAB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5987492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R2-1800411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IAB deployment considerations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55597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R2-1800413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Qualcomm Inc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IAB – User-plane Aspects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42547363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R2-1800417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Nokia, Nokia Shanghai Bell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Nokia IAB topology discussion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21861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R2-1800568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KDDI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2713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 level overview on IAB 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6582006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R2-1800571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KDDI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cases for IAB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0212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R2-1800854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vivo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Preference for Protocol Stack of NR Relay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630953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R2-1800953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Scenario and architecture for IAB Intel Corporation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16956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Deployment scenarios and use cases for Integrated Access Backhaul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78533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Ericsson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integrated access and backhaul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2946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R2-1801094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Sony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0325" indent="0" algn="l" fontAlgn="t"/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Initial considerations on Remote node connectivity in IAB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1939103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Huawei,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HiSilicon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Consideration on IAB Scenarios and Use Cases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80644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Huawei,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HiSilicon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high layer design of IAB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04155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Huawei,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</a:rPr>
                        <a:t>HiSilicon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 high layer design of IAB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39929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R2-1801214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Use cases and deployment scenarios for IAB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00165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R2-1801217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AT&amp;T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for IAB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38144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R2-1801348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ITRI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Discussion on the topology and protocol stack of IAB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8827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R2-1801402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LG Electronics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Consideration on route selection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55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925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</TotalTime>
  <Words>863</Words>
  <Application>Microsoft Office PowerPoint</Application>
  <PresentationFormat>Widescreen</PresentationFormat>
  <Paragraphs>208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Courier New</vt:lpstr>
      <vt:lpstr>Office Theme</vt:lpstr>
      <vt:lpstr>PowerPoint Presentation</vt:lpstr>
      <vt:lpstr>Multi-hop backhauling</vt:lpstr>
      <vt:lpstr>Topology adaptation</vt:lpstr>
      <vt:lpstr>L2- and L3-relay architectures</vt:lpstr>
      <vt:lpstr>Core-network impact</vt:lpstr>
      <vt:lpstr>Reuse of Rel-15 NR</vt:lpstr>
      <vt:lpstr>Supporting Contributions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Hampel</dc:creator>
  <cp:lastModifiedBy>Georg Hampel</cp:lastModifiedBy>
  <cp:revision>163</cp:revision>
  <dcterms:created xsi:type="dcterms:W3CDTF">2018-01-22T18:53:25Z</dcterms:created>
  <dcterms:modified xsi:type="dcterms:W3CDTF">2018-01-24T23:59:19Z</dcterms:modified>
</cp:coreProperties>
</file>