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3"/>
  </p:notesMasterIdLst>
  <p:sldIdLst>
    <p:sldId id="256" r:id="rId5"/>
    <p:sldId id="365" r:id="rId6"/>
    <p:sldId id="366" r:id="rId7"/>
    <p:sldId id="367" r:id="rId8"/>
    <p:sldId id="368" r:id="rId9"/>
    <p:sldId id="362" r:id="rId10"/>
    <p:sldId id="364" r:id="rId11"/>
    <p:sldId id="369"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90" d="100"/>
          <a:sy n="90" d="100"/>
        </p:scale>
        <p:origin x="1404"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06.05.2017</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5/6/2017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5/6/2017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5/6/2017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5/6/2017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5/6/2017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5/6/2017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5/6/2017</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5/6/2017</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5/6/2017</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5/6/2017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5/6/2017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5/6/2017</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ftp://ftp.3gpp.org/tsg_ran/WG2_RL2/TSGR2_97bis/Docs/R2-1703927.zip" TargetMode="External"/><Relationship Id="rId2" Type="http://schemas.openxmlformats.org/officeDocument/2006/relationships/hyperlink" Target="http://www.3gpp.org/ftp/TSG_RAN/WG2_RL2/TSGR2_97/Docs/R2-1702399.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3gpp.org/ftp/TSG_RAN/WG2_RL2/TSGR2_97/Docs/R2-1702399.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Optimization of capability signalling </a:t>
            </a:r>
            <a:br>
              <a:rPr lang="en-GB" altLang="en-US" sz="4000" dirty="0"/>
            </a:br>
            <a:r>
              <a:rPr lang="en-GB" altLang="en-US" sz="2400" dirty="0"/>
              <a:t>WI code: </a:t>
            </a:r>
            <a:r>
              <a:rPr lang="en-GB" sz="2400" dirty="0"/>
              <a:t>TEI14</a:t>
            </a:r>
            <a:endParaRPr lang="en-GB" altLang="en-US" sz="24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en-US" sz="2800" dirty="0">
                <a:solidFill>
                  <a:srgbClr val="898989"/>
                </a:solidFill>
              </a:rPr>
              <a:t>Source: Qualcomm</a:t>
            </a:r>
          </a:p>
        </p:txBody>
      </p:sp>
      <p:sp>
        <p:nvSpPr>
          <p:cNvPr id="3076" name="TextBox 3"/>
          <p:cNvSpPr txBox="1">
            <a:spLocks noChangeArrowheads="1"/>
          </p:cNvSpPr>
          <p:nvPr/>
        </p:nvSpPr>
        <p:spPr bwMode="auto">
          <a:xfrm>
            <a:off x="296863" y="323850"/>
            <a:ext cx="36608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a:t>8</a:t>
            </a:r>
            <a:r>
              <a:rPr lang="en-US" altLang="zh-CN" sz="1800" b="1" dirty="0"/>
              <a:t>3</a:t>
            </a:r>
            <a:br>
              <a:rPr lang="en-US" altLang="zh-CN" sz="1800" b="1" dirty="0"/>
            </a:br>
            <a:r>
              <a:rPr lang="en-US" sz="1800" b="1" dirty="0"/>
              <a:t>Hangzhou, China., 15 - 19 May 2017</a:t>
            </a:r>
            <a:endParaRPr lang="en-GB" sz="1800" b="1" dirty="0"/>
          </a:p>
        </p:txBody>
      </p:sp>
      <p:sp>
        <p:nvSpPr>
          <p:cNvPr id="3077" name="TextBox 4"/>
          <p:cNvSpPr txBox="1">
            <a:spLocks noChangeArrowheads="1"/>
          </p:cNvSpPr>
          <p:nvPr/>
        </p:nvSpPr>
        <p:spPr bwMode="auto">
          <a:xfrm>
            <a:off x="7111214" y="323850"/>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dirty="0"/>
              <a:t>R2-1705612</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Recent LTE UE capability optimizations from 2/2017 and 4/2017 RAN2 meetings</a:t>
            </a:r>
          </a:p>
        </p:txBody>
      </p:sp>
      <p:sp>
        <p:nvSpPr>
          <p:cNvPr id="2" name="Subtitle 1"/>
          <p:cNvSpPr>
            <a:spLocks noGrp="1"/>
          </p:cNvSpPr>
          <p:nvPr>
            <p:ph type="subTitle" idx="1"/>
          </p:nvPr>
        </p:nvSpPr>
        <p:spPr>
          <a:xfrm>
            <a:off x="1371600" y="4095838"/>
            <a:ext cx="6400800" cy="1752600"/>
          </a:xfrm>
        </p:spPr>
        <p:txBody>
          <a:bodyPr/>
          <a:lstStyle/>
          <a:p>
            <a:endParaRPr lang="en-US"/>
          </a:p>
        </p:txBody>
      </p:sp>
    </p:spTree>
    <p:extLst>
      <p:ext uri="{BB962C8B-B14F-4D97-AF65-F5344CB8AC3E}">
        <p14:creationId xmlns:p14="http://schemas.microsoft.com/office/powerpoint/2010/main" val="35859502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eNB queries UE to report capability only for particular band combinations</a:t>
            </a:r>
            <a:endParaRPr lang="en-GB" dirty="0"/>
          </a:p>
        </p:txBody>
      </p:sp>
      <p:sp>
        <p:nvSpPr>
          <p:cNvPr id="3" name="Content Placeholder 2"/>
          <p:cNvSpPr>
            <a:spLocks noGrp="1"/>
          </p:cNvSpPr>
          <p:nvPr>
            <p:ph idx="1"/>
          </p:nvPr>
        </p:nvSpPr>
        <p:spPr>
          <a:xfrm>
            <a:off x="457200" y="1295400"/>
            <a:ext cx="8229600" cy="5060950"/>
          </a:xfrm>
        </p:spPr>
        <p:txBody>
          <a:bodyPr/>
          <a:lstStyle/>
          <a:p>
            <a:r>
              <a:rPr lang="en-US" sz="2000" b="1" dirty="0"/>
              <a:t>Idea</a:t>
            </a:r>
            <a:r>
              <a:rPr lang="en-US" sz="2000" dirty="0"/>
              <a:t>: Although 3GPP spec defines hundreds of CA band combinations, an operator has a limited number of bands in a given market/region. </a:t>
            </a:r>
          </a:p>
          <a:p>
            <a:pPr lvl="1"/>
            <a:r>
              <a:rPr lang="en-US" dirty="0"/>
              <a:t>The eNB can request the UE to report UE capability only for the band combinations that the eNB supports. </a:t>
            </a:r>
          </a:p>
          <a:p>
            <a:pPr lvl="1"/>
            <a:r>
              <a:rPr lang="en-US" dirty="0"/>
              <a:t>If UE supports e.g., </a:t>
            </a:r>
            <a:r>
              <a:rPr lang="en-US" dirty="0" err="1"/>
              <a:t>Bx+By+Bz</a:t>
            </a:r>
            <a:r>
              <a:rPr lang="en-US" dirty="0"/>
              <a:t> combination, the UE does not need to report the fallback band combinations e.g., </a:t>
            </a:r>
            <a:r>
              <a:rPr lang="en-US" dirty="0" err="1"/>
              <a:t>Bx+By</a:t>
            </a:r>
            <a:r>
              <a:rPr lang="en-US" dirty="0"/>
              <a:t> if the capability is the same as that of </a:t>
            </a:r>
            <a:r>
              <a:rPr lang="en-US" dirty="0" err="1"/>
              <a:t>Bx+By+Bz</a:t>
            </a:r>
            <a:r>
              <a:rPr lang="en-US" dirty="0"/>
              <a:t>. </a:t>
            </a:r>
          </a:p>
          <a:p>
            <a:pPr lvl="1"/>
            <a:r>
              <a:rPr lang="en-US" dirty="0"/>
              <a:t>The UE may report the fallback combinations e.g., </a:t>
            </a:r>
            <a:r>
              <a:rPr lang="en-US" dirty="0" err="1"/>
              <a:t>Bx+By</a:t>
            </a:r>
            <a:r>
              <a:rPr lang="en-US" dirty="0"/>
              <a:t> if the capability is different than that of </a:t>
            </a:r>
            <a:r>
              <a:rPr lang="en-US" dirty="0" err="1"/>
              <a:t>Bx+By+Bz</a:t>
            </a:r>
            <a:r>
              <a:rPr lang="en-US" dirty="0"/>
              <a:t>. </a:t>
            </a:r>
          </a:p>
          <a:p>
            <a:r>
              <a:rPr lang="en-US" sz="2000" dirty="0"/>
              <a:t>RAN2 agreed the following Release 14 spec CRs following the idea above.</a:t>
            </a:r>
          </a:p>
          <a:p>
            <a:pPr lvl="1"/>
            <a:r>
              <a:rPr lang="en-US" sz="1800" dirty="0"/>
              <a:t>2/2016: </a:t>
            </a:r>
            <a:r>
              <a:rPr lang="en-US" sz="1800" b="1" u="sng" dirty="0">
                <a:hlinkClick r:id="rId2"/>
              </a:rPr>
              <a:t>R2-1702399</a:t>
            </a:r>
            <a:r>
              <a:rPr lang="en-US" sz="1800" dirty="0"/>
              <a:t>.</a:t>
            </a:r>
          </a:p>
          <a:p>
            <a:pPr lvl="1"/>
            <a:r>
              <a:rPr lang="en-US" sz="1800" dirty="0"/>
              <a:t>4/2016: </a:t>
            </a:r>
            <a:r>
              <a:rPr lang="en-US" sz="1800" b="1" u="sng" dirty="0">
                <a:hlinkClick r:id="rId3"/>
              </a:rPr>
              <a:t>R2-1703927</a:t>
            </a:r>
            <a:r>
              <a:rPr lang="en-US" sz="1800" b="1" u="sng" dirty="0"/>
              <a:t> </a:t>
            </a:r>
            <a:r>
              <a:rPr lang="en-US" sz="1800" dirty="0"/>
              <a:t>(adding one more variant).</a:t>
            </a:r>
          </a:p>
          <a:p>
            <a:r>
              <a:rPr lang="en-US" sz="2000" dirty="0"/>
              <a:t>With these RAN2 enhancement, the </a:t>
            </a:r>
            <a:r>
              <a:rPr lang="en-US" sz="2000" b="1" dirty="0">
                <a:solidFill>
                  <a:srgbClr val="0070C0"/>
                </a:solidFill>
              </a:rPr>
              <a:t>oversizing UE capability issue is very unlikely to happen </a:t>
            </a:r>
            <a:r>
              <a:rPr lang="en-US" sz="2000" dirty="0"/>
              <a:t>for LTE-only case without 5G-NR. See </a:t>
            </a:r>
            <a:r>
              <a:rPr lang="en-US" sz="2000" dirty="0">
                <a:solidFill>
                  <a:srgbClr val="0070C0"/>
                </a:solidFill>
              </a:rPr>
              <a:t>Case 2 </a:t>
            </a:r>
            <a:r>
              <a:rPr lang="en-US" sz="2000" dirty="0"/>
              <a:t>in the example in the following slides for details.</a:t>
            </a:r>
          </a:p>
          <a:p>
            <a:endParaRPr lang="en-US" sz="2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3728578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eNB queries UE to report capability only for particular band combinations</a:t>
            </a:r>
            <a:endParaRPr lang="en-GB" dirty="0"/>
          </a:p>
        </p:txBody>
      </p:sp>
      <p:sp>
        <p:nvSpPr>
          <p:cNvPr id="3" name="Content Placeholder 2"/>
          <p:cNvSpPr>
            <a:spLocks noGrp="1"/>
          </p:cNvSpPr>
          <p:nvPr>
            <p:ph idx="1"/>
          </p:nvPr>
        </p:nvSpPr>
        <p:spPr>
          <a:xfrm>
            <a:off x="457200" y="1295400"/>
            <a:ext cx="8229600" cy="5060950"/>
          </a:xfrm>
        </p:spPr>
        <p:txBody>
          <a:bodyPr/>
          <a:lstStyle/>
          <a:p>
            <a:r>
              <a:rPr lang="en-US" b="1" dirty="0"/>
              <a:t>Example of using the optimization in two new RAN2 CRs</a:t>
            </a:r>
            <a:r>
              <a:rPr lang="en-US" dirty="0"/>
              <a:t>. </a:t>
            </a:r>
          </a:p>
          <a:p>
            <a:pPr lvl="1"/>
            <a:r>
              <a:rPr lang="en-GB" b="1" dirty="0"/>
              <a:t>UE actual capability</a:t>
            </a:r>
            <a:r>
              <a:rPr lang="en-GB" dirty="0"/>
              <a:t>: supported BCs (3CC at maximum):</a:t>
            </a:r>
          </a:p>
          <a:p>
            <a:pPr lvl="2"/>
            <a:r>
              <a:rPr lang="en-GB" dirty="0"/>
              <a:t>1A+2A+3A and their </a:t>
            </a:r>
            <a:r>
              <a:rPr lang="en-GB" dirty="0" err="1"/>
              <a:t>fallback</a:t>
            </a:r>
            <a:r>
              <a:rPr lang="en-GB" dirty="0"/>
              <a:t> BCs (1A+2A, 2A+3A and 1A+3A).  1A+2A, 2A+3A and 1A+3A have different capabilities than 1A+2A+3A.</a:t>
            </a:r>
          </a:p>
          <a:p>
            <a:pPr lvl="2"/>
            <a:r>
              <a:rPr lang="en-GB" dirty="0"/>
              <a:t>4A+5A+6A and their </a:t>
            </a:r>
            <a:r>
              <a:rPr lang="en-GB" dirty="0" err="1"/>
              <a:t>fallback</a:t>
            </a:r>
            <a:r>
              <a:rPr lang="en-GB" dirty="0"/>
              <a:t> BCs with the same/different capabilities.</a:t>
            </a:r>
            <a:endParaRPr lang="en-US" dirty="0"/>
          </a:p>
          <a:p>
            <a:pPr lvl="2"/>
            <a:r>
              <a:rPr lang="en-GB" dirty="0"/>
              <a:t>7A+8A</a:t>
            </a:r>
            <a:endParaRPr lang="en-US" dirty="0"/>
          </a:p>
          <a:p>
            <a:pPr lvl="1"/>
            <a:r>
              <a:rPr lang="en-GB" b="1" dirty="0"/>
              <a:t>Case 1</a:t>
            </a:r>
            <a:r>
              <a:rPr lang="en-GB" dirty="0"/>
              <a:t>: eNB includes only </a:t>
            </a:r>
            <a:r>
              <a:rPr lang="en-GB" dirty="0" err="1"/>
              <a:t>skipFallbackCombinations</a:t>
            </a:r>
            <a:r>
              <a:rPr lang="en-GB" dirty="0"/>
              <a:t> in the UE capability enquiry message.</a:t>
            </a:r>
            <a:br>
              <a:rPr lang="en-GB" dirty="0"/>
            </a:br>
            <a:r>
              <a:rPr lang="en-GB" dirty="0"/>
              <a:t>UE reports:</a:t>
            </a:r>
          </a:p>
          <a:p>
            <a:pPr lvl="2"/>
            <a:r>
              <a:rPr lang="en-GB" dirty="0"/>
              <a:t>1A+2A+3A and skip </a:t>
            </a:r>
            <a:r>
              <a:rPr lang="en-GB" dirty="0" err="1"/>
              <a:t>fallback</a:t>
            </a:r>
            <a:r>
              <a:rPr lang="en-GB" dirty="0"/>
              <a:t> BCs indicating </a:t>
            </a:r>
            <a:r>
              <a:rPr lang="en-GB" dirty="0" err="1"/>
              <a:t>differentFallbackSupported</a:t>
            </a:r>
            <a:endParaRPr lang="en-GB" dirty="0"/>
          </a:p>
          <a:p>
            <a:pPr lvl="2"/>
            <a:r>
              <a:rPr lang="en-GB" dirty="0"/>
              <a:t>4A+5A+6A and skip </a:t>
            </a:r>
            <a:r>
              <a:rPr lang="en-GB" dirty="0" err="1"/>
              <a:t>fallback</a:t>
            </a:r>
            <a:r>
              <a:rPr lang="en-GB" dirty="0"/>
              <a:t> BCs indicating </a:t>
            </a:r>
            <a:r>
              <a:rPr lang="en-GB" dirty="0" err="1"/>
              <a:t>differentFallbackSupported</a:t>
            </a:r>
            <a:endParaRPr lang="en-GB" dirty="0"/>
          </a:p>
          <a:p>
            <a:pPr lvl="2"/>
            <a:r>
              <a:rPr lang="en-GB" dirty="0"/>
              <a:t>7A+8A</a:t>
            </a:r>
            <a:endParaRPr lang="en-US" sz="42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40447945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eNB queries UE to report capability only for particular band combinations</a:t>
            </a:r>
            <a:endParaRPr lang="en-GB" dirty="0"/>
          </a:p>
        </p:txBody>
      </p:sp>
      <p:sp>
        <p:nvSpPr>
          <p:cNvPr id="3" name="Content Placeholder 2"/>
          <p:cNvSpPr>
            <a:spLocks noGrp="1"/>
          </p:cNvSpPr>
          <p:nvPr>
            <p:ph idx="1"/>
          </p:nvPr>
        </p:nvSpPr>
        <p:spPr>
          <a:xfrm>
            <a:off x="457200" y="1295400"/>
            <a:ext cx="8229600" cy="5060950"/>
          </a:xfrm>
        </p:spPr>
        <p:txBody>
          <a:bodyPr/>
          <a:lstStyle/>
          <a:p>
            <a:r>
              <a:rPr lang="en-US" b="1" dirty="0"/>
              <a:t>Example of using the two new RAN2 CRs (continued)</a:t>
            </a:r>
            <a:r>
              <a:rPr lang="en-US" dirty="0"/>
              <a:t>. </a:t>
            </a:r>
          </a:p>
          <a:p>
            <a:pPr lvl="1"/>
            <a:r>
              <a:rPr lang="en-GB" b="1" dirty="0"/>
              <a:t>Case 2 (</a:t>
            </a:r>
            <a:r>
              <a:rPr lang="en-GB" b="1" u="sng" dirty="0">
                <a:solidFill>
                  <a:srgbClr val="0070C0"/>
                </a:solidFill>
              </a:rPr>
              <a:t>Big UE capability size reduction!):</a:t>
            </a:r>
            <a:r>
              <a:rPr lang="en-GB" dirty="0">
                <a:solidFill>
                  <a:srgbClr val="0070C0"/>
                </a:solidFill>
              </a:rPr>
              <a:t> </a:t>
            </a:r>
            <a:r>
              <a:rPr lang="en-GB" dirty="0"/>
              <a:t>eNB includes </a:t>
            </a:r>
            <a:r>
              <a:rPr lang="en-GB" dirty="0" err="1"/>
              <a:t>diffFallbackCombReport</a:t>
            </a:r>
            <a:r>
              <a:rPr lang="en-GB" dirty="0"/>
              <a:t> only and eNB asks 1A+2A+3A in the UE capability enquiry message. UE reports:</a:t>
            </a:r>
          </a:p>
          <a:p>
            <a:pPr lvl="2"/>
            <a:r>
              <a:rPr lang="en-GB" dirty="0"/>
              <a:t>1A+2A+3A and its </a:t>
            </a:r>
            <a:r>
              <a:rPr lang="en-GB" dirty="0" err="1"/>
              <a:t>fallback</a:t>
            </a:r>
            <a:r>
              <a:rPr lang="en-GB" dirty="0"/>
              <a:t> BCs (1A+2A, 2A+3A and 1A+3A) for which supported UE capability is different from 1A+2A+3A</a:t>
            </a:r>
          </a:p>
          <a:p>
            <a:pPr lvl="2"/>
            <a:r>
              <a:rPr lang="en-GB" dirty="0"/>
              <a:t>UE does not report any other band combinations</a:t>
            </a:r>
            <a:br>
              <a:rPr lang="en-GB" dirty="0"/>
            </a:br>
            <a:endParaRPr lang="en-US" dirty="0"/>
          </a:p>
          <a:p>
            <a:pPr lvl="1"/>
            <a:r>
              <a:rPr lang="en-GB" b="1" dirty="0"/>
              <a:t>Case 3:</a:t>
            </a:r>
            <a:r>
              <a:rPr lang="en-GB" dirty="0"/>
              <a:t> eNB includes </a:t>
            </a:r>
            <a:r>
              <a:rPr lang="en-GB" dirty="0" err="1"/>
              <a:t>skipFallbackCombinations</a:t>
            </a:r>
            <a:r>
              <a:rPr lang="en-GB" dirty="0"/>
              <a:t> and </a:t>
            </a:r>
            <a:r>
              <a:rPr lang="en-GB" dirty="0" err="1"/>
              <a:t>diffFallbackCombReport</a:t>
            </a:r>
            <a:r>
              <a:rPr lang="en-GB" dirty="0"/>
              <a:t> in the UE capability enquiry message; eNB asks 1A+2A+3A in the UE capability enquiry message</a:t>
            </a:r>
          </a:p>
          <a:p>
            <a:pPr lvl="2"/>
            <a:r>
              <a:rPr lang="en-GB" dirty="0"/>
              <a:t>1A+2A+3A and its </a:t>
            </a:r>
            <a:r>
              <a:rPr lang="en-GB" dirty="0" err="1"/>
              <a:t>fallback</a:t>
            </a:r>
            <a:r>
              <a:rPr lang="en-GB" dirty="0"/>
              <a:t> BCs (1A+2A, 2A+3A and 1A+3A) for which supported UE capability is different from 1A+2A+3A</a:t>
            </a:r>
          </a:p>
          <a:p>
            <a:pPr lvl="2"/>
            <a:r>
              <a:rPr lang="en-GB" dirty="0"/>
              <a:t>4A+5A+6A and skip </a:t>
            </a:r>
            <a:r>
              <a:rPr lang="en-GB" dirty="0" err="1"/>
              <a:t>fallback</a:t>
            </a:r>
            <a:r>
              <a:rPr lang="en-GB" dirty="0"/>
              <a:t> BCs indicating </a:t>
            </a:r>
            <a:r>
              <a:rPr lang="en-GB" dirty="0" err="1"/>
              <a:t>differentFallbackSupported</a:t>
            </a:r>
            <a:endParaRPr lang="en-US" dirty="0"/>
          </a:p>
          <a:p>
            <a:pPr lvl="2"/>
            <a:r>
              <a:rPr lang="en-US" dirty="0"/>
              <a:t>7A+8A</a:t>
            </a:r>
            <a:br>
              <a:rPr lang="en-US" dirty="0"/>
            </a:br>
            <a:endParaRPr lang="en-US" sz="42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363978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GB" altLang="en-US" sz="4000" dirty="0"/>
              <a:t>Capability signalling after CA configuration</a:t>
            </a:r>
          </a:p>
        </p:txBody>
      </p:sp>
      <p:sp>
        <p:nvSpPr>
          <p:cNvPr id="2" name="Subtitle 1"/>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82497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Capability inquiry for per-CC gap </a:t>
            </a:r>
            <a:endParaRPr lang="en-GB" dirty="0"/>
          </a:p>
        </p:txBody>
      </p:sp>
      <p:sp>
        <p:nvSpPr>
          <p:cNvPr id="3" name="Content Placeholder 2"/>
          <p:cNvSpPr>
            <a:spLocks noGrp="1"/>
          </p:cNvSpPr>
          <p:nvPr>
            <p:ph idx="1"/>
          </p:nvPr>
        </p:nvSpPr>
        <p:spPr>
          <a:xfrm>
            <a:off x="457200" y="1066800"/>
            <a:ext cx="8229600" cy="5289550"/>
          </a:xfrm>
        </p:spPr>
        <p:txBody>
          <a:bodyPr/>
          <a:lstStyle/>
          <a:p>
            <a:r>
              <a:rPr lang="en-US" sz="2000" dirty="0"/>
              <a:t>Capability inquiry procedure</a:t>
            </a:r>
          </a:p>
          <a:p>
            <a:pPr lvl="1"/>
            <a:r>
              <a:rPr lang="en-US" sz="1600" dirty="0" err="1"/>
              <a:t>eNB</a:t>
            </a:r>
            <a:r>
              <a:rPr lang="en-US" sz="1600" dirty="0"/>
              <a:t> configures CA and measurement objects</a:t>
            </a:r>
          </a:p>
          <a:p>
            <a:pPr lvl="1"/>
            <a:r>
              <a:rPr lang="en-US" sz="1600" dirty="0" err="1"/>
              <a:t>eNB</a:t>
            </a:r>
            <a:r>
              <a:rPr lang="en-US" sz="1600" dirty="0"/>
              <a:t> inquires UE per-CC gap capability</a:t>
            </a:r>
          </a:p>
          <a:p>
            <a:pPr lvl="1"/>
            <a:r>
              <a:rPr lang="en-US" sz="1600" dirty="0"/>
              <a:t>UE provides per-CC gap capability</a:t>
            </a:r>
          </a:p>
          <a:p>
            <a:pPr lvl="2"/>
            <a:r>
              <a:rPr lang="en-US" sz="1400" dirty="0"/>
              <a:t>CC requires legacy gap</a:t>
            </a:r>
          </a:p>
          <a:p>
            <a:pPr lvl="2"/>
            <a:r>
              <a:rPr lang="en-US" sz="1400" dirty="0"/>
              <a:t>CC requires no gap</a:t>
            </a:r>
          </a:p>
          <a:p>
            <a:pPr lvl="2"/>
            <a:r>
              <a:rPr lang="en-US" sz="1400" dirty="0"/>
              <a:t>CC requires interruption gap</a:t>
            </a:r>
          </a:p>
          <a:p>
            <a:r>
              <a:rPr lang="en-US" sz="2000" dirty="0"/>
              <a:t>Similar inquiry procedure can be applied for baseband feature that has dependency on CA configuration</a:t>
            </a:r>
          </a:p>
          <a:p>
            <a:pPr lvl="1"/>
            <a:r>
              <a:rPr lang="en-US" sz="1600" dirty="0" err="1"/>
              <a:t>eNB</a:t>
            </a:r>
            <a:r>
              <a:rPr lang="en-US" sz="1600" dirty="0"/>
              <a:t> configures CA </a:t>
            </a:r>
            <a:r>
              <a:rPr lang="en-US" sz="1600" dirty="0" err="1"/>
              <a:t>SCells</a:t>
            </a:r>
            <a:endParaRPr lang="en-US" sz="1600" dirty="0"/>
          </a:p>
          <a:p>
            <a:pPr lvl="1"/>
            <a:r>
              <a:rPr lang="en-US" sz="1600" dirty="0" err="1"/>
              <a:t>eNB</a:t>
            </a:r>
            <a:r>
              <a:rPr lang="en-US" sz="1600" dirty="0"/>
              <a:t> inquires baseband capability for set of baseband features for configured CA</a:t>
            </a:r>
          </a:p>
          <a:p>
            <a:pPr lvl="2"/>
            <a:r>
              <a:rPr lang="en-US" sz="1400" dirty="0"/>
              <a:t>Set of baseband features includes features that are supported by the </a:t>
            </a:r>
            <a:r>
              <a:rPr lang="en-US" sz="1400" dirty="0" err="1"/>
              <a:t>eNB</a:t>
            </a:r>
            <a:endParaRPr lang="en-US" sz="1400" dirty="0"/>
          </a:p>
          <a:p>
            <a:pPr lvl="1"/>
            <a:r>
              <a:rPr lang="en-US" sz="1600" dirty="0"/>
              <a:t>UE provides capability of inquired baseband features for configured CA</a:t>
            </a:r>
          </a:p>
          <a:p>
            <a:pPr lvl="1"/>
            <a:r>
              <a:rPr lang="en-US" sz="1600" dirty="0"/>
              <a:t>Capability inquiry happens whenever </a:t>
            </a:r>
            <a:r>
              <a:rPr lang="en-US" sz="1600" dirty="0" err="1"/>
              <a:t>eNB</a:t>
            </a:r>
            <a:r>
              <a:rPr lang="en-US" sz="1600" dirty="0"/>
              <a:t> adds or removes </a:t>
            </a:r>
            <a:r>
              <a:rPr lang="en-US" sz="1600" dirty="0" err="1"/>
              <a:t>SCell</a:t>
            </a:r>
            <a:r>
              <a:rPr lang="en-US" sz="1600" dirty="0"/>
              <a:t>.</a:t>
            </a:r>
          </a:p>
          <a:p>
            <a:endParaRPr lang="en-US" sz="2000" dirty="0"/>
          </a:p>
          <a:p>
            <a:endParaRPr lang="en-US" sz="1600" dirty="0"/>
          </a:p>
          <a:p>
            <a:endParaRPr lang="en-US" sz="2000" dirty="0"/>
          </a:p>
          <a:p>
            <a:endParaRPr lang="en-US" sz="2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a:p>
        </p:txBody>
      </p:sp>
    </p:spTree>
    <p:extLst>
      <p:ext uri="{BB962C8B-B14F-4D97-AF65-F5344CB8AC3E}">
        <p14:creationId xmlns:p14="http://schemas.microsoft.com/office/powerpoint/2010/main" val="638086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Proposals</a:t>
            </a:r>
            <a:endParaRPr lang="en-GB" dirty="0"/>
          </a:p>
        </p:txBody>
      </p:sp>
      <p:sp>
        <p:nvSpPr>
          <p:cNvPr id="3" name="Content Placeholder 2"/>
          <p:cNvSpPr>
            <a:spLocks noGrp="1"/>
          </p:cNvSpPr>
          <p:nvPr>
            <p:ph idx="1"/>
          </p:nvPr>
        </p:nvSpPr>
        <p:spPr>
          <a:xfrm>
            <a:off x="457200" y="1066800"/>
            <a:ext cx="8229600" cy="5289550"/>
          </a:xfrm>
        </p:spPr>
        <p:txBody>
          <a:bodyPr/>
          <a:lstStyle/>
          <a:p>
            <a:r>
              <a:rPr lang="en-US" sz="2000" dirty="0"/>
              <a:t>RAN2 to consider either of the following approaches on LTE UE capability signaling optimization</a:t>
            </a:r>
          </a:p>
          <a:p>
            <a:pPr marL="800100" lvl="1" indent="-342900">
              <a:buFont typeface="+mj-lt"/>
              <a:buAutoNum type="arabicPeriod"/>
            </a:pPr>
            <a:r>
              <a:rPr lang="en-US" sz="1600" dirty="0"/>
              <a:t>To defer LTE UE capability signaling optimization (separation of base band processing and RF processing) until we discuss it jointly with NR UE capability, because UE capability size issue for LTE alone (without NR) is solved by the “band combination </a:t>
            </a:r>
            <a:r>
              <a:rPr lang="en-US" sz="1600" dirty="0" err="1"/>
              <a:t>equery</a:t>
            </a:r>
            <a:r>
              <a:rPr lang="en-US" sz="1600" dirty="0"/>
              <a:t>” mechanism that RAN2 introduced in </a:t>
            </a:r>
            <a:r>
              <a:rPr lang="en-US" sz="1600" b="1" u="sng" dirty="0">
                <a:hlinkClick r:id="rId2"/>
              </a:rPr>
              <a:t>R2-1702399</a:t>
            </a:r>
            <a:r>
              <a:rPr lang="en-US" sz="1600" dirty="0"/>
              <a:t>. </a:t>
            </a:r>
          </a:p>
          <a:p>
            <a:pPr marL="800100" lvl="1" indent="-342900">
              <a:buFont typeface="+mj-lt"/>
              <a:buAutoNum type="arabicPeriod"/>
            </a:pPr>
            <a:r>
              <a:rPr lang="en-US" sz="1600" dirty="0"/>
              <a:t>To apply the UE capability reporting model from per-CC measurement gap enhancement to other features, i.e., UE report feature-specific capability after eNB configuring CA band combination.</a:t>
            </a:r>
          </a:p>
          <a:p>
            <a:endParaRPr lang="en-US" sz="1600" dirty="0"/>
          </a:p>
          <a:p>
            <a:endParaRPr lang="en-US" sz="2000" dirty="0"/>
          </a:p>
          <a:p>
            <a:endParaRPr lang="en-US" sz="20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Tree>
    <p:extLst>
      <p:ext uri="{BB962C8B-B14F-4D97-AF65-F5344CB8AC3E}">
        <p14:creationId xmlns:p14="http://schemas.microsoft.com/office/powerpoint/2010/main" val="34347523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00F65EB-5730-43A8-9AFA-15BFC5DC8F7F}">
  <ds:schemaRefs>
    <ds:schemaRef ds:uri="http://purl.org/dc/elements/1.1/"/>
    <ds:schemaRef ds:uri="http://schemas.microsoft.com/office/infopath/2007/PartnerControls"/>
    <ds:schemaRef ds:uri="http://schemas.openxmlformats.org/package/2006/metadata/core-properties"/>
    <ds:schemaRef ds:uri="http://www.w3.org/XML/1998/namespace"/>
    <ds:schemaRef ds:uri="http://schemas.microsoft.com/office/2006/documentManagement/types"/>
    <ds:schemaRef ds:uri="http://purl.org/dc/terms/"/>
    <ds:schemaRef ds:uri="17c5c574-4f42-45b3-8a7f-77d8e859d074"/>
    <ds:schemaRef ds:uri="66EEDB98-F073-460B-B9B0-9643F9FE785E"/>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11749</TotalTime>
  <Words>635</Words>
  <Application>Microsoft Office PowerPoint</Application>
  <PresentationFormat>On-screen Show (4:3)</PresentationFormat>
  <Paragraphs>60</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宋体</vt:lpstr>
      <vt:lpstr>Arial</vt:lpstr>
      <vt:lpstr>Calibri</vt:lpstr>
      <vt:lpstr>Office Theme</vt:lpstr>
      <vt:lpstr>Optimization of capability signalling  WI code: TEI14</vt:lpstr>
      <vt:lpstr>Recent LTE UE capability optimizations from 2/2017 and 4/2017 RAN2 meetings</vt:lpstr>
      <vt:lpstr>eNB queries UE to report capability only for particular band combinations</vt:lpstr>
      <vt:lpstr>eNB queries UE to report capability only for particular band combinations</vt:lpstr>
      <vt:lpstr>eNB queries UE to report capability only for particular band combinations</vt:lpstr>
      <vt:lpstr>Capability signalling after CA configuration</vt:lpstr>
      <vt:lpstr>Capability inquiry for per-CC gap </vt:lpstr>
      <vt:lpstr>Proposals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cp:keywords>
  <cp:lastModifiedBy>Feilu Liu</cp:lastModifiedBy>
  <cp:revision>823</cp:revision>
  <dcterms:created xsi:type="dcterms:W3CDTF">2013-05-13T16:02:00Z</dcterms:created>
  <dcterms:modified xsi:type="dcterms:W3CDTF">2017-05-06T16:36:00Z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1479483889</vt:lpwstr>
  </property>
  <property fmtid="{D5CDD505-2E9C-101B-9397-08002B2CF9AE}" pid="16" name="CTPClassification">
    <vt:lpwstr>CTP_PUBLIC</vt:lpwstr>
  </property>
  <property fmtid="{D5CDD505-2E9C-101B-9397-08002B2CF9AE}" pid="17" name="_AdHocReviewCycleID">
    <vt:i4>-2011951171</vt:i4>
  </property>
  <property fmtid="{D5CDD505-2E9C-101B-9397-08002B2CF9AE}" pid="18" name="_EmailSubject">
    <vt:lpwstr>New proposal on changing FD-MIMO capability signaling</vt:lpwstr>
  </property>
  <property fmtid="{D5CDD505-2E9C-101B-9397-08002B2CF9AE}" pid="19" name="_AuthorEmail">
    <vt:lpwstr>jaehor@qti.qualcomm.com</vt:lpwstr>
  </property>
  <property fmtid="{D5CDD505-2E9C-101B-9397-08002B2CF9AE}" pid="20" name="_AuthorEmailDisplayName">
    <vt:lpwstr>Jaeho Ryu</vt:lpwstr>
  </property>
  <property fmtid="{D5CDD505-2E9C-101B-9397-08002B2CF9AE}" pid="21" name="_PreviousAdHocReviewCycleID">
    <vt:i4>1389648075</vt:i4>
  </property>
</Properties>
</file>