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4"/>
  </p:notesMasterIdLst>
  <p:sldIdLst>
    <p:sldId id="266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6565"/>
    <a:srgbClr val="626571"/>
    <a:srgbClr val="5C6774"/>
    <a:srgbClr val="535B65"/>
    <a:srgbClr val="5E5E5E"/>
    <a:srgbClr val="737373"/>
    <a:srgbClr val="565656"/>
    <a:srgbClr val="005BAA"/>
    <a:srgbClr val="8C8C8C"/>
    <a:srgbClr val="0051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7" autoAdjust="0"/>
    <p:restoredTop sz="94660"/>
  </p:normalViewPr>
  <p:slideViewPr>
    <p:cSldViewPr snapToGrid="0" snapToObjects="1">
      <p:cViewPr>
        <p:scale>
          <a:sx n="84" d="100"/>
          <a:sy n="84" d="100"/>
        </p:scale>
        <p:origin x="-10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879BD-1D1A-4CC4-AE98-4184B9027323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276C0-5173-4E0D-BE2C-191A15E40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9276C0-5173-4E0D-BE2C-191A15E40F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9276C0-5173-4E0D-BE2C-191A15E40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685800" y="1434586"/>
            <a:ext cx="7772400" cy="1470025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rgbClr val="005BAA"/>
                </a:solidFill>
                <a:latin typeface="Arial"/>
                <a:ea typeface="微软雅黑"/>
                <a:cs typeface="Arial"/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371600" y="269934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8C8C8C"/>
                </a:solidFill>
                <a:ea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dirty="0" smtClean="0"/>
              <a:t>单击此处编辑母版副标题样式</a:t>
            </a:r>
            <a:endParaRPr kumimoji="1" lang="zh-CN" altLang="en-US" dirty="0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44000" y="3542269"/>
            <a:ext cx="1209627" cy="125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0" rIns="93442" bIns="46725" anchor="t" anchorCtr="0">
            <a:noAutofit/>
          </a:bodyPr>
          <a:lstStyle/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标题</a:t>
            </a:r>
            <a:r>
              <a:rPr lang="en-US" altLang="zh-CN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</a:t>
            </a:r>
            <a:endParaRPr altLang="ja-JP" sz="700" b="0" i="0" noProof="1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字体</a:t>
            </a:r>
            <a:r>
              <a:rPr lang="en-US" altLang="zh-CN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 </a:t>
            </a: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微软雅黑粗体</a:t>
            </a:r>
            <a:endParaRPr altLang="ja-JP" sz="700" b="0" i="0" noProof="1" smtClean="0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字号</a:t>
            </a:r>
            <a:r>
              <a:rPr 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 </a:t>
            </a:r>
            <a:r>
              <a:rPr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32-3</a:t>
            </a:r>
            <a:r>
              <a:rPr lang="en-US"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6</a:t>
            </a:r>
            <a:r>
              <a:rPr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pt</a:t>
            </a: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颜色</a:t>
            </a:r>
            <a:r>
              <a:rPr lang="en-US" altLang="zh-CN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</a:t>
            </a:r>
            <a:r>
              <a:rPr lang="en-US" altLang="zh-CN" sz="700" b="0" i="0" baseline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 </a:t>
            </a: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主题蓝色</a:t>
            </a:r>
            <a:endParaRPr altLang="ja-JP" sz="700" b="0" i="0" noProof="1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endParaRPr lang="en-US" altLang="zh-CN" sz="700" b="0" i="0" noProof="1" smtClean="0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副标题</a:t>
            </a:r>
            <a:r>
              <a:rPr lang="en-US" altLang="zh-CN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</a:t>
            </a:r>
            <a:endParaRPr altLang="ja-JP" sz="700" b="0" i="0" noProof="1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字体</a:t>
            </a:r>
            <a:r>
              <a:rPr 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 </a:t>
            </a: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微软雅黑</a:t>
            </a:r>
            <a:endParaRPr lang="en-US" altLang="zh-CN" sz="700" b="0" i="0" noProof="1" smtClean="0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字号</a:t>
            </a:r>
            <a:r>
              <a:rPr 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 </a:t>
            </a:r>
            <a:r>
              <a:rPr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2</a:t>
            </a:r>
            <a:r>
              <a:rPr lang="en-US"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4</a:t>
            </a:r>
            <a:r>
              <a:rPr altLang="ja-JP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pt</a:t>
            </a:r>
            <a:endParaRPr altLang="ja-JP" sz="700" b="0" i="0" noProof="1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  <a:p>
            <a:pPr algn="l" defTabSz="935038">
              <a:lnSpc>
                <a:spcPct val="120000"/>
              </a:lnSpc>
            </a:pP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颜色</a:t>
            </a:r>
            <a:r>
              <a:rPr lang="en-US" altLang="zh-CN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: </a:t>
            </a:r>
            <a:r>
              <a:rPr lang="zh-CN" altLang="en-US" sz="700" b="0" i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rPr>
              <a:t>主题灰色</a:t>
            </a:r>
            <a:endParaRPr altLang="ja-JP" sz="700" b="0" i="0" noProof="1">
              <a:solidFill>
                <a:schemeClr val="bg1"/>
              </a:solidFill>
              <a:latin typeface="微软雅黑"/>
              <a:ea typeface="微软雅黑"/>
              <a:cs typeface="Microsoft YaHei Bold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05700" y="358140"/>
            <a:ext cx="1242764" cy="4184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749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14173" y="550734"/>
            <a:ext cx="1782952" cy="1143000"/>
          </a:xfrm>
        </p:spPr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514173" y="1870075"/>
            <a:ext cx="7138808" cy="437038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"/>
              </a:defRPr>
            </a:lvl1pPr>
          </a:lstStyle>
          <a:p>
            <a:pPr lvl="0"/>
            <a:r>
              <a:rPr kumimoji="1" lang="en-US" altLang="zh-CN" dirty="0" smtClean="0"/>
              <a:t>1.</a:t>
            </a:r>
          </a:p>
          <a:p>
            <a:pPr lvl="0"/>
            <a:r>
              <a:rPr kumimoji="1" lang="en-US" altLang="zh-CN" dirty="0" smtClean="0"/>
              <a:t>2.</a:t>
            </a:r>
          </a:p>
          <a:p>
            <a:pPr lvl="0"/>
            <a:r>
              <a:rPr kumimoji="1" lang="en-US" altLang="zh-CN" dirty="0" smtClean="0"/>
              <a:t>3.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8237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8401610" y="129998"/>
            <a:ext cx="6211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700" dirty="0" smtClean="0">
                <a:solidFill>
                  <a:srgbClr val="656565"/>
                </a:solidFill>
                <a:latin typeface="Arial"/>
                <a:ea typeface="微软雅黑"/>
                <a:cs typeface="Arial"/>
              </a:rPr>
              <a:t>&gt; </a:t>
            </a:r>
            <a:r>
              <a:rPr lang="zh-CN" altLang="en-US" sz="700" dirty="0" smtClean="0">
                <a:solidFill>
                  <a:srgbClr val="656565"/>
                </a:solidFill>
                <a:latin typeface="Arial"/>
                <a:ea typeface="微软雅黑"/>
                <a:cs typeface="Arial"/>
              </a:rPr>
              <a:t>内部公开</a:t>
            </a:r>
            <a:endParaRPr lang="zh-CN" altLang="en-US" sz="700" dirty="0">
              <a:solidFill>
                <a:srgbClr val="656565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361527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9152238" y="3839666"/>
            <a:ext cx="1360488" cy="2693462"/>
            <a:chOff x="9152238" y="3839666"/>
            <a:chExt cx="1360488" cy="2693462"/>
          </a:xfrm>
        </p:grpSpPr>
        <p:grpSp>
          <p:nvGrpSpPr>
            <p:cNvPr id="20" name="组 19"/>
            <p:cNvGrpSpPr/>
            <p:nvPr userDrawn="1"/>
          </p:nvGrpSpPr>
          <p:grpSpPr>
            <a:xfrm>
              <a:off x="9272194" y="5231379"/>
              <a:ext cx="935158" cy="1301749"/>
              <a:chOff x="9286278" y="1725515"/>
              <a:chExt cx="935158" cy="1301749"/>
            </a:xfrm>
          </p:grpSpPr>
          <p:grpSp>
            <p:nvGrpSpPr>
              <p:cNvPr id="21" name="组 20"/>
              <p:cNvGrpSpPr/>
              <p:nvPr userDrawn="1"/>
            </p:nvGrpSpPr>
            <p:grpSpPr>
              <a:xfrm>
                <a:off x="9286278" y="1725515"/>
                <a:ext cx="795145" cy="254390"/>
                <a:chOff x="9286278" y="1725515"/>
                <a:chExt cx="795145" cy="25439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5"/>
                  <a:ext cx="577801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grpSp>
            <p:nvGrpSpPr>
              <p:cNvPr id="22" name="组 21"/>
              <p:cNvGrpSpPr/>
              <p:nvPr userDrawn="1"/>
            </p:nvGrpSpPr>
            <p:grpSpPr>
              <a:xfrm>
                <a:off x="9286278" y="2062596"/>
                <a:ext cx="935158" cy="254390"/>
                <a:chOff x="9286278" y="2062596"/>
                <a:chExt cx="935158" cy="25439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6"/>
                  <a:ext cx="71781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grpSp>
            <p:nvGrpSpPr>
              <p:cNvPr id="23" name="组 22"/>
              <p:cNvGrpSpPr/>
              <p:nvPr userDrawn="1"/>
            </p:nvGrpSpPr>
            <p:grpSpPr>
              <a:xfrm>
                <a:off x="9286278" y="2411716"/>
                <a:ext cx="935158" cy="254390"/>
                <a:chOff x="9286278" y="2411716"/>
                <a:chExt cx="935158" cy="25439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6"/>
                  <a:ext cx="71781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en-US" altLang="zh-CN" sz="700" i="1" dirty="0" smtClean="0">
                    <a:solidFill>
                      <a:schemeClr val="bg1"/>
                    </a:solidFill>
                    <a:latin typeface="Times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schemeClr val="bg1"/>
                  </a:solidFill>
                  <a:latin typeface="Times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0" rIns="93442" bIns="46725" anchor="t" anchorCtr="0">
              <a:noAutofit/>
            </a:bodyPr>
            <a:lstStyle/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标题</a:t>
              </a:r>
              <a:r>
                <a:rPr lang="en-US" altLang="zh-CN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</a:t>
              </a:r>
              <a:endParaRPr altLang="ja-JP" sz="700" b="0" i="0" baseline="0" noProof="1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字体</a:t>
              </a:r>
              <a:r>
                <a:rPr altLang="ja-JP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微软雅黑</a:t>
              </a:r>
              <a:endParaRPr lang="en-US" altLang="zh-CN" sz="700" b="0" i="0" baseline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字号</a:t>
              </a:r>
              <a:r>
                <a:rPr 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en-US" altLang="ja-JP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30-32pt</a:t>
              </a:r>
              <a:endParaRPr altLang="ja-JP" sz="700" b="0" i="0" baseline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颜色</a:t>
              </a:r>
              <a:r>
                <a:rPr 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主题蓝色</a:t>
              </a:r>
              <a:endParaRPr altLang="ja-JP" sz="700" b="0" i="0" baseline="0" noProof="1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endParaRPr lang="en-US" altLang="zh-CN" sz="700" b="0" i="0" baseline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正文</a:t>
              </a:r>
              <a:r>
                <a:rPr lang="en-US" altLang="zh-CN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(1-5</a:t>
              </a: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级</a:t>
              </a:r>
              <a:r>
                <a:rPr lang="en-US" altLang="zh-CN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)</a:t>
              </a:r>
              <a:r>
                <a:rPr altLang="zh-CN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</a:t>
              </a:r>
              <a:endParaRPr altLang="ja-JP" sz="700" b="0" i="0" baseline="0" noProof="1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字体</a:t>
              </a:r>
              <a:r>
                <a:rPr 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微软雅黑</a:t>
              </a:r>
              <a:endParaRPr lang="en-US" altLang="zh-CN" sz="700" b="0" i="0" baseline="0" noProof="1" smtClean="0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字号</a:t>
              </a:r>
              <a:r>
                <a:rPr 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</a:t>
              </a:r>
              <a:r>
                <a:rPr lang="en-US" altLang="ja-JP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28-12</a:t>
              </a:r>
              <a:r>
                <a:rPr altLang="ja-JP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pt</a:t>
              </a:r>
              <a:endParaRPr altLang="ja-JP" sz="700" b="0" i="0" baseline="0" noProof="1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  <a:p>
              <a:pPr algn="l" defTabSz="935038">
                <a:lnSpc>
                  <a:spcPct val="120000"/>
                </a:lnSpc>
              </a:pP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颜色</a:t>
              </a:r>
              <a:r>
                <a:rPr 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:  </a:t>
              </a:r>
              <a:r>
                <a:rPr lang="zh-CN" altLang="en-US" sz="700" b="0" i="0" baseline="0" noProof="1" smtClean="0">
                  <a:solidFill>
                    <a:schemeClr val="bg1"/>
                  </a:solidFill>
                  <a:latin typeface="微软雅黑"/>
                  <a:ea typeface="微软雅黑"/>
                  <a:cs typeface="Microsoft YaHei Bold"/>
                </a:rPr>
                <a:t>黑色</a:t>
              </a:r>
              <a:endParaRPr altLang="ja-JP" sz="700" b="0" i="0" baseline="0" noProof="1">
                <a:solidFill>
                  <a:schemeClr val="bg1"/>
                </a:solidFill>
                <a:latin typeface="微软雅黑"/>
                <a:ea typeface="微软雅黑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005" y="6610877"/>
            <a:ext cx="504000" cy="169715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6602510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t>© ZTE Corporation. All rights reserved.</a:t>
            </a:r>
            <a:endParaRPr kumimoji="1" lang="zh-CN" altLang="en-US" sz="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784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235600" y="143092"/>
            <a:ext cx="98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7637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58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rgbClr val="005BAA"/>
          </a:solidFill>
          <a:latin typeface="+mj-lt"/>
          <a:ea typeface="微软雅黑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5222" y="2904611"/>
            <a:ext cx="70329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 smtClean="0"/>
              <a:t>Verizon, China Telecom, ZTE , KDDI, ALCATEL-LUCENT,ALCATEL-LUCENT Shanghai-Bell, Intel, LGE, CMCC, Ericsson, </a:t>
            </a:r>
            <a:r>
              <a:rPr lang="en-GB" altLang="zh-CN" sz="2000" dirty="0" smtClean="0"/>
              <a:t>Kyocera</a:t>
            </a:r>
            <a:r>
              <a:rPr lang="en-GB" altLang="zh-CN" sz="2000" dirty="0" smtClean="0"/>
              <a:t>, ITRI, </a:t>
            </a:r>
            <a:r>
              <a:rPr lang="en-GB" altLang="zh-CN" sz="2000" dirty="0" err="1" smtClean="0"/>
              <a:t>Mediatek</a:t>
            </a:r>
            <a:r>
              <a:rPr lang="en-GB" altLang="zh-CN" sz="2000" dirty="0" smtClean="0"/>
              <a:t>, CATT </a:t>
            </a:r>
            <a:endParaRPr kumimoji="1" lang="zh-CN" altLang="en-US" sz="2000" dirty="0" smtClean="0"/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85800" y="143458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3200" dirty="0" smtClean="0"/>
              <a:t>Way forward on Multicarrier Load Distribution in LTE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+mj-lt"/>
              <a:ea typeface="微软雅黑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24089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>
              <a:buNone/>
            </a:pPr>
            <a:r>
              <a:rPr kumimoji="1" lang="en-US" altLang="zh-CN" dirty="0" smtClean="0"/>
              <a:t>RAN2 concluded : </a:t>
            </a:r>
          </a:p>
          <a:p>
            <a:pPr marL="0">
              <a:buNone/>
            </a:pPr>
            <a:r>
              <a:rPr kumimoji="1" lang="en-US" altLang="zh-CN" dirty="0" smtClean="0"/>
              <a:t>1,Following Requirements can’t be met by existing cell reselection scheme:</a:t>
            </a:r>
          </a:p>
          <a:p>
            <a:pPr>
              <a:buNone/>
            </a:pPr>
            <a:r>
              <a:rPr lang="en-GB" altLang="zh-CN" dirty="0" smtClean="0"/>
              <a:t>	1)	It should be possible under network control to re-distribute among the different carriers a fraction of users currently camped on these carriers</a:t>
            </a:r>
            <a:endParaRPr lang="zh-CN" altLang="zh-CN" dirty="0" smtClean="0"/>
          </a:p>
          <a:p>
            <a:pPr>
              <a:buNone/>
            </a:pPr>
            <a:r>
              <a:rPr lang="en-GB" altLang="zh-CN" dirty="0" smtClean="0"/>
              <a:t>	4)	It should be possible to control the load distribution among individual </a:t>
            </a:r>
            <a:r>
              <a:rPr lang="en-GB" altLang="zh-CN" u="sng" dirty="0" smtClean="0"/>
              <a:t>cells</a:t>
            </a:r>
            <a:r>
              <a:rPr lang="en-GB" altLang="zh-CN" dirty="0" smtClean="0"/>
              <a:t> rather than only on a </a:t>
            </a:r>
            <a:r>
              <a:rPr lang="en-GB" altLang="zh-CN" u="sng" dirty="0" smtClean="0"/>
              <a:t>carrier</a:t>
            </a:r>
            <a:r>
              <a:rPr lang="en-GB" altLang="zh-CN" dirty="0" smtClean="0"/>
              <a:t> level (for example the scenario that the macro cell in a co-channel Het-Net deployment and/or certain small cells on another carrier may be overloaded) </a:t>
            </a:r>
          </a:p>
          <a:p>
            <a:pPr>
              <a:buNone/>
            </a:pPr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2, Solution should be able to move fraction of the UEs from one cell to another cell</a:t>
            </a:r>
          </a:p>
          <a:p>
            <a:pPr>
              <a:buNone/>
            </a:pPr>
            <a:endParaRPr lang="en-GB" altLang="zh-CN" dirty="0" smtClean="0"/>
          </a:p>
          <a:p>
            <a:pPr marL="0">
              <a:buNone/>
            </a:pPr>
            <a:r>
              <a:rPr lang="en-GB" altLang="zh-CN" dirty="0" smtClean="0"/>
              <a:t>3, To  focus on solutions using e.g. per-cell parameter and/or reselection probabilities from RAN2#91 meeting</a:t>
            </a:r>
            <a:endParaRPr lang="zh-CN" altLang="zh-CN" dirty="0" smtClean="0"/>
          </a:p>
          <a:p>
            <a:pPr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</TotalTime>
  <Words>51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自定义设计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Windows 用户</cp:lastModifiedBy>
  <cp:revision>97</cp:revision>
  <dcterms:created xsi:type="dcterms:W3CDTF">2012-02-06T04:53:00Z</dcterms:created>
  <dcterms:modified xsi:type="dcterms:W3CDTF">2015-05-29T02:35:03Z</dcterms:modified>
</cp:coreProperties>
</file>