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59" r:id="rId4"/>
    <p:sldId id="260" r:id="rId5"/>
    <p:sldId id="261" r:id="rId6"/>
    <p:sldId id="262" r:id="rId7"/>
    <p:sldId id="263" r:id="rId8"/>
    <p:sldId id="265"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60" d="100"/>
          <a:sy n="60" d="100"/>
        </p:scale>
        <p:origin x="908" y="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BEBBA-6252-6A82-B03D-F31E1F5CF9D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BEBAE21-EB5C-C276-D3B9-59D1319A34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8DCD9FF-AF84-37EB-6DB8-CE4F70757552}"/>
              </a:ext>
            </a:extLst>
          </p:cNvPr>
          <p:cNvSpPr>
            <a:spLocks noGrp="1"/>
          </p:cNvSpPr>
          <p:nvPr>
            <p:ph type="dt" sz="half" idx="10"/>
          </p:nvPr>
        </p:nvSpPr>
        <p:spPr/>
        <p:txBody>
          <a:bodyPr/>
          <a:lstStyle/>
          <a:p>
            <a:fld id="{48257F95-0A33-45F2-BE2F-E7CDF36EBED1}" type="datetimeFigureOut">
              <a:rPr lang="en-US" smtClean="0"/>
              <a:t>5/21/2025</a:t>
            </a:fld>
            <a:endParaRPr lang="en-US"/>
          </a:p>
        </p:txBody>
      </p:sp>
      <p:sp>
        <p:nvSpPr>
          <p:cNvPr id="5" name="Footer Placeholder 4">
            <a:extLst>
              <a:ext uri="{FF2B5EF4-FFF2-40B4-BE49-F238E27FC236}">
                <a16:creationId xmlns:a16="http://schemas.microsoft.com/office/drawing/2014/main" id="{3F638097-A393-E117-B446-D970A0A09D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2C9925-B15D-2790-6420-BFC4AF2CFBEA}"/>
              </a:ext>
            </a:extLst>
          </p:cNvPr>
          <p:cNvSpPr>
            <a:spLocks noGrp="1"/>
          </p:cNvSpPr>
          <p:nvPr>
            <p:ph type="sldNum" sz="quarter" idx="12"/>
          </p:nvPr>
        </p:nvSpPr>
        <p:spPr/>
        <p:txBody>
          <a:bodyPr/>
          <a:lstStyle/>
          <a:p>
            <a:fld id="{3A905410-82A8-4043-B14D-A273426B48A6}" type="slidenum">
              <a:rPr lang="en-US" smtClean="0"/>
              <a:t>‹#›</a:t>
            </a:fld>
            <a:endParaRPr lang="en-US"/>
          </a:p>
        </p:txBody>
      </p:sp>
    </p:spTree>
    <p:extLst>
      <p:ext uri="{BB962C8B-B14F-4D97-AF65-F5344CB8AC3E}">
        <p14:creationId xmlns:p14="http://schemas.microsoft.com/office/powerpoint/2010/main" val="1628781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6B8ED-57D3-8450-5A72-9ED74A099D8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164534D-2A54-3881-D7EE-35ED1B6C2E8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FC37BE-168F-C8AB-FC6F-D64F9A5144F9}"/>
              </a:ext>
            </a:extLst>
          </p:cNvPr>
          <p:cNvSpPr>
            <a:spLocks noGrp="1"/>
          </p:cNvSpPr>
          <p:nvPr>
            <p:ph type="dt" sz="half" idx="10"/>
          </p:nvPr>
        </p:nvSpPr>
        <p:spPr/>
        <p:txBody>
          <a:bodyPr/>
          <a:lstStyle/>
          <a:p>
            <a:fld id="{48257F95-0A33-45F2-BE2F-E7CDF36EBED1}" type="datetimeFigureOut">
              <a:rPr lang="en-US" smtClean="0"/>
              <a:t>5/21/2025</a:t>
            </a:fld>
            <a:endParaRPr lang="en-US"/>
          </a:p>
        </p:txBody>
      </p:sp>
      <p:sp>
        <p:nvSpPr>
          <p:cNvPr id="5" name="Footer Placeholder 4">
            <a:extLst>
              <a:ext uri="{FF2B5EF4-FFF2-40B4-BE49-F238E27FC236}">
                <a16:creationId xmlns:a16="http://schemas.microsoft.com/office/drawing/2014/main" id="{9CF6E7CA-636A-AC3C-4B6D-60EBE9B8DD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05F109-EEB0-659F-EA55-8C7961683F96}"/>
              </a:ext>
            </a:extLst>
          </p:cNvPr>
          <p:cNvSpPr>
            <a:spLocks noGrp="1"/>
          </p:cNvSpPr>
          <p:nvPr>
            <p:ph type="sldNum" sz="quarter" idx="12"/>
          </p:nvPr>
        </p:nvSpPr>
        <p:spPr/>
        <p:txBody>
          <a:bodyPr/>
          <a:lstStyle/>
          <a:p>
            <a:fld id="{3A905410-82A8-4043-B14D-A273426B48A6}" type="slidenum">
              <a:rPr lang="en-US" smtClean="0"/>
              <a:t>‹#›</a:t>
            </a:fld>
            <a:endParaRPr lang="en-US"/>
          </a:p>
        </p:txBody>
      </p:sp>
    </p:spTree>
    <p:extLst>
      <p:ext uri="{BB962C8B-B14F-4D97-AF65-F5344CB8AC3E}">
        <p14:creationId xmlns:p14="http://schemas.microsoft.com/office/powerpoint/2010/main" val="1863131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359705-F71A-1C72-CF5B-14EA492D2AF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A474F41-7C76-14A5-9940-3D9C4B795F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28F9C6-2B14-FE7E-E80D-A7A503C6A5E4}"/>
              </a:ext>
            </a:extLst>
          </p:cNvPr>
          <p:cNvSpPr>
            <a:spLocks noGrp="1"/>
          </p:cNvSpPr>
          <p:nvPr>
            <p:ph type="dt" sz="half" idx="10"/>
          </p:nvPr>
        </p:nvSpPr>
        <p:spPr/>
        <p:txBody>
          <a:bodyPr/>
          <a:lstStyle/>
          <a:p>
            <a:fld id="{48257F95-0A33-45F2-BE2F-E7CDF36EBED1}" type="datetimeFigureOut">
              <a:rPr lang="en-US" smtClean="0"/>
              <a:t>5/21/2025</a:t>
            </a:fld>
            <a:endParaRPr lang="en-US"/>
          </a:p>
        </p:txBody>
      </p:sp>
      <p:sp>
        <p:nvSpPr>
          <p:cNvPr id="5" name="Footer Placeholder 4">
            <a:extLst>
              <a:ext uri="{FF2B5EF4-FFF2-40B4-BE49-F238E27FC236}">
                <a16:creationId xmlns:a16="http://schemas.microsoft.com/office/drawing/2014/main" id="{0F1C018F-BA65-B54B-1B29-290E349A5E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CD86B5-D78A-C4CC-3DF7-1506FD549088}"/>
              </a:ext>
            </a:extLst>
          </p:cNvPr>
          <p:cNvSpPr>
            <a:spLocks noGrp="1"/>
          </p:cNvSpPr>
          <p:nvPr>
            <p:ph type="sldNum" sz="quarter" idx="12"/>
          </p:nvPr>
        </p:nvSpPr>
        <p:spPr/>
        <p:txBody>
          <a:bodyPr/>
          <a:lstStyle/>
          <a:p>
            <a:fld id="{3A905410-82A8-4043-B14D-A273426B48A6}" type="slidenum">
              <a:rPr lang="en-US" smtClean="0"/>
              <a:t>‹#›</a:t>
            </a:fld>
            <a:endParaRPr lang="en-US"/>
          </a:p>
        </p:txBody>
      </p:sp>
    </p:spTree>
    <p:extLst>
      <p:ext uri="{BB962C8B-B14F-4D97-AF65-F5344CB8AC3E}">
        <p14:creationId xmlns:p14="http://schemas.microsoft.com/office/powerpoint/2010/main" val="481553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6EF8B-69C9-056A-6893-E09FD2A2A40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ABF6C52-B806-CFF4-F729-2A5BC1C01C5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AFCE2C-7E68-37D9-900C-A7D791965080}"/>
              </a:ext>
            </a:extLst>
          </p:cNvPr>
          <p:cNvSpPr>
            <a:spLocks noGrp="1"/>
          </p:cNvSpPr>
          <p:nvPr>
            <p:ph type="dt" sz="half" idx="10"/>
          </p:nvPr>
        </p:nvSpPr>
        <p:spPr/>
        <p:txBody>
          <a:bodyPr/>
          <a:lstStyle/>
          <a:p>
            <a:fld id="{48257F95-0A33-45F2-BE2F-E7CDF36EBED1}" type="datetimeFigureOut">
              <a:rPr lang="en-US" smtClean="0"/>
              <a:t>5/21/2025</a:t>
            </a:fld>
            <a:endParaRPr lang="en-US"/>
          </a:p>
        </p:txBody>
      </p:sp>
      <p:sp>
        <p:nvSpPr>
          <p:cNvPr id="5" name="Footer Placeholder 4">
            <a:extLst>
              <a:ext uri="{FF2B5EF4-FFF2-40B4-BE49-F238E27FC236}">
                <a16:creationId xmlns:a16="http://schemas.microsoft.com/office/drawing/2014/main" id="{E6E6061A-8BE1-DC63-6E26-74E6DEDBB8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02791E-3E6D-C1C2-0D91-8B2FB8363BBC}"/>
              </a:ext>
            </a:extLst>
          </p:cNvPr>
          <p:cNvSpPr>
            <a:spLocks noGrp="1"/>
          </p:cNvSpPr>
          <p:nvPr>
            <p:ph type="sldNum" sz="quarter" idx="12"/>
          </p:nvPr>
        </p:nvSpPr>
        <p:spPr/>
        <p:txBody>
          <a:bodyPr/>
          <a:lstStyle/>
          <a:p>
            <a:fld id="{3A905410-82A8-4043-B14D-A273426B48A6}" type="slidenum">
              <a:rPr lang="en-US" smtClean="0"/>
              <a:t>‹#›</a:t>
            </a:fld>
            <a:endParaRPr lang="en-US"/>
          </a:p>
        </p:txBody>
      </p:sp>
    </p:spTree>
    <p:extLst>
      <p:ext uri="{BB962C8B-B14F-4D97-AF65-F5344CB8AC3E}">
        <p14:creationId xmlns:p14="http://schemas.microsoft.com/office/powerpoint/2010/main" val="74541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58343-8A5B-6039-F1F8-446D8B100B4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CF87D9E-A039-B16E-F2AB-3223544D1C8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F6020C6-EC00-7873-CBFD-12E83925DB37}"/>
              </a:ext>
            </a:extLst>
          </p:cNvPr>
          <p:cNvSpPr>
            <a:spLocks noGrp="1"/>
          </p:cNvSpPr>
          <p:nvPr>
            <p:ph type="dt" sz="half" idx="10"/>
          </p:nvPr>
        </p:nvSpPr>
        <p:spPr/>
        <p:txBody>
          <a:bodyPr/>
          <a:lstStyle/>
          <a:p>
            <a:fld id="{48257F95-0A33-45F2-BE2F-E7CDF36EBED1}" type="datetimeFigureOut">
              <a:rPr lang="en-US" smtClean="0"/>
              <a:t>5/21/2025</a:t>
            </a:fld>
            <a:endParaRPr lang="en-US"/>
          </a:p>
        </p:txBody>
      </p:sp>
      <p:sp>
        <p:nvSpPr>
          <p:cNvPr id="5" name="Footer Placeholder 4">
            <a:extLst>
              <a:ext uri="{FF2B5EF4-FFF2-40B4-BE49-F238E27FC236}">
                <a16:creationId xmlns:a16="http://schemas.microsoft.com/office/drawing/2014/main" id="{ADF80CA1-6C23-3CDE-4AEF-7C1574FDD3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19E74C-ACE7-1590-EBAF-72733604F216}"/>
              </a:ext>
            </a:extLst>
          </p:cNvPr>
          <p:cNvSpPr>
            <a:spLocks noGrp="1"/>
          </p:cNvSpPr>
          <p:nvPr>
            <p:ph type="sldNum" sz="quarter" idx="12"/>
          </p:nvPr>
        </p:nvSpPr>
        <p:spPr/>
        <p:txBody>
          <a:bodyPr/>
          <a:lstStyle/>
          <a:p>
            <a:fld id="{3A905410-82A8-4043-B14D-A273426B48A6}" type="slidenum">
              <a:rPr lang="en-US" smtClean="0"/>
              <a:t>‹#›</a:t>
            </a:fld>
            <a:endParaRPr lang="en-US"/>
          </a:p>
        </p:txBody>
      </p:sp>
    </p:spTree>
    <p:extLst>
      <p:ext uri="{BB962C8B-B14F-4D97-AF65-F5344CB8AC3E}">
        <p14:creationId xmlns:p14="http://schemas.microsoft.com/office/powerpoint/2010/main" val="888288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55867-4536-FFB6-E3B2-8C786D4C23E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78E42E2-E539-5618-B8D1-325DD2946FC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B4A7F2-FE01-CCF8-25B2-1E94F3BEB38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F8DF97D-D561-DAE4-CF28-93F664AE17C5}"/>
              </a:ext>
            </a:extLst>
          </p:cNvPr>
          <p:cNvSpPr>
            <a:spLocks noGrp="1"/>
          </p:cNvSpPr>
          <p:nvPr>
            <p:ph type="dt" sz="half" idx="10"/>
          </p:nvPr>
        </p:nvSpPr>
        <p:spPr/>
        <p:txBody>
          <a:bodyPr/>
          <a:lstStyle/>
          <a:p>
            <a:fld id="{48257F95-0A33-45F2-BE2F-E7CDF36EBED1}" type="datetimeFigureOut">
              <a:rPr lang="en-US" smtClean="0"/>
              <a:t>5/21/2025</a:t>
            </a:fld>
            <a:endParaRPr lang="en-US"/>
          </a:p>
        </p:txBody>
      </p:sp>
      <p:sp>
        <p:nvSpPr>
          <p:cNvPr id="6" name="Footer Placeholder 5">
            <a:extLst>
              <a:ext uri="{FF2B5EF4-FFF2-40B4-BE49-F238E27FC236}">
                <a16:creationId xmlns:a16="http://schemas.microsoft.com/office/drawing/2014/main" id="{A5B0776E-35FB-DA66-523A-A61403AEF1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A14F41-668C-A404-EA8F-E053C58A176D}"/>
              </a:ext>
            </a:extLst>
          </p:cNvPr>
          <p:cNvSpPr>
            <a:spLocks noGrp="1"/>
          </p:cNvSpPr>
          <p:nvPr>
            <p:ph type="sldNum" sz="quarter" idx="12"/>
          </p:nvPr>
        </p:nvSpPr>
        <p:spPr/>
        <p:txBody>
          <a:bodyPr/>
          <a:lstStyle/>
          <a:p>
            <a:fld id="{3A905410-82A8-4043-B14D-A273426B48A6}" type="slidenum">
              <a:rPr lang="en-US" smtClean="0"/>
              <a:t>‹#›</a:t>
            </a:fld>
            <a:endParaRPr lang="en-US"/>
          </a:p>
        </p:txBody>
      </p:sp>
    </p:spTree>
    <p:extLst>
      <p:ext uri="{BB962C8B-B14F-4D97-AF65-F5344CB8AC3E}">
        <p14:creationId xmlns:p14="http://schemas.microsoft.com/office/powerpoint/2010/main" val="800860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90BDD-5B4A-0394-BA73-B4CCAAFCCDB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58D6756-94F7-0BAF-970D-ADC6B5110B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FF1CCA-F7D4-F8E1-4A26-93C2BB1D5E0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EE8BEBD-7245-9677-799D-1C7A974862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E070C65-1528-D52C-D551-D363A71E434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D66B429-6C55-D899-F824-5D2C33E3EFE5}"/>
              </a:ext>
            </a:extLst>
          </p:cNvPr>
          <p:cNvSpPr>
            <a:spLocks noGrp="1"/>
          </p:cNvSpPr>
          <p:nvPr>
            <p:ph type="dt" sz="half" idx="10"/>
          </p:nvPr>
        </p:nvSpPr>
        <p:spPr/>
        <p:txBody>
          <a:bodyPr/>
          <a:lstStyle/>
          <a:p>
            <a:fld id="{48257F95-0A33-45F2-BE2F-E7CDF36EBED1}" type="datetimeFigureOut">
              <a:rPr lang="en-US" smtClean="0"/>
              <a:t>5/21/2025</a:t>
            </a:fld>
            <a:endParaRPr lang="en-US"/>
          </a:p>
        </p:txBody>
      </p:sp>
      <p:sp>
        <p:nvSpPr>
          <p:cNvPr id="8" name="Footer Placeholder 7">
            <a:extLst>
              <a:ext uri="{FF2B5EF4-FFF2-40B4-BE49-F238E27FC236}">
                <a16:creationId xmlns:a16="http://schemas.microsoft.com/office/drawing/2014/main" id="{29DDBC92-4A19-9704-E1BA-046F3FB88AD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16AB75-1220-331C-7AA0-FFD9443C212C}"/>
              </a:ext>
            </a:extLst>
          </p:cNvPr>
          <p:cNvSpPr>
            <a:spLocks noGrp="1"/>
          </p:cNvSpPr>
          <p:nvPr>
            <p:ph type="sldNum" sz="quarter" idx="12"/>
          </p:nvPr>
        </p:nvSpPr>
        <p:spPr/>
        <p:txBody>
          <a:bodyPr/>
          <a:lstStyle/>
          <a:p>
            <a:fld id="{3A905410-82A8-4043-B14D-A273426B48A6}" type="slidenum">
              <a:rPr lang="en-US" smtClean="0"/>
              <a:t>‹#›</a:t>
            </a:fld>
            <a:endParaRPr lang="en-US"/>
          </a:p>
        </p:txBody>
      </p:sp>
    </p:spTree>
    <p:extLst>
      <p:ext uri="{BB962C8B-B14F-4D97-AF65-F5344CB8AC3E}">
        <p14:creationId xmlns:p14="http://schemas.microsoft.com/office/powerpoint/2010/main" val="3996915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4C234-F7F2-F53C-C3BB-94AE1740AF9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6700140-FC10-6549-54F2-56E0C13827A1}"/>
              </a:ext>
            </a:extLst>
          </p:cNvPr>
          <p:cNvSpPr>
            <a:spLocks noGrp="1"/>
          </p:cNvSpPr>
          <p:nvPr>
            <p:ph type="dt" sz="half" idx="10"/>
          </p:nvPr>
        </p:nvSpPr>
        <p:spPr/>
        <p:txBody>
          <a:bodyPr/>
          <a:lstStyle/>
          <a:p>
            <a:fld id="{48257F95-0A33-45F2-BE2F-E7CDF36EBED1}" type="datetimeFigureOut">
              <a:rPr lang="en-US" smtClean="0"/>
              <a:t>5/21/2025</a:t>
            </a:fld>
            <a:endParaRPr lang="en-US"/>
          </a:p>
        </p:txBody>
      </p:sp>
      <p:sp>
        <p:nvSpPr>
          <p:cNvPr id="4" name="Footer Placeholder 3">
            <a:extLst>
              <a:ext uri="{FF2B5EF4-FFF2-40B4-BE49-F238E27FC236}">
                <a16:creationId xmlns:a16="http://schemas.microsoft.com/office/drawing/2014/main" id="{E5D9F02D-DF94-E50A-290B-DEF801E0550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E96C4B3-89E6-C2AF-F956-DBF45EE9E5E0}"/>
              </a:ext>
            </a:extLst>
          </p:cNvPr>
          <p:cNvSpPr>
            <a:spLocks noGrp="1"/>
          </p:cNvSpPr>
          <p:nvPr>
            <p:ph type="sldNum" sz="quarter" idx="12"/>
          </p:nvPr>
        </p:nvSpPr>
        <p:spPr/>
        <p:txBody>
          <a:bodyPr/>
          <a:lstStyle/>
          <a:p>
            <a:fld id="{3A905410-82A8-4043-B14D-A273426B48A6}" type="slidenum">
              <a:rPr lang="en-US" smtClean="0"/>
              <a:t>‹#›</a:t>
            </a:fld>
            <a:endParaRPr lang="en-US"/>
          </a:p>
        </p:txBody>
      </p:sp>
    </p:spTree>
    <p:extLst>
      <p:ext uri="{BB962C8B-B14F-4D97-AF65-F5344CB8AC3E}">
        <p14:creationId xmlns:p14="http://schemas.microsoft.com/office/powerpoint/2010/main" val="2924950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BF90AF-D934-4B69-ACA2-6102B8846BF0}"/>
              </a:ext>
            </a:extLst>
          </p:cNvPr>
          <p:cNvSpPr>
            <a:spLocks noGrp="1"/>
          </p:cNvSpPr>
          <p:nvPr>
            <p:ph type="dt" sz="half" idx="10"/>
          </p:nvPr>
        </p:nvSpPr>
        <p:spPr/>
        <p:txBody>
          <a:bodyPr/>
          <a:lstStyle/>
          <a:p>
            <a:fld id="{48257F95-0A33-45F2-BE2F-E7CDF36EBED1}" type="datetimeFigureOut">
              <a:rPr lang="en-US" smtClean="0"/>
              <a:t>5/21/2025</a:t>
            </a:fld>
            <a:endParaRPr lang="en-US"/>
          </a:p>
        </p:txBody>
      </p:sp>
      <p:sp>
        <p:nvSpPr>
          <p:cNvPr id="3" name="Footer Placeholder 2">
            <a:extLst>
              <a:ext uri="{FF2B5EF4-FFF2-40B4-BE49-F238E27FC236}">
                <a16:creationId xmlns:a16="http://schemas.microsoft.com/office/drawing/2014/main" id="{3830602B-1334-6F10-B9AC-DAC61BC9969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46CB286-4ADE-C6EA-EA0C-873FC3C0920E}"/>
              </a:ext>
            </a:extLst>
          </p:cNvPr>
          <p:cNvSpPr>
            <a:spLocks noGrp="1"/>
          </p:cNvSpPr>
          <p:nvPr>
            <p:ph type="sldNum" sz="quarter" idx="12"/>
          </p:nvPr>
        </p:nvSpPr>
        <p:spPr/>
        <p:txBody>
          <a:bodyPr/>
          <a:lstStyle/>
          <a:p>
            <a:fld id="{3A905410-82A8-4043-B14D-A273426B48A6}" type="slidenum">
              <a:rPr lang="en-US" smtClean="0"/>
              <a:t>‹#›</a:t>
            </a:fld>
            <a:endParaRPr lang="en-US"/>
          </a:p>
        </p:txBody>
      </p:sp>
    </p:spTree>
    <p:extLst>
      <p:ext uri="{BB962C8B-B14F-4D97-AF65-F5344CB8AC3E}">
        <p14:creationId xmlns:p14="http://schemas.microsoft.com/office/powerpoint/2010/main" val="1467474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65EAE-8EC4-B605-BF53-143027DC49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6E4BD04-FBCA-1EA9-2CBC-860017BB0E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0F24649-B21A-2848-8015-3D568287CC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81C5E38-5BA5-DE82-3CC4-3B134E0D8F54}"/>
              </a:ext>
            </a:extLst>
          </p:cNvPr>
          <p:cNvSpPr>
            <a:spLocks noGrp="1"/>
          </p:cNvSpPr>
          <p:nvPr>
            <p:ph type="dt" sz="half" idx="10"/>
          </p:nvPr>
        </p:nvSpPr>
        <p:spPr/>
        <p:txBody>
          <a:bodyPr/>
          <a:lstStyle/>
          <a:p>
            <a:fld id="{48257F95-0A33-45F2-BE2F-E7CDF36EBED1}" type="datetimeFigureOut">
              <a:rPr lang="en-US" smtClean="0"/>
              <a:t>5/21/2025</a:t>
            </a:fld>
            <a:endParaRPr lang="en-US"/>
          </a:p>
        </p:txBody>
      </p:sp>
      <p:sp>
        <p:nvSpPr>
          <p:cNvPr id="6" name="Footer Placeholder 5">
            <a:extLst>
              <a:ext uri="{FF2B5EF4-FFF2-40B4-BE49-F238E27FC236}">
                <a16:creationId xmlns:a16="http://schemas.microsoft.com/office/drawing/2014/main" id="{451CFB71-FE73-A0D2-6E25-F08DA0672F9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EE7F00-8D9C-B128-FCFB-6A4C7B5EB245}"/>
              </a:ext>
            </a:extLst>
          </p:cNvPr>
          <p:cNvSpPr>
            <a:spLocks noGrp="1"/>
          </p:cNvSpPr>
          <p:nvPr>
            <p:ph type="sldNum" sz="quarter" idx="12"/>
          </p:nvPr>
        </p:nvSpPr>
        <p:spPr/>
        <p:txBody>
          <a:bodyPr/>
          <a:lstStyle/>
          <a:p>
            <a:fld id="{3A905410-82A8-4043-B14D-A273426B48A6}" type="slidenum">
              <a:rPr lang="en-US" smtClean="0"/>
              <a:t>‹#›</a:t>
            </a:fld>
            <a:endParaRPr lang="en-US"/>
          </a:p>
        </p:txBody>
      </p:sp>
    </p:spTree>
    <p:extLst>
      <p:ext uri="{BB962C8B-B14F-4D97-AF65-F5344CB8AC3E}">
        <p14:creationId xmlns:p14="http://schemas.microsoft.com/office/powerpoint/2010/main" val="92785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789D7-593B-AAE7-111F-1F9BDBE0B4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ABB30B7-6552-BE10-6572-6E98EF293D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364DCB0-97EB-A88C-FBBA-731CEEF167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D89054-AE2E-459C-C240-9ADCCE678C2F}"/>
              </a:ext>
            </a:extLst>
          </p:cNvPr>
          <p:cNvSpPr>
            <a:spLocks noGrp="1"/>
          </p:cNvSpPr>
          <p:nvPr>
            <p:ph type="dt" sz="half" idx="10"/>
          </p:nvPr>
        </p:nvSpPr>
        <p:spPr/>
        <p:txBody>
          <a:bodyPr/>
          <a:lstStyle/>
          <a:p>
            <a:fld id="{48257F95-0A33-45F2-BE2F-E7CDF36EBED1}" type="datetimeFigureOut">
              <a:rPr lang="en-US" smtClean="0"/>
              <a:t>5/21/2025</a:t>
            </a:fld>
            <a:endParaRPr lang="en-US"/>
          </a:p>
        </p:txBody>
      </p:sp>
      <p:sp>
        <p:nvSpPr>
          <p:cNvPr id="6" name="Footer Placeholder 5">
            <a:extLst>
              <a:ext uri="{FF2B5EF4-FFF2-40B4-BE49-F238E27FC236}">
                <a16:creationId xmlns:a16="http://schemas.microsoft.com/office/drawing/2014/main" id="{BF8CE676-0811-DBAF-1681-D0696753C1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8BF2CF-B4DE-4911-10E8-6EEFF0D8203A}"/>
              </a:ext>
            </a:extLst>
          </p:cNvPr>
          <p:cNvSpPr>
            <a:spLocks noGrp="1"/>
          </p:cNvSpPr>
          <p:nvPr>
            <p:ph type="sldNum" sz="quarter" idx="12"/>
          </p:nvPr>
        </p:nvSpPr>
        <p:spPr/>
        <p:txBody>
          <a:bodyPr/>
          <a:lstStyle/>
          <a:p>
            <a:fld id="{3A905410-82A8-4043-B14D-A273426B48A6}" type="slidenum">
              <a:rPr lang="en-US" smtClean="0"/>
              <a:t>‹#›</a:t>
            </a:fld>
            <a:endParaRPr lang="en-US"/>
          </a:p>
        </p:txBody>
      </p:sp>
    </p:spTree>
    <p:extLst>
      <p:ext uri="{BB962C8B-B14F-4D97-AF65-F5344CB8AC3E}">
        <p14:creationId xmlns:p14="http://schemas.microsoft.com/office/powerpoint/2010/main" val="2263667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C8DE02B-5281-674C-1856-1E8EE7F7EC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B0A8450-BC99-5802-B7AD-E8758DCAE5C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AB24D7-0E94-7BE6-96D8-F2FB71960A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8257F95-0A33-45F2-BE2F-E7CDF36EBED1}" type="datetimeFigureOut">
              <a:rPr lang="en-US" smtClean="0"/>
              <a:t>5/21/2025</a:t>
            </a:fld>
            <a:endParaRPr lang="en-US"/>
          </a:p>
        </p:txBody>
      </p:sp>
      <p:sp>
        <p:nvSpPr>
          <p:cNvPr id="5" name="Footer Placeholder 4">
            <a:extLst>
              <a:ext uri="{FF2B5EF4-FFF2-40B4-BE49-F238E27FC236}">
                <a16:creationId xmlns:a16="http://schemas.microsoft.com/office/drawing/2014/main" id="{4FEF8A55-FA2F-E378-3E58-688872D34C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0C63FF22-9B8D-948B-7B72-615FDF12D6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A905410-82A8-4043-B14D-A273426B48A6}" type="slidenum">
              <a:rPr lang="en-US" smtClean="0"/>
              <a:t>‹#›</a:t>
            </a:fld>
            <a:endParaRPr lang="en-US"/>
          </a:p>
        </p:txBody>
      </p:sp>
    </p:spTree>
    <p:extLst>
      <p:ext uri="{BB962C8B-B14F-4D97-AF65-F5344CB8AC3E}">
        <p14:creationId xmlns:p14="http://schemas.microsoft.com/office/powerpoint/2010/main" val="27899967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B810BE-6D99-2DE9-11E0-43F7992A9D8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5F6579-A518-804A-0D64-8C972587866F}"/>
              </a:ext>
            </a:extLst>
          </p:cNvPr>
          <p:cNvSpPr>
            <a:spLocks noGrp="1"/>
          </p:cNvSpPr>
          <p:nvPr>
            <p:ph idx="1"/>
          </p:nvPr>
        </p:nvSpPr>
        <p:spPr>
          <a:xfrm>
            <a:off x="838200" y="163286"/>
            <a:ext cx="10515600" cy="6013677"/>
          </a:xfrm>
        </p:spPr>
        <p:txBody>
          <a:bodyPr>
            <a:normAutofit/>
          </a:bodyPr>
          <a:lstStyle/>
          <a:p>
            <a:pPr marL="342900" marR="0" lvl="0" indent="-342900">
              <a:spcBef>
                <a:spcPts val="200"/>
              </a:spcBef>
              <a:buFont typeface="Wingdings" panose="05000000000000000000" pitchFamily="2" charset="2"/>
              <a:buChar char=""/>
              <a:tabLst>
                <a:tab pos="1028065" algn="l"/>
              </a:tabLst>
            </a:pPr>
            <a:r>
              <a:rPr lang="en-GB" sz="1800" b="1">
                <a:effectLst/>
                <a:latin typeface="Arial" panose="020B0604020202020204" pitchFamily="34" charset="0"/>
                <a:ea typeface="MS Mincho" panose="02020609040205080304" pitchFamily="49" charset="-128"/>
                <a:cs typeface="Times New Roman" panose="02020603050405020304" pitchFamily="18" charset="0"/>
              </a:rPr>
              <a:t>[AT130][030][AIoT] RA (InterDigital)</a:t>
            </a:r>
            <a:endParaRPr lang="en-US" sz="1800" b="1">
              <a:effectLst/>
              <a:latin typeface="Arial" panose="020B0604020202020204" pitchFamily="34" charset="0"/>
              <a:ea typeface="MS Mincho" panose="02020609040205080304" pitchFamily="49" charset="-128"/>
              <a:cs typeface="Times New Roman" panose="02020603050405020304" pitchFamily="18" charset="0"/>
            </a:endParaRPr>
          </a:p>
          <a:p>
            <a:pPr marL="1029970" marR="0" indent="-230505">
              <a:buNone/>
              <a:tabLst>
                <a:tab pos="1029970" algn="l"/>
              </a:tabLst>
            </a:pPr>
            <a:r>
              <a:rPr lang="en-GB" sz="1800">
                <a:effectLst/>
                <a:latin typeface="Arial" panose="020B0604020202020204" pitchFamily="34" charset="0"/>
                <a:ea typeface="MS Mincho" panose="02020609040205080304" pitchFamily="49" charset="-128"/>
                <a:cs typeface="Times New Roman" panose="02020603050405020304" pitchFamily="18" charset="0"/>
              </a:rPr>
              <a:t>	Intended outcome: Discuss CB on collion handling and index/bitmap information in msg2 and discuss whether MSG2 transmission and any retransmission of MSG2 happens before the subsequent paging and/or trigger message from the reader.  If time allows 2-6 issue</a:t>
            </a:r>
            <a:endParaRPr lang="en-US" sz="1800">
              <a:effectLst/>
              <a:latin typeface="Arial" panose="020B0604020202020204" pitchFamily="34" charset="0"/>
              <a:ea typeface="MS Mincho" panose="02020609040205080304" pitchFamily="49" charset="-128"/>
              <a:cs typeface="Times New Roman" panose="02020603050405020304" pitchFamily="18" charset="0"/>
            </a:endParaRPr>
          </a:p>
          <a:p>
            <a:pPr marL="799465" marR="0" indent="0">
              <a:buNone/>
              <a:tabLst>
                <a:tab pos="1029970" algn="l"/>
              </a:tabLst>
            </a:pPr>
            <a:r>
              <a:rPr lang="en-GB" sz="1800">
                <a:effectLst/>
                <a:latin typeface="Arial" panose="020B0604020202020204" pitchFamily="34" charset="0"/>
                <a:ea typeface="MS Mincho" panose="02020609040205080304" pitchFamily="49" charset="-128"/>
                <a:cs typeface="Times New Roman" panose="02020603050405020304" pitchFamily="18" charset="0"/>
              </a:rPr>
              <a:t>Deadline:  Friday</a:t>
            </a:r>
          </a:p>
          <a:p>
            <a:pPr marL="799465" marR="0" indent="0">
              <a:buNone/>
              <a:tabLst>
                <a:tab pos="1029970" algn="l"/>
              </a:tabLst>
            </a:pPr>
            <a:endParaRPr lang="en-US" sz="1800">
              <a:effectLst/>
              <a:latin typeface="Arial" panose="020B0604020202020204" pitchFamily="34" charset="0"/>
              <a:ea typeface="MS Mincho" panose="02020609040205080304" pitchFamily="49" charset="-128"/>
              <a:cs typeface="Times New Roman" panose="02020603050405020304" pitchFamily="18" charset="0"/>
            </a:endParaRPr>
          </a:p>
          <a:p>
            <a:r>
              <a:rPr lang="en-US"/>
              <a:t>Issue 1: When a device transmits MSG1, when should it expect to receive MSG2 from the reader?</a:t>
            </a:r>
          </a:p>
          <a:p>
            <a:endParaRPr lang="en-US"/>
          </a:p>
          <a:p>
            <a:r>
              <a:rPr lang="en-US"/>
              <a:t>Issue 2: Are there any technical issues with the use of index/bitmap in MSG2 to handle collision?</a:t>
            </a:r>
          </a:p>
          <a:p>
            <a:endParaRPr lang="en-US"/>
          </a:p>
          <a:p>
            <a:r>
              <a:rPr lang="en-US"/>
              <a:t>Issue 3 (if time): Whether to include the number of multiplexed RN16 in MSG2. </a:t>
            </a:r>
          </a:p>
          <a:p>
            <a:endParaRPr lang="en-US"/>
          </a:p>
          <a:p>
            <a:endParaRPr lang="en-US"/>
          </a:p>
        </p:txBody>
      </p:sp>
    </p:spTree>
    <p:extLst>
      <p:ext uri="{BB962C8B-B14F-4D97-AF65-F5344CB8AC3E}">
        <p14:creationId xmlns:p14="http://schemas.microsoft.com/office/powerpoint/2010/main" val="3171665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E04757-5C71-07C9-52F5-6E5AC48E6F3C}"/>
              </a:ext>
            </a:extLst>
          </p:cNvPr>
          <p:cNvSpPr>
            <a:spLocks noGrp="1"/>
          </p:cNvSpPr>
          <p:nvPr>
            <p:ph idx="1"/>
          </p:nvPr>
        </p:nvSpPr>
        <p:spPr>
          <a:xfrm>
            <a:off x="838200" y="163286"/>
            <a:ext cx="10515600" cy="6379028"/>
          </a:xfrm>
        </p:spPr>
        <p:txBody>
          <a:bodyPr/>
          <a:lstStyle/>
          <a:p>
            <a:r>
              <a:rPr lang="en-US" b="1"/>
              <a:t>Issue 1</a:t>
            </a:r>
            <a:r>
              <a:rPr lang="en-US"/>
              <a:t>: When a device transmits MSG1, when should it expect to receive MSG2 from the reader.</a:t>
            </a:r>
          </a:p>
          <a:p>
            <a:pPr>
              <a:buFontTx/>
              <a:buChar char="-"/>
            </a:pPr>
            <a:r>
              <a:rPr lang="en-US" sz="2400"/>
              <a:t>From online discussion, timer-based approach is excluded:</a:t>
            </a:r>
          </a:p>
          <a:p>
            <a:pPr marL="0" indent="0">
              <a:buNone/>
            </a:pPr>
            <a:r>
              <a:rPr lang="en-GB" sz="1800" b="1">
                <a:effectLst/>
                <a:latin typeface="Arial" panose="020B0604020202020204" pitchFamily="34" charset="0"/>
                <a:ea typeface="MS Mincho" panose="02020609040205080304" pitchFamily="49" charset="-128"/>
                <a:cs typeface="Times New Roman" panose="02020603050405020304" pitchFamily="18" charset="0"/>
              </a:rPr>
              <a:t>=&gt; Exclude option 1 and discuss offline </a:t>
            </a:r>
            <a:r>
              <a:rPr lang="en-GB" sz="1800" b="1">
                <a:effectLst/>
                <a:highlight>
                  <a:srgbClr val="FFFF00"/>
                </a:highlight>
                <a:latin typeface="Arial" panose="020B0604020202020204" pitchFamily="34" charset="0"/>
                <a:ea typeface="MS Mincho" panose="02020609040205080304" pitchFamily="49" charset="-128"/>
                <a:cs typeface="Times New Roman" panose="02020603050405020304" pitchFamily="18" charset="0"/>
              </a:rPr>
              <a:t>before subsequent paging or subsequent trigger</a:t>
            </a:r>
            <a:endParaRPr lang="en-US" sz="1800" b="1">
              <a:highlight>
                <a:srgbClr val="FFFF00"/>
              </a:highlight>
              <a:latin typeface="Arial" panose="020B0604020202020204" pitchFamily="34" charset="0"/>
              <a:ea typeface="MS Mincho" panose="02020609040205080304" pitchFamily="49" charset="-128"/>
              <a:cs typeface="Times New Roman" panose="02020603050405020304" pitchFamily="18" charset="0"/>
            </a:endParaRPr>
          </a:p>
          <a:p>
            <a:pPr marL="0" indent="0">
              <a:buNone/>
            </a:pPr>
            <a:r>
              <a:rPr lang="en-US"/>
              <a:t>Option A: Before next (subsequent) paging message</a:t>
            </a:r>
          </a:p>
          <a:p>
            <a:pPr marL="0" indent="0">
              <a:buNone/>
            </a:pPr>
            <a:endParaRPr lang="en-US"/>
          </a:p>
          <a:p>
            <a:pPr marL="0" indent="0">
              <a:buNone/>
            </a:pPr>
            <a:r>
              <a:rPr lang="en-US"/>
              <a:t>Option B: Before the next R2D Trigger Message</a:t>
            </a:r>
          </a:p>
          <a:p>
            <a:pPr marL="0" indent="0">
              <a:buNone/>
            </a:pPr>
            <a:endParaRPr lang="en-US"/>
          </a:p>
          <a:p>
            <a:pPr marL="0" indent="0">
              <a:buNone/>
            </a:pPr>
            <a:r>
              <a:rPr lang="en-US"/>
              <a:t>Option C (from offline discussion): Before a fixed number (K &gt; 1; e.g. 2 or 4) of R2D trigger messages </a:t>
            </a:r>
          </a:p>
          <a:p>
            <a:endParaRPr lang="en-US"/>
          </a:p>
          <a:p>
            <a:endParaRPr lang="en-US"/>
          </a:p>
        </p:txBody>
      </p:sp>
    </p:spTree>
    <p:extLst>
      <p:ext uri="{BB962C8B-B14F-4D97-AF65-F5344CB8AC3E}">
        <p14:creationId xmlns:p14="http://schemas.microsoft.com/office/powerpoint/2010/main" val="2965539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E1C276-43C1-2E41-E253-16A16C896EC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1EAB98-625C-09AE-CAFA-4B7FE501A7F0}"/>
              </a:ext>
            </a:extLst>
          </p:cNvPr>
          <p:cNvSpPr>
            <a:spLocks noGrp="1"/>
          </p:cNvSpPr>
          <p:nvPr>
            <p:ph idx="1"/>
          </p:nvPr>
        </p:nvSpPr>
        <p:spPr>
          <a:xfrm>
            <a:off x="838200" y="163286"/>
            <a:ext cx="10515600" cy="6379028"/>
          </a:xfrm>
        </p:spPr>
        <p:txBody>
          <a:bodyPr>
            <a:normAutofit fontScale="92500" lnSpcReduction="20000"/>
          </a:bodyPr>
          <a:lstStyle/>
          <a:p>
            <a:r>
              <a:rPr lang="en-US"/>
              <a:t>Option A</a:t>
            </a:r>
          </a:p>
          <a:p>
            <a:pPr lvl="1"/>
            <a:r>
              <a:rPr lang="en-US"/>
              <a:t>Device assumes MSG1 success when receiving RN16 before next paging, otherwise failure (failure is determined at subsequent paging message)</a:t>
            </a:r>
          </a:p>
          <a:p>
            <a:pPr lvl="2"/>
            <a:r>
              <a:rPr lang="en-US"/>
              <a:t>MSG2 to support large number of RN16 (2^Q*X*Y (in the worst case))</a:t>
            </a:r>
          </a:p>
          <a:p>
            <a:pPr lvl="2"/>
            <a:r>
              <a:rPr lang="en-US"/>
              <a:t>Increase RN16 collisions =&gt; reception of same RN16 in 2 of 2^Q*X*Y resources</a:t>
            </a:r>
          </a:p>
          <a:p>
            <a:pPr lvl="2"/>
            <a:r>
              <a:rPr lang="en-US"/>
              <a:t>Latency for device in success case</a:t>
            </a:r>
          </a:p>
          <a:p>
            <a:pPr marL="457200" lvl="1" indent="0">
              <a:buNone/>
            </a:pPr>
            <a:endParaRPr lang="en-US"/>
          </a:p>
          <a:p>
            <a:r>
              <a:rPr lang="en-US"/>
              <a:t>Option B</a:t>
            </a:r>
          </a:p>
          <a:p>
            <a:pPr lvl="1"/>
            <a:r>
              <a:rPr lang="en-US"/>
              <a:t>Device assumes MSG1 success when receiving RN16 before next R2D message (R2D trigger or paging, whichever is first)</a:t>
            </a:r>
          </a:p>
          <a:p>
            <a:pPr lvl="2"/>
            <a:r>
              <a:rPr lang="en-US"/>
              <a:t>MSG2 to support at most (X*Y) RN16s</a:t>
            </a:r>
          </a:p>
          <a:p>
            <a:pPr lvl="2"/>
            <a:r>
              <a:rPr lang="en-US"/>
              <a:t>Less RN16 collisions =&gt; reception of same RN16 in 2 of X*Y resources</a:t>
            </a:r>
          </a:p>
          <a:p>
            <a:pPr lvl="2"/>
            <a:r>
              <a:rPr lang="en-US"/>
              <a:t>Less latency for device in success case </a:t>
            </a:r>
          </a:p>
          <a:p>
            <a:pPr lvl="1"/>
            <a:endParaRPr lang="en-US"/>
          </a:p>
          <a:p>
            <a:r>
              <a:rPr lang="en-US"/>
              <a:t>Option C</a:t>
            </a:r>
          </a:p>
          <a:p>
            <a:pPr lvl="1"/>
            <a:r>
              <a:rPr lang="en-US"/>
              <a:t>Device assumes MSG1 success when receiving RN16 before the next K R2D trigger messages (or subsequent paging – whichever comes first)</a:t>
            </a:r>
          </a:p>
          <a:p>
            <a:pPr lvl="2"/>
            <a:r>
              <a:rPr lang="en-US"/>
              <a:t>MSG2 to represent at most (X*Y)*K RN16s</a:t>
            </a:r>
          </a:p>
          <a:p>
            <a:pPr lvl="2"/>
            <a:r>
              <a:rPr lang="en-US"/>
              <a:t>RN16 collisions over (X*Y)*K</a:t>
            </a:r>
          </a:p>
          <a:p>
            <a:pPr lvl="2"/>
            <a:r>
              <a:rPr lang="en-US"/>
              <a:t>Latency for success case at most K R2D trigger messages</a:t>
            </a:r>
          </a:p>
          <a:p>
            <a:pPr marL="457200" lvl="1" indent="0">
              <a:buNone/>
            </a:pPr>
            <a:endParaRPr lang="en-US"/>
          </a:p>
          <a:p>
            <a:pPr lvl="1"/>
            <a:endParaRPr lang="en-US"/>
          </a:p>
          <a:p>
            <a:pPr lvl="1"/>
            <a:endParaRPr lang="en-US"/>
          </a:p>
          <a:p>
            <a:pPr lvl="1"/>
            <a:endParaRPr lang="en-US"/>
          </a:p>
          <a:p>
            <a:pPr marL="0" indent="0">
              <a:buNone/>
            </a:pPr>
            <a:endParaRPr lang="en-US"/>
          </a:p>
          <a:p>
            <a:endParaRPr lang="en-US"/>
          </a:p>
        </p:txBody>
      </p:sp>
    </p:spTree>
    <p:extLst>
      <p:ext uri="{BB962C8B-B14F-4D97-AF65-F5344CB8AC3E}">
        <p14:creationId xmlns:p14="http://schemas.microsoft.com/office/powerpoint/2010/main" val="1174298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9ECB6E-AC3E-BD7C-7BB1-443F9FDD557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A18DC8F-2A1E-B5EB-809A-9AAF3F76A986}"/>
              </a:ext>
            </a:extLst>
          </p:cNvPr>
          <p:cNvSpPr>
            <a:spLocks noGrp="1"/>
          </p:cNvSpPr>
          <p:nvPr>
            <p:ph idx="1"/>
          </p:nvPr>
        </p:nvSpPr>
        <p:spPr>
          <a:xfrm>
            <a:off x="838200" y="163286"/>
            <a:ext cx="10515600" cy="6379028"/>
          </a:xfrm>
        </p:spPr>
        <p:txBody>
          <a:bodyPr>
            <a:normAutofit fontScale="55000" lnSpcReduction="20000"/>
          </a:bodyPr>
          <a:lstStyle/>
          <a:p>
            <a:r>
              <a:rPr lang="en-US"/>
              <a:t>Comments</a:t>
            </a:r>
          </a:p>
          <a:p>
            <a:pPr marL="0" indent="0">
              <a:buNone/>
            </a:pPr>
            <a:r>
              <a:rPr lang="en-US"/>
              <a:t>{Apple} – Device can determine K from the maximum MSG2 size</a:t>
            </a:r>
          </a:p>
          <a:p>
            <a:pPr marL="0" indent="0">
              <a:buNone/>
            </a:pPr>
            <a:r>
              <a:rPr lang="en-US"/>
              <a:t>{Fujitsu} – Can consider option B, but also command message</a:t>
            </a:r>
          </a:p>
          <a:p>
            <a:pPr marL="0" indent="0">
              <a:buNone/>
            </a:pPr>
            <a:r>
              <a:rPr lang="en-US"/>
              <a:t>{QC} – Option B is simpler from device implementation.  Not ok with Fujitsu proposal – HW has same understanding: command could be for someone else.</a:t>
            </a:r>
          </a:p>
          <a:p>
            <a:pPr marL="0" indent="0">
              <a:buNone/>
            </a:pPr>
            <a:r>
              <a:rPr lang="en-US"/>
              <a:t>{HW} – Option C and Fujitsu is along same lines. Difference is how we define the short window.  A may be too flexible.</a:t>
            </a:r>
          </a:p>
          <a:p>
            <a:pPr marL="0" indent="0">
              <a:buNone/>
            </a:pPr>
            <a:r>
              <a:rPr lang="en-US"/>
              <a:t>{LG} – We can exclude option A.  B is preferred to avoid checking how many messages</a:t>
            </a:r>
          </a:p>
          <a:p>
            <a:pPr marL="0" indent="0">
              <a:buNone/>
            </a:pPr>
            <a:r>
              <a:rPr lang="en-US"/>
              <a:t>{E//} – Option B is simple and initial assumption.  Preferrable given time.</a:t>
            </a:r>
          </a:p>
          <a:p>
            <a:pPr marL="0" indent="0">
              <a:buNone/>
            </a:pPr>
            <a:r>
              <a:rPr lang="en-US"/>
              <a:t>{Lenovo} – Agrees to exclude option A.  Option C allows some flexibility from the reader side – preferrable</a:t>
            </a:r>
          </a:p>
          <a:p>
            <a:pPr marL="0" indent="0">
              <a:buNone/>
            </a:pPr>
            <a:r>
              <a:rPr lang="en-US"/>
              <a:t>{OPPO} – Option C is a superset of option B (i.e., K=1).  Is K predefined or configurable? Prefer fixed {HW} – Either is possible.  If configurable, we would need to send it in the paging message.</a:t>
            </a:r>
          </a:p>
          <a:p>
            <a:pPr marL="0" indent="0">
              <a:buNone/>
            </a:pPr>
            <a:r>
              <a:rPr lang="en-US"/>
              <a:t>{Xiaomi} – Option A is not preferred. Option C – if we support, it should be fixed if we support.  Otherwise B preferred. IDC agrees. </a:t>
            </a:r>
          </a:p>
          <a:p>
            <a:pPr marL="0" indent="0">
              <a:buNone/>
            </a:pPr>
            <a:r>
              <a:rPr lang="en-US"/>
              <a:t>{Ofinno} – Exclude A. ZTE agree with.</a:t>
            </a:r>
          </a:p>
          <a:p>
            <a:pPr marL="0" indent="0">
              <a:buNone/>
            </a:pPr>
            <a:r>
              <a:rPr lang="en-US"/>
              <a:t>{MDK} – Prefers option B, to avoid complexity.  QC has same view. SAM agrees and thinks fixed does not give flexibility.  HW clarifies it is for time limitation at the reader.</a:t>
            </a:r>
          </a:p>
          <a:p>
            <a:pPr marL="0" indent="0">
              <a:buNone/>
            </a:pPr>
            <a:r>
              <a:rPr lang="en-US"/>
              <a:t>{CATT} – Support option C with fixed value.</a:t>
            </a:r>
          </a:p>
          <a:p>
            <a:pPr marL="0" indent="0">
              <a:buNone/>
            </a:pPr>
            <a:r>
              <a:rPr lang="en-US"/>
              <a:t>{Apple} – prefer option C for flexibility.  MSG2 can be retransmitted later (after an R2D trigger). Not concerned with complexity of option C.</a:t>
            </a:r>
          </a:p>
          <a:p>
            <a:pPr marL="0" indent="0">
              <a:buNone/>
            </a:pPr>
            <a:r>
              <a:rPr lang="en-US"/>
              <a:t>{Vivo} – prefers option B for complexity at device.</a:t>
            </a:r>
          </a:p>
          <a:p>
            <a:pPr marL="0" indent="0">
              <a:buNone/>
            </a:pPr>
            <a:r>
              <a:rPr lang="en-US"/>
              <a:t>{HONOR} – prefers B. Similar to MDK. Also need to consider missing trigger.</a:t>
            </a:r>
          </a:p>
          <a:p>
            <a:pPr marL="0" indent="0">
              <a:buNone/>
            </a:pPr>
            <a:endParaRPr lang="en-US"/>
          </a:p>
          <a:p>
            <a:pPr marL="0" indent="0">
              <a:buNone/>
            </a:pPr>
            <a:r>
              <a:rPr lang="en-US" b="1"/>
              <a:t>=&gt; Exclude option A.  Option B and Option C can be further discussed. For option C, further discuss in terms of complexity at the device vs reader flexibility.</a:t>
            </a:r>
          </a:p>
          <a:p>
            <a:pPr marL="0" indent="0">
              <a:buNone/>
            </a:pPr>
            <a:endParaRPr lang="en-US"/>
          </a:p>
          <a:p>
            <a:pPr lvl="1"/>
            <a:endParaRPr lang="en-US"/>
          </a:p>
          <a:p>
            <a:pPr lvl="1"/>
            <a:endParaRPr lang="en-US"/>
          </a:p>
          <a:p>
            <a:pPr lvl="1"/>
            <a:endParaRPr lang="en-US"/>
          </a:p>
          <a:p>
            <a:pPr marL="0" indent="0">
              <a:buNone/>
            </a:pPr>
            <a:endParaRPr lang="en-US"/>
          </a:p>
          <a:p>
            <a:endParaRPr lang="en-US"/>
          </a:p>
        </p:txBody>
      </p:sp>
    </p:spTree>
    <p:extLst>
      <p:ext uri="{BB962C8B-B14F-4D97-AF65-F5344CB8AC3E}">
        <p14:creationId xmlns:p14="http://schemas.microsoft.com/office/powerpoint/2010/main" val="1991650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79CB7F-B7DD-5139-D46B-0AAC7F35A22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36AB3B-FC7C-6D88-06F0-7D66828F2C1A}"/>
              </a:ext>
            </a:extLst>
          </p:cNvPr>
          <p:cNvSpPr>
            <a:spLocks noGrp="1"/>
          </p:cNvSpPr>
          <p:nvPr>
            <p:ph idx="1"/>
          </p:nvPr>
        </p:nvSpPr>
        <p:spPr>
          <a:xfrm>
            <a:off x="838200" y="163286"/>
            <a:ext cx="10515600" cy="6379028"/>
          </a:xfrm>
        </p:spPr>
        <p:txBody>
          <a:bodyPr>
            <a:normAutofit fontScale="85000" lnSpcReduction="20000"/>
          </a:bodyPr>
          <a:lstStyle/>
          <a:p>
            <a:r>
              <a:rPr lang="en-US" sz="4200" b="1"/>
              <a:t>Issue 2</a:t>
            </a:r>
            <a:r>
              <a:rPr lang="en-US" sz="4200"/>
              <a:t>: Are there any technical issues with the use of index/bitmap in MSG2 to handle collision?</a:t>
            </a:r>
          </a:p>
          <a:p>
            <a:pPr marL="0" indent="0">
              <a:buNone/>
            </a:pPr>
            <a:endParaRPr lang="en-US" sz="3300"/>
          </a:p>
          <a:p>
            <a:pPr>
              <a:buFontTx/>
              <a:buChar char="-"/>
            </a:pPr>
            <a:endParaRPr lang="en-US" sz="3300"/>
          </a:p>
          <a:p>
            <a:pPr>
              <a:buFontTx/>
              <a:buChar char="-"/>
            </a:pPr>
            <a:endParaRPr lang="en-US" sz="3300"/>
          </a:p>
          <a:p>
            <a:pPr>
              <a:buFontTx/>
              <a:buChar char="-"/>
            </a:pPr>
            <a:endParaRPr lang="en-US" sz="3300"/>
          </a:p>
          <a:p>
            <a:pPr>
              <a:buFontTx/>
              <a:buChar char="-"/>
            </a:pPr>
            <a:r>
              <a:rPr lang="en-US"/>
              <a:t>MSG2 cannot resolve the collision by sending RN16 alone</a:t>
            </a:r>
          </a:p>
          <a:p>
            <a:pPr marL="0" indent="0">
              <a:buNone/>
            </a:pPr>
            <a:r>
              <a:rPr lang="en-US"/>
              <a:t>        =&gt; MSG1 if FDM but MSG2 is not FDM </a:t>
            </a:r>
          </a:p>
          <a:p>
            <a:pPr marL="0" indent="0">
              <a:buNone/>
            </a:pPr>
            <a:r>
              <a:rPr lang="en-US"/>
              <a:t>        </a:t>
            </a:r>
          </a:p>
          <a:p>
            <a:pPr>
              <a:buFontTx/>
              <a:buChar char="-"/>
            </a:pPr>
            <a:r>
              <a:rPr lang="en-US"/>
              <a:t>Indicating a time/frequency resource along with RN16 in MSG2</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b="0" i="0" u="none" strike="noStrike" kern="1200" cap="none" spc="0" normalizeH="0" baseline="0" noProof="0">
                <a:ln>
                  <a:noFill/>
                </a:ln>
                <a:solidFill>
                  <a:prstClr val="black"/>
                </a:solidFill>
                <a:effectLst/>
                <a:uLnTx/>
                <a:uFillTx/>
                <a:latin typeface="Aptos" panose="02110004020202020204"/>
                <a:ea typeface="+mn-ea"/>
                <a:cs typeface="+mn-cs"/>
              </a:rPr>
              <a:t>	=&gt; Option 1, T/F index with each RN16 </a:t>
            </a:r>
          </a:p>
          <a:p>
            <a:pPr lvl="4">
              <a:defRPr/>
            </a:pPr>
            <a:r>
              <a:rPr lang="en-US" sz="2300">
                <a:solidFill>
                  <a:prstClr val="black"/>
                </a:solidFill>
                <a:latin typeface="Aptos" panose="02110004020202020204"/>
              </a:rPr>
              <a:t>A: T-F index </a:t>
            </a:r>
            <a:r>
              <a:rPr kumimoji="0" lang="en-US" sz="2300" b="0" i="0" u="none" strike="noStrike" kern="1200" cap="none" spc="0" normalizeH="0" baseline="0" noProof="0">
                <a:ln>
                  <a:noFill/>
                </a:ln>
                <a:solidFill>
                  <a:prstClr val="black"/>
                </a:solidFill>
                <a:effectLst/>
                <a:uLnTx/>
                <a:uFillTx/>
                <a:latin typeface="Aptos" panose="02110004020202020204"/>
                <a:ea typeface="+mn-ea"/>
                <a:cs typeface="+mn-cs"/>
              </a:rPr>
              <a:t>[X=2, Y=4 =&gt; 3-bit T-F index]</a:t>
            </a:r>
          </a:p>
          <a:p>
            <a:pPr lvl="4">
              <a:defRPr/>
            </a:pPr>
            <a:r>
              <a:rPr kumimoji="0" lang="en-US" sz="2300" b="0" i="0" u="none" strike="noStrike" kern="1200" cap="none" spc="0" normalizeH="0" baseline="0" noProof="0">
                <a:ln>
                  <a:noFill/>
                </a:ln>
                <a:solidFill>
                  <a:prstClr val="black"/>
                </a:solidFill>
                <a:effectLst/>
                <a:uLnTx/>
                <a:uFillTx/>
                <a:latin typeface="Aptos" panose="02110004020202020204"/>
                <a:ea typeface="+mn-ea"/>
                <a:cs typeface="+mn-cs"/>
              </a:rPr>
              <a:t>B: F index only [X=2, Y=6 =&gt; 2-bit F index]</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b="0" i="0" u="none" strike="noStrike" kern="1200" cap="none" spc="0" normalizeH="0" baseline="0" noProof="0">
                <a:ln>
                  <a:noFill/>
                </a:ln>
                <a:solidFill>
                  <a:prstClr val="black"/>
                </a:solidFill>
                <a:effectLst/>
                <a:uLnTx/>
                <a:uFillTx/>
                <a:latin typeface="Aptos" panose="02110004020202020204"/>
                <a:ea typeface="+mn-ea"/>
                <a:cs typeface="+mn-cs"/>
              </a:rPr>
              <a:t>	=&gt; Option 2, bitmap of all time/frequency resources [X=4, Y=2 =&gt; 8-			bit bitmap]</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b="0" i="0" u="none" strike="noStrike" kern="1200" cap="none" spc="0" normalizeH="0" baseline="0" noProof="0">
                <a:ln>
                  <a:noFill/>
                </a:ln>
                <a:solidFill>
                  <a:prstClr val="black"/>
                </a:solidFill>
                <a:effectLst/>
                <a:uLnTx/>
                <a:uFillTx/>
                <a:latin typeface="Aptos" panose="02110004020202020204"/>
                <a:ea typeface="+mn-ea"/>
                <a:cs typeface="+mn-cs"/>
              </a:rPr>
              <a:t>		</a:t>
            </a:r>
          </a:p>
          <a:p>
            <a:pPr marL="457200" lvl="1" indent="0">
              <a:buNone/>
            </a:pPr>
            <a:r>
              <a:rPr lang="en-US" sz="2100"/>
              <a:t>	</a:t>
            </a:r>
          </a:p>
          <a:p>
            <a:pPr marL="457200" lvl="1" indent="0">
              <a:buNone/>
            </a:pPr>
            <a:endParaRPr lang="en-US" sz="2100"/>
          </a:p>
          <a:p>
            <a:endParaRPr lang="en-US"/>
          </a:p>
          <a:p>
            <a:endParaRPr lang="en-US"/>
          </a:p>
        </p:txBody>
      </p:sp>
      <p:pic>
        <p:nvPicPr>
          <p:cNvPr id="4" name="Picture 3">
            <a:extLst>
              <a:ext uri="{FF2B5EF4-FFF2-40B4-BE49-F238E27FC236}">
                <a16:creationId xmlns:a16="http://schemas.microsoft.com/office/drawing/2014/main" id="{E7804780-BD2E-7F49-5C86-0D936FB27581}"/>
              </a:ext>
            </a:extLst>
          </p:cNvPr>
          <p:cNvPicPr>
            <a:picLocks noChangeAspect="1"/>
          </p:cNvPicPr>
          <p:nvPr/>
        </p:nvPicPr>
        <p:blipFill>
          <a:blip r:embed="rId2"/>
          <a:stretch>
            <a:fillRect/>
          </a:stretch>
        </p:blipFill>
        <p:spPr>
          <a:xfrm>
            <a:off x="4321629" y="707571"/>
            <a:ext cx="3222170" cy="1644650"/>
          </a:xfrm>
          <a:prstGeom prst="rect">
            <a:avLst/>
          </a:prstGeom>
        </p:spPr>
      </p:pic>
    </p:spTree>
    <p:extLst>
      <p:ext uri="{BB962C8B-B14F-4D97-AF65-F5344CB8AC3E}">
        <p14:creationId xmlns:p14="http://schemas.microsoft.com/office/powerpoint/2010/main" val="1300285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8A9F2E-BD95-16AC-3085-E6D32386D65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81F6E8-1B30-83B2-7887-E7C45ADA6812}"/>
              </a:ext>
            </a:extLst>
          </p:cNvPr>
          <p:cNvSpPr>
            <a:spLocks noGrp="1"/>
          </p:cNvSpPr>
          <p:nvPr>
            <p:ph idx="1"/>
          </p:nvPr>
        </p:nvSpPr>
        <p:spPr>
          <a:xfrm>
            <a:off x="838200" y="163286"/>
            <a:ext cx="10515600" cy="6379028"/>
          </a:xfrm>
        </p:spPr>
        <p:txBody>
          <a:bodyPr>
            <a:normAutofit fontScale="62500" lnSpcReduction="20000"/>
          </a:bodyPr>
          <a:lstStyle/>
          <a:p>
            <a:pPr marL="0" indent="0">
              <a:buNone/>
            </a:pPr>
            <a:r>
              <a:rPr lang="en-US"/>
              <a:t>FW – For option 1, only send TF for RN16 that have collision. If we consider option C, we would need slot index.</a:t>
            </a:r>
          </a:p>
          <a:p>
            <a:pPr marL="0" indent="0">
              <a:buNone/>
            </a:pPr>
            <a:r>
              <a:rPr lang="en-US"/>
              <a:t>Xiaomi – T/F index to replace RN16, we would always need to include AS ID all the time. Option 1 is preferred. Lenovo agrees and agrees with FW.  E// agrees – we can further check if we include only for colliding or not.</a:t>
            </a:r>
          </a:p>
          <a:p>
            <a:pPr marL="0" indent="0">
              <a:buNone/>
            </a:pPr>
            <a:r>
              <a:rPr lang="en-US"/>
              <a:t>HW – Should still include RN16.</a:t>
            </a:r>
          </a:p>
          <a:p>
            <a:pPr marL="0" indent="0">
              <a:buNone/>
            </a:pPr>
            <a:r>
              <a:rPr lang="en-US"/>
              <a:t>Vivo – Agree with HW. Can be bitmap.</a:t>
            </a:r>
          </a:p>
          <a:p>
            <a:pPr marL="0" indent="0">
              <a:buNone/>
            </a:pPr>
            <a:r>
              <a:rPr lang="en-US"/>
              <a:t>Apple – Ok with feasibility. Related to option B or C.</a:t>
            </a:r>
          </a:p>
          <a:p>
            <a:pPr marL="0" indent="0">
              <a:buNone/>
            </a:pPr>
            <a:r>
              <a:rPr lang="en-US"/>
              <a:t>QC – Agree with Apple. We have agreed with RN16.  Whether needed for contention resolution – we would have increased the RN16 value. Option 2 has more bits. ZTE agrees with QC.  Frequency is feasible, time may not be needed (depends on R2D triggers missed and analysis on whether needed).</a:t>
            </a:r>
          </a:p>
          <a:p>
            <a:pPr marL="0" indent="0">
              <a:buNone/>
            </a:pPr>
            <a:r>
              <a:rPr lang="en-US"/>
              <a:t>DCM – Should not change RN16 agreement. Agrees with DCM – if we indicate T/F, device needs to remember.</a:t>
            </a:r>
          </a:p>
          <a:p>
            <a:pPr marL="0" indent="0">
              <a:buNone/>
            </a:pPr>
            <a:r>
              <a:rPr lang="en-US"/>
              <a:t>HONOR – Thinks this is needed, and prefers bitmap.</a:t>
            </a:r>
          </a:p>
          <a:p>
            <a:pPr marL="0" indent="0">
              <a:buNone/>
            </a:pPr>
            <a:r>
              <a:rPr lang="en-US"/>
              <a:t>E// - For time information, it is needed along with frequency. Either option is feasible.</a:t>
            </a:r>
          </a:p>
          <a:p>
            <a:pPr marL="0" indent="0">
              <a:buNone/>
            </a:pPr>
            <a:r>
              <a:rPr lang="en-US"/>
              <a:t>Xiaomi – based on chair guidance, we should collect feasibility and not probability.  Agrees with ZTE that time index has some issues. Does not see device complexity of remembering the frequency of transmission.</a:t>
            </a:r>
          </a:p>
          <a:p>
            <a:pPr marL="0" indent="0">
              <a:buNone/>
            </a:pPr>
            <a:r>
              <a:rPr lang="en-US"/>
              <a:t>HW – Frequency Index is considered feasible. We should exclude time. MDK agrees. MDK also agrees with FW that we can indicate this only for the collision case.</a:t>
            </a:r>
            <a:endParaRPr lang="en-US" b="1"/>
          </a:p>
          <a:p>
            <a:pPr marL="0" indent="0">
              <a:buNone/>
            </a:pPr>
            <a:r>
              <a:rPr lang="en-US" b="1"/>
              <a:t>=&gt; Including Frequency index with RN16 is feasible for option B and C.  Discuss further online whether to introduce the index.</a:t>
            </a:r>
          </a:p>
          <a:p>
            <a:pPr marL="0" indent="0">
              <a:buNone/>
            </a:pPr>
            <a:endParaRPr lang="en-US"/>
          </a:p>
          <a:p>
            <a:pPr lvl="1"/>
            <a:endParaRPr lang="en-US"/>
          </a:p>
          <a:p>
            <a:pPr lvl="1"/>
            <a:endParaRPr lang="en-US"/>
          </a:p>
          <a:p>
            <a:pPr marL="0" indent="0">
              <a:buNone/>
            </a:pPr>
            <a:endParaRPr lang="en-US"/>
          </a:p>
          <a:p>
            <a:endParaRPr lang="en-US"/>
          </a:p>
        </p:txBody>
      </p:sp>
    </p:spTree>
    <p:extLst>
      <p:ext uri="{BB962C8B-B14F-4D97-AF65-F5344CB8AC3E}">
        <p14:creationId xmlns:p14="http://schemas.microsoft.com/office/powerpoint/2010/main" val="2627440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CA3546-19D1-1F61-1D87-4318634E051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3EC9A9-DBB2-0B58-0B36-6C550612D728}"/>
              </a:ext>
            </a:extLst>
          </p:cNvPr>
          <p:cNvSpPr>
            <a:spLocks noGrp="1"/>
          </p:cNvSpPr>
          <p:nvPr>
            <p:ph idx="1"/>
          </p:nvPr>
        </p:nvSpPr>
        <p:spPr>
          <a:xfrm>
            <a:off x="838200" y="163286"/>
            <a:ext cx="10515600" cy="6379028"/>
          </a:xfrm>
        </p:spPr>
        <p:txBody>
          <a:bodyPr>
            <a:normAutofit/>
          </a:bodyPr>
          <a:lstStyle/>
          <a:p>
            <a:r>
              <a:rPr lang="en-US" b="1"/>
              <a:t>Issue 3</a:t>
            </a:r>
            <a:r>
              <a:rPr lang="en-US"/>
              <a:t>: Whether to include the number of multiplexed RN16 in MSG2. </a:t>
            </a:r>
          </a:p>
          <a:p>
            <a:pPr marL="799465" marR="0" indent="-799465">
              <a:spcBef>
                <a:spcPts val="300"/>
              </a:spcBef>
              <a:buNone/>
            </a:pPr>
            <a:r>
              <a:rPr lang="en-GB" sz="1800">
                <a:effectLst/>
                <a:latin typeface="Arial" panose="020B0604020202020204" pitchFamily="34" charset="0"/>
                <a:ea typeface="PMingLiU" panose="02020500000000000000" pitchFamily="18" charset="-120"/>
                <a:cs typeface="Times New Roman" panose="02020603050405020304" pitchFamily="18" charset="0"/>
              </a:rPr>
              <a:t>R2-2503420	Discussion on the Random Access for A-IoT	CATT	discussion	Rel-19	Ambient_IoT_Solutions</a:t>
            </a:r>
            <a:endParaRPr lang="en-US" sz="1800">
              <a:effectLst/>
              <a:latin typeface="Arial" panose="020B0604020202020204" pitchFamily="34" charset="0"/>
              <a:ea typeface="MS Mincho" panose="02020609040205080304" pitchFamily="49" charset="-128"/>
              <a:cs typeface="Times New Roman" panose="02020603050405020304" pitchFamily="18" charset="0"/>
            </a:endParaRPr>
          </a:p>
          <a:p>
            <a:pPr marL="1029970" marR="0" indent="-230505">
              <a:buNone/>
              <a:tabLst>
                <a:tab pos="1029970" algn="l"/>
              </a:tabLst>
            </a:pPr>
            <a:r>
              <a:rPr lang="en-GB" sz="1800">
                <a:effectLst/>
                <a:latin typeface="Arial" panose="020B0604020202020204" pitchFamily="34" charset="0"/>
                <a:ea typeface="MS Mincho" panose="02020609040205080304" pitchFamily="49" charset="-128"/>
                <a:cs typeface="Times New Roman" panose="02020603050405020304" pitchFamily="18" charset="0"/>
              </a:rPr>
              <a:t>Proposal 6: (2-6) The number of multiplexed RN16 in A-IoT Msg2 is explicitly indicated to the device. A bitmap is introduced with the same length as the number of multiplexed RN16 to indicate the allocated AS ID associated with the corresponding RN16.</a:t>
            </a:r>
            <a:endParaRPr lang="en-US" sz="1800">
              <a:effectLst/>
              <a:latin typeface="Arial" panose="020B0604020202020204" pitchFamily="34" charset="0"/>
              <a:ea typeface="MS Mincho" panose="02020609040205080304" pitchFamily="49" charset="-128"/>
              <a:cs typeface="Times New Roman" panose="02020603050405020304" pitchFamily="18" charset="0"/>
            </a:endParaRPr>
          </a:p>
          <a:p>
            <a:pPr marL="1029970" marR="0" indent="-230505">
              <a:buNone/>
              <a:tabLst>
                <a:tab pos="1029970" algn="l"/>
              </a:tabLst>
            </a:pPr>
            <a:r>
              <a:rPr lang="en-GB" sz="1800">
                <a:effectLst/>
                <a:latin typeface="Arial" panose="020B0604020202020204" pitchFamily="34" charset="0"/>
                <a:ea typeface="PMingLiU" panose="02020500000000000000" pitchFamily="18" charset="-120"/>
                <a:cs typeface="Times New Roman" panose="02020603050405020304" pitchFamily="18" charset="0"/>
              </a:rPr>
              <a:t> </a:t>
            </a:r>
            <a:endParaRPr lang="en-US" sz="1800">
              <a:effectLst/>
              <a:latin typeface="Arial" panose="020B0604020202020204" pitchFamily="34" charset="0"/>
              <a:ea typeface="MS Mincho" panose="02020609040205080304" pitchFamily="49" charset="-128"/>
              <a:cs typeface="Times New Roman" panose="02020603050405020304" pitchFamily="18" charset="0"/>
            </a:endParaRPr>
          </a:p>
          <a:p>
            <a:pPr marL="799465" marR="0" indent="-799465">
              <a:spcBef>
                <a:spcPts val="300"/>
              </a:spcBef>
              <a:buNone/>
            </a:pPr>
            <a:r>
              <a:rPr lang="en-GB" sz="1800">
                <a:effectLst/>
                <a:latin typeface="Arial" panose="020B0604020202020204" pitchFamily="34" charset="0"/>
                <a:ea typeface="PMingLiU" panose="02020500000000000000" pitchFamily="18" charset="-120"/>
                <a:cs typeface="Times New Roman" panose="02020603050405020304" pitchFamily="18" charset="0"/>
              </a:rPr>
              <a:t>R2-2504159	Discussion on UL multiple access	Ericsson	discussion	Rel-19	Ambient_IoT_Solutions</a:t>
            </a:r>
            <a:endParaRPr lang="en-US" sz="1800">
              <a:effectLst/>
              <a:latin typeface="Arial" panose="020B0604020202020204" pitchFamily="34" charset="0"/>
              <a:ea typeface="MS Mincho" panose="02020609040205080304" pitchFamily="49" charset="-128"/>
              <a:cs typeface="Times New Roman" panose="02020603050405020304" pitchFamily="18" charset="0"/>
            </a:endParaRPr>
          </a:p>
          <a:p>
            <a:pPr marL="1029970" marR="0" indent="-230505">
              <a:tabLst>
                <a:tab pos="1029970" algn="l"/>
              </a:tabLst>
            </a:pPr>
            <a:r>
              <a:rPr lang="en-GB" sz="1800" strike="noStrike">
                <a:effectLst/>
                <a:latin typeface="Arial" panose="020B0604020202020204" pitchFamily="34" charset="0"/>
                <a:ea typeface="Helvetica Neue"/>
                <a:cs typeface="Arial" panose="020B0604020202020204" pitchFamily="34" charset="0"/>
              </a:rPr>
              <a:t>Proposal 7</a:t>
            </a:r>
            <a:r>
              <a:rPr lang="en-GB" sz="1800" strike="noStrike" kern="100">
                <a:effectLst/>
                <a:latin typeface="Calibri" panose="020F0502020204030204" pitchFamily="34" charset="0"/>
                <a:ea typeface="DengXian" panose="02010600030101010101" pitchFamily="2" charset="-122"/>
                <a:cs typeface="Arial" panose="020B0604020202020204" pitchFamily="34" charset="0"/>
              </a:rPr>
              <a:t>	</a:t>
            </a:r>
            <a:r>
              <a:rPr lang="en-GB" sz="1800" strike="noStrike">
                <a:effectLst/>
                <a:latin typeface="Arial" panose="020B0604020202020204" pitchFamily="34" charset="0"/>
                <a:ea typeface="MS Mincho" panose="02020609040205080304" pitchFamily="49" charset="-128"/>
                <a:cs typeface="Times New Roman" panose="02020603050405020304" pitchFamily="18" charset="0"/>
              </a:rPr>
              <a:t>Msg2 need not contain an indication of the number of random IDs</a:t>
            </a:r>
            <a:r>
              <a:rPr lang="en-GB" sz="1800" strike="noStrike">
                <a:effectLst/>
                <a:latin typeface="Arial" panose="020B0604020202020204" pitchFamily="34" charset="0"/>
                <a:ea typeface="MS Mincho" panose="02020609040205080304" pitchFamily="49" charset="-128"/>
                <a:cs typeface="Arial" panose="020B0604020202020204" pitchFamily="34" charset="0"/>
              </a:rPr>
              <a:t>.</a:t>
            </a:r>
            <a:endParaRPr lang="en-US" sz="1800">
              <a:effectLst/>
              <a:latin typeface="Arial" panose="020B0604020202020204" pitchFamily="34" charset="0"/>
              <a:ea typeface="MS Mincho" panose="02020609040205080304" pitchFamily="49" charset="-128"/>
              <a:cs typeface="Times New Roman" panose="02020603050405020304" pitchFamily="18" charset="0"/>
            </a:endParaRPr>
          </a:p>
          <a:p>
            <a:pPr marL="0" indent="0">
              <a:buNone/>
            </a:pPr>
            <a:endParaRPr lang="en-US" sz="3600"/>
          </a:p>
          <a:p>
            <a:pPr marL="0" indent="0">
              <a:buNone/>
            </a:pPr>
            <a:r>
              <a:rPr kumimoji="0" lang="en-US" sz="2400" b="0" i="0" u="none" strike="noStrike" kern="1200" cap="none" spc="0" normalizeH="0" baseline="0" noProof="0">
                <a:ln>
                  <a:noFill/>
                </a:ln>
                <a:solidFill>
                  <a:prstClr val="black"/>
                </a:solidFill>
                <a:effectLst/>
                <a:uLnTx/>
                <a:uFillTx/>
                <a:latin typeface="Aptos" panose="02110004020202020204"/>
                <a:ea typeface="+mn-ea"/>
                <a:cs typeface="+mn-cs"/>
              </a:rPr>
              <a:t>[Discussion]</a:t>
            </a:r>
          </a:p>
          <a:p>
            <a:pPr marL="0" indent="0">
              <a:buNone/>
            </a:pPr>
            <a:r>
              <a:rPr lang="en-US" sz="2400">
                <a:solidFill>
                  <a:prstClr val="black"/>
                </a:solidFill>
                <a:latin typeface="Aptos" panose="02110004020202020204"/>
              </a:rPr>
              <a:t>- No time for discussion</a:t>
            </a:r>
            <a:endParaRPr kumimoji="0" lang="en-US" sz="2400" b="0" i="0" u="none" strike="noStrike" kern="1200" cap="none" spc="0" normalizeH="0" baseline="0" noProof="0">
              <a:ln>
                <a:noFill/>
              </a:ln>
              <a:solidFill>
                <a:prstClr val="black"/>
              </a:solidFill>
              <a:effectLst/>
              <a:uLnTx/>
              <a:uFillTx/>
              <a:latin typeface="Aptos" panose="02110004020202020204"/>
              <a:ea typeface="+mn-ea"/>
              <a:cs typeface="+mn-cs"/>
            </a:endParaRPr>
          </a:p>
          <a:p>
            <a:pPr marL="457200" lvl="1" indent="0">
              <a:buNone/>
            </a:pPr>
            <a:r>
              <a:rPr lang="en-US" sz="2100"/>
              <a:t>	</a:t>
            </a:r>
          </a:p>
          <a:p>
            <a:endParaRPr lang="en-US"/>
          </a:p>
          <a:p>
            <a:endParaRPr lang="en-US"/>
          </a:p>
        </p:txBody>
      </p:sp>
    </p:spTree>
    <p:extLst>
      <p:ext uri="{BB962C8B-B14F-4D97-AF65-F5344CB8AC3E}">
        <p14:creationId xmlns:p14="http://schemas.microsoft.com/office/powerpoint/2010/main" val="1521130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5584CB-FEC2-4B95-63A1-DDB9CF9B84BA}"/>
              </a:ext>
            </a:extLst>
          </p:cNvPr>
          <p:cNvSpPr>
            <a:spLocks noGrp="1"/>
          </p:cNvSpPr>
          <p:nvPr>
            <p:ph idx="1"/>
          </p:nvPr>
        </p:nvSpPr>
        <p:spPr>
          <a:xfrm>
            <a:off x="838200" y="510363"/>
            <a:ext cx="10515600" cy="5666600"/>
          </a:xfrm>
        </p:spPr>
        <p:txBody>
          <a:bodyPr>
            <a:normAutofit/>
          </a:bodyPr>
          <a:lstStyle/>
          <a:p>
            <a:pPr marL="0" indent="0">
              <a:buNone/>
            </a:pPr>
            <a:r>
              <a:rPr lang="en-US"/>
              <a:t>Conclusion of Offline:</a:t>
            </a:r>
          </a:p>
          <a:p>
            <a:pPr>
              <a:buFont typeface="Wingdings" panose="05000000000000000000" pitchFamily="2" charset="2"/>
              <a:buChar char="Ø"/>
            </a:pPr>
            <a:r>
              <a:rPr lang="en-US" b="1"/>
              <a:t>When the UE transmits MSG1, two options can be further discussed for when MSG2 is expected by the reader:</a:t>
            </a:r>
          </a:p>
          <a:p>
            <a:pPr lvl="1"/>
            <a:r>
              <a:rPr lang="en-US" b="1"/>
              <a:t>Option B – before reception of the next R2D trigger message or the subsequent paging message </a:t>
            </a:r>
          </a:p>
          <a:p>
            <a:pPr lvl="1"/>
            <a:r>
              <a:rPr lang="en-US" b="1"/>
              <a:t>Option C – before reception of the next K R2D trigger message or the subsequent paging message (K is FFS)</a:t>
            </a:r>
          </a:p>
          <a:p>
            <a:pPr lvl="1"/>
            <a:r>
              <a:rPr lang="en-US" b="1"/>
              <a:t>Option A (before the reception of the subsequent paging) is excluded.</a:t>
            </a:r>
          </a:p>
          <a:p>
            <a:pPr lvl="1"/>
            <a:r>
              <a:rPr lang="en-US" b="1"/>
              <a:t>For option C, further discuss in terms of complexity at the device vs reader flexibility.</a:t>
            </a:r>
          </a:p>
          <a:p>
            <a:pPr>
              <a:buFont typeface="Wingdings" panose="05000000000000000000" pitchFamily="2" charset="2"/>
              <a:buChar char="Ø"/>
            </a:pPr>
            <a:r>
              <a:rPr lang="en-US" b="1"/>
              <a:t>Including frequency index along with RN16 in MSG2 to reduce collisions of MSG1 between different UEs is feasible.  Discuss further whether to include it.</a:t>
            </a:r>
          </a:p>
          <a:p>
            <a:pPr marL="457200" lvl="1" indent="0">
              <a:buNone/>
            </a:pPr>
            <a:endParaRPr lang="en-US" b="1"/>
          </a:p>
          <a:p>
            <a:pPr lvl="1"/>
            <a:endParaRPr lang="en-US" b="1"/>
          </a:p>
          <a:p>
            <a:pPr marL="0" indent="0">
              <a:buNone/>
            </a:pPr>
            <a:endParaRPr lang="en-US"/>
          </a:p>
        </p:txBody>
      </p:sp>
    </p:spTree>
    <p:extLst>
      <p:ext uri="{BB962C8B-B14F-4D97-AF65-F5344CB8AC3E}">
        <p14:creationId xmlns:p14="http://schemas.microsoft.com/office/powerpoint/2010/main" val="2444519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7B3DCF0-234C-AADA-AC4E-8EDBC25F72D3}"/>
              </a:ext>
            </a:extLst>
          </p:cNvPr>
          <p:cNvPicPr>
            <a:picLocks noChangeAspect="1"/>
          </p:cNvPicPr>
          <p:nvPr/>
        </p:nvPicPr>
        <p:blipFill>
          <a:blip r:embed="rId2"/>
          <a:stretch>
            <a:fillRect/>
          </a:stretch>
        </p:blipFill>
        <p:spPr>
          <a:xfrm>
            <a:off x="812800" y="2886982"/>
            <a:ext cx="10566400" cy="3282950"/>
          </a:xfrm>
          <a:prstGeom prst="rect">
            <a:avLst/>
          </a:prstGeom>
        </p:spPr>
      </p:pic>
      <p:sp>
        <p:nvSpPr>
          <p:cNvPr id="8" name="Content Placeholder 2">
            <a:extLst>
              <a:ext uri="{FF2B5EF4-FFF2-40B4-BE49-F238E27FC236}">
                <a16:creationId xmlns:a16="http://schemas.microsoft.com/office/drawing/2014/main" id="{E5CB6102-CA4A-F54F-F7DA-6D985A7A5C15}"/>
              </a:ext>
            </a:extLst>
          </p:cNvPr>
          <p:cNvSpPr>
            <a:spLocks noGrp="1"/>
          </p:cNvSpPr>
          <p:nvPr>
            <p:ph idx="1"/>
          </p:nvPr>
        </p:nvSpPr>
        <p:spPr>
          <a:xfrm>
            <a:off x="838200" y="163286"/>
            <a:ext cx="10515600" cy="6379028"/>
          </a:xfrm>
        </p:spPr>
        <p:txBody>
          <a:bodyPr>
            <a:normAutofit/>
          </a:bodyPr>
          <a:lstStyle/>
          <a:p>
            <a:r>
              <a:rPr lang="en-US" b="1"/>
              <a:t>Appendix: Option C (K=3)</a:t>
            </a:r>
            <a:endParaRPr lang="en-US" sz="1800">
              <a:effectLst/>
              <a:latin typeface="Arial" panose="020B0604020202020204" pitchFamily="34" charset="0"/>
              <a:ea typeface="MS Mincho" panose="02020609040205080304" pitchFamily="49" charset="-128"/>
              <a:cs typeface="Times New Roman" panose="02020603050405020304" pitchFamily="18" charset="0"/>
            </a:endParaRPr>
          </a:p>
          <a:p>
            <a:pPr marL="1029970" marR="0" indent="-230505">
              <a:buNone/>
              <a:tabLst>
                <a:tab pos="1029970" algn="l"/>
              </a:tabLst>
            </a:pPr>
            <a:r>
              <a:rPr lang="en-GB" sz="1800">
                <a:effectLst/>
                <a:latin typeface="Arial" panose="020B0604020202020204" pitchFamily="34" charset="0"/>
                <a:ea typeface="PMingLiU" panose="02020500000000000000" pitchFamily="18" charset="-120"/>
                <a:cs typeface="Times New Roman" panose="02020603050405020304" pitchFamily="18" charset="0"/>
              </a:rPr>
              <a:t> </a:t>
            </a:r>
            <a:r>
              <a:rPr lang="en-US" sz="2100"/>
              <a:t>	</a:t>
            </a:r>
          </a:p>
          <a:p>
            <a:endParaRPr lang="en-US"/>
          </a:p>
          <a:p>
            <a:endParaRPr lang="en-US"/>
          </a:p>
        </p:txBody>
      </p:sp>
    </p:spTree>
    <p:extLst>
      <p:ext uri="{BB962C8B-B14F-4D97-AF65-F5344CB8AC3E}">
        <p14:creationId xmlns:p14="http://schemas.microsoft.com/office/powerpoint/2010/main" val="778160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533</TotalTime>
  <Words>1463</Words>
  <Application>Microsoft Office PowerPoint</Application>
  <PresentationFormat>Widescreen</PresentationFormat>
  <Paragraphs>111</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Aptos</vt:lpstr>
      <vt:lpstr>Aptos Display</vt:lpstr>
      <vt:lpstr>Arial</vt:lpstr>
      <vt:lpstr>Calibri</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InterDigital (Martino Freda)</dc:creator>
  <cp:lastModifiedBy>InterDigital (Martino Freda)</cp:lastModifiedBy>
  <cp:revision>10</cp:revision>
  <dcterms:created xsi:type="dcterms:W3CDTF">2025-05-20T20:47:57Z</dcterms:created>
  <dcterms:modified xsi:type="dcterms:W3CDTF">2025-05-21T13:28:49Z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d2f777e-4347-4fc6-823a-b44ab313546a_Enabled">
    <vt:lpwstr>true</vt:lpwstr>
  </property>
  <property fmtid="{D5CDD505-2E9C-101B-9397-08002B2CF9AE}" pid="3" name="MSIP_Label_4d2f777e-4347-4fc6-823a-b44ab313546a_SetDate">
    <vt:lpwstr>2025-05-20T21:31:57Z</vt:lpwstr>
  </property>
  <property fmtid="{D5CDD505-2E9C-101B-9397-08002B2CF9AE}" pid="4" name="MSIP_Label_4d2f777e-4347-4fc6-823a-b44ab313546a_Method">
    <vt:lpwstr>Standard</vt:lpwstr>
  </property>
  <property fmtid="{D5CDD505-2E9C-101B-9397-08002B2CF9AE}" pid="5" name="MSIP_Label_4d2f777e-4347-4fc6-823a-b44ab313546a_Name">
    <vt:lpwstr>Non-Public</vt:lpwstr>
  </property>
  <property fmtid="{D5CDD505-2E9C-101B-9397-08002B2CF9AE}" pid="6" name="MSIP_Label_4d2f777e-4347-4fc6-823a-b44ab313546a_SiteId">
    <vt:lpwstr>e351b779-f6d5-4e50-8568-80e922d180ae</vt:lpwstr>
  </property>
  <property fmtid="{D5CDD505-2E9C-101B-9397-08002B2CF9AE}" pid="7" name="MSIP_Label_4d2f777e-4347-4fc6-823a-b44ab313546a_ActionId">
    <vt:lpwstr>70837252-72a8-48b0-9678-2f25796072bb</vt:lpwstr>
  </property>
  <property fmtid="{D5CDD505-2E9C-101B-9397-08002B2CF9AE}" pid="8" name="MSIP_Label_4d2f777e-4347-4fc6-823a-b44ab313546a_ContentBits">
    <vt:lpwstr>0</vt:lpwstr>
  </property>
  <property fmtid="{D5CDD505-2E9C-101B-9397-08002B2CF9AE}" pid="9" name="MSIP_Label_4d2f777e-4347-4fc6-823a-b44ab313546a_Tag">
    <vt:lpwstr>10, 3, 0, 1</vt:lpwstr>
  </property>
</Properties>
</file>