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"/>
  </p:notesMasterIdLst>
  <p:sldIdLst>
    <p:sldId id="443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53FFA1"/>
    <a:srgbClr val="92D050"/>
    <a:srgbClr val="FA7100"/>
    <a:srgbClr val="0066FF"/>
    <a:srgbClr val="FF5B5B"/>
    <a:srgbClr val="663300"/>
    <a:srgbClr val="C800BE"/>
    <a:srgbClr val="1E9657"/>
    <a:srgbClr val="FF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102" y="2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2D8F4AC-113F-4704-BFC1-A9B1F5000CAB}"/>
              </a:ext>
            </a:extLst>
          </p:cNvPr>
          <p:cNvSpPr/>
          <p:nvPr/>
        </p:nvSpPr>
        <p:spPr>
          <a:xfrm>
            <a:off x="208180" y="845483"/>
            <a:ext cx="2413589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W23: Jun 1 - 7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1FDC56-344B-498F-B654-F693776D5792}"/>
              </a:ext>
            </a:extLst>
          </p:cNvPr>
          <p:cNvSpPr/>
          <p:nvPr/>
        </p:nvSpPr>
        <p:spPr>
          <a:xfrm>
            <a:off x="208179" y="162860"/>
            <a:ext cx="1018607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id="{0C2FD635-167E-4854-9731-9A4DF69289DA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04148" y="1019884"/>
            <a:ext cx="11453" cy="570620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12">
            <a:extLst>
              <a:ext uri="{FF2B5EF4-FFF2-40B4-BE49-F238E27FC236}">
                <a16:creationId xmlns:a16="http://schemas.microsoft.com/office/drawing/2014/main" id="{028B17A1-108F-46E0-BFBB-0FC208D182D2}"/>
              </a:ext>
            </a:extLst>
          </p:cNvPr>
          <p:cNvCxnSpPr>
            <a:cxnSpLocks/>
          </p:cNvCxnSpPr>
          <p:nvPr/>
        </p:nvCxnSpPr>
        <p:spPr bwMode="auto">
          <a:xfrm flipV="1">
            <a:off x="2637324" y="769284"/>
            <a:ext cx="4102" cy="5722826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D918A7E-45A2-47A4-9F39-10EC0FB87928}"/>
              </a:ext>
            </a:extLst>
          </p:cNvPr>
          <p:cNvCxnSpPr>
            <a:cxnSpLocks/>
          </p:cNvCxnSpPr>
          <p:nvPr/>
        </p:nvCxnSpPr>
        <p:spPr bwMode="auto">
          <a:xfrm flipV="1">
            <a:off x="5057442" y="797246"/>
            <a:ext cx="32481" cy="579436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12">
            <a:extLst>
              <a:ext uri="{FF2B5EF4-FFF2-40B4-BE49-F238E27FC236}">
                <a16:creationId xmlns:a16="http://schemas.microsoft.com/office/drawing/2014/main" id="{CBC70B73-78DE-4837-9D2B-8262646FBC0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63012" y="917917"/>
            <a:ext cx="19342" cy="575836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E754CE89-44F2-4DAF-B271-D79C072AEF5C}"/>
              </a:ext>
            </a:extLst>
          </p:cNvPr>
          <p:cNvSpPr/>
          <p:nvPr/>
        </p:nvSpPr>
        <p:spPr>
          <a:xfrm>
            <a:off x="10432940" y="162859"/>
            <a:ext cx="193702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09A22A7-454D-4EB2-968A-183701FA3963}"/>
              </a:ext>
            </a:extLst>
          </p:cNvPr>
          <p:cNvSpPr/>
          <p:nvPr/>
        </p:nvSpPr>
        <p:spPr>
          <a:xfrm>
            <a:off x="218977" y="2050940"/>
            <a:ext cx="2410141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 : Week 1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B832620-E6C8-44EB-8BD4-2C9A242BDE68}"/>
              </a:ext>
            </a:extLst>
          </p:cNvPr>
          <p:cNvSpPr/>
          <p:nvPr/>
        </p:nvSpPr>
        <p:spPr>
          <a:xfrm>
            <a:off x="10051352" y="2052676"/>
            <a:ext cx="2377837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9A39DE8-109A-4D0B-AF1C-E939518BE57C}"/>
              </a:ext>
            </a:extLst>
          </p:cNvPr>
          <p:cNvSpPr txBox="1"/>
          <p:nvPr/>
        </p:nvSpPr>
        <p:spPr>
          <a:xfrm>
            <a:off x="5642716" y="2517500"/>
            <a:ext cx="16040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Intel/DCM to trigger review</a:t>
            </a:r>
          </a:p>
          <a:p>
            <a:r>
              <a:rPr lang="en-US" sz="1100" dirty="0"/>
              <a:t>by Thursday Jun 18th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87015B09-04B8-4AFE-A66B-9EFCEC8C9057}"/>
              </a:ext>
            </a:extLst>
          </p:cNvPr>
          <p:cNvSpPr/>
          <p:nvPr/>
        </p:nvSpPr>
        <p:spPr bwMode="auto">
          <a:xfrm>
            <a:off x="2556806" y="2945490"/>
            <a:ext cx="182876" cy="39685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31C5784-B59E-4FF8-AA61-B231138C306C}"/>
              </a:ext>
            </a:extLst>
          </p:cNvPr>
          <p:cNvSpPr txBox="1"/>
          <p:nvPr/>
        </p:nvSpPr>
        <p:spPr>
          <a:xfrm>
            <a:off x="2382216" y="2559768"/>
            <a:ext cx="2408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US" sz="800" dirty="0"/>
              <a:t>Delivery of RAN1 and RAN4 feature list </a:t>
            </a:r>
          </a:p>
          <a:p>
            <a:pPr marL="228600" indent="-228600">
              <a:buAutoNum type="arabicPeriod"/>
            </a:pPr>
            <a:r>
              <a:rPr lang="en-US" sz="800" dirty="0"/>
              <a:t>RAN2 agreed WI specific RAN1/4 related capabilities</a:t>
            </a:r>
          </a:p>
        </p:txBody>
      </p:sp>
      <p:sp>
        <p:nvSpPr>
          <p:cNvPr id="84" name="Arrow: Down 83">
            <a:extLst>
              <a:ext uri="{FF2B5EF4-FFF2-40B4-BE49-F238E27FC236}">
                <a16:creationId xmlns:a16="http://schemas.microsoft.com/office/drawing/2014/main" id="{116DA2E5-E781-4EB5-A315-4D769CE5623A}"/>
              </a:ext>
            </a:extLst>
          </p:cNvPr>
          <p:cNvSpPr/>
          <p:nvPr/>
        </p:nvSpPr>
        <p:spPr bwMode="auto">
          <a:xfrm>
            <a:off x="6353638" y="3186163"/>
            <a:ext cx="182876" cy="39685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F64F1D6D-4AD6-4B36-AA12-34352F15CEE5}"/>
              </a:ext>
            </a:extLst>
          </p:cNvPr>
          <p:cNvSpPr/>
          <p:nvPr/>
        </p:nvSpPr>
        <p:spPr>
          <a:xfrm>
            <a:off x="6418452" y="3583019"/>
            <a:ext cx="2402134" cy="57993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defTabSz="685766"/>
            <a:r>
              <a:rPr lang="en-US" sz="1000" b="1" kern="0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 review and agree on the CRs by Wednesday Jun 24 for Plenary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024EC72-0AFF-47E5-B43F-AD111BDA017D}"/>
              </a:ext>
            </a:extLst>
          </p:cNvPr>
          <p:cNvSpPr/>
          <p:nvPr/>
        </p:nvSpPr>
        <p:spPr>
          <a:xfrm>
            <a:off x="213175" y="1295066"/>
            <a:ext cx="2396601" cy="420271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FF595D7-1655-4AAA-AB1F-B18FE1DEF916}"/>
              </a:ext>
            </a:extLst>
          </p:cNvPr>
          <p:cNvSpPr/>
          <p:nvPr/>
        </p:nvSpPr>
        <p:spPr>
          <a:xfrm>
            <a:off x="2707301" y="3408626"/>
            <a:ext cx="577713" cy="108573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defTabSz="685766"/>
            <a:r>
              <a:rPr lang="en-US" sz="900" b="1" kern="0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Early </a:t>
            </a:r>
          </a:p>
          <a:p>
            <a:pPr defTabSz="685766"/>
            <a:r>
              <a:rPr lang="en-US" sz="900" b="1" kern="0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Online</a:t>
            </a:r>
          </a:p>
          <a:p>
            <a:pPr defTabSz="685766"/>
            <a:r>
              <a:rPr lang="en-US" sz="900" b="1" kern="0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Session, 1 day after the LS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63D9451-6682-42D0-A2F2-EFE43919E78D}"/>
              </a:ext>
            </a:extLst>
          </p:cNvPr>
          <p:cNvSpPr/>
          <p:nvPr/>
        </p:nvSpPr>
        <p:spPr>
          <a:xfrm>
            <a:off x="2668973" y="845400"/>
            <a:ext cx="2413589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W24: Jun 8 - 14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C72B22A-AE08-4DD0-A59F-FD41BA3252DA}"/>
              </a:ext>
            </a:extLst>
          </p:cNvPr>
          <p:cNvSpPr/>
          <p:nvPr/>
        </p:nvSpPr>
        <p:spPr>
          <a:xfrm>
            <a:off x="5129766" y="842871"/>
            <a:ext cx="2413589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W25: Jun 15 - 21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2CCAE6-D872-4B57-AB06-342C0514E00D}"/>
              </a:ext>
            </a:extLst>
          </p:cNvPr>
          <p:cNvSpPr/>
          <p:nvPr/>
        </p:nvSpPr>
        <p:spPr>
          <a:xfrm>
            <a:off x="7590559" y="842788"/>
            <a:ext cx="2413589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W26: Jun 22 - 28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930EC60-8883-450C-83D8-6FD8F3465552}"/>
              </a:ext>
            </a:extLst>
          </p:cNvPr>
          <p:cNvSpPr/>
          <p:nvPr/>
        </p:nvSpPr>
        <p:spPr>
          <a:xfrm>
            <a:off x="10051353" y="842788"/>
            <a:ext cx="193246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W27: Jun 29 -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D976DD78-D775-40CB-87ED-09123AAF7A21}"/>
              </a:ext>
            </a:extLst>
          </p:cNvPr>
          <p:cNvSpPr/>
          <p:nvPr/>
        </p:nvSpPr>
        <p:spPr>
          <a:xfrm>
            <a:off x="2653247" y="2050940"/>
            <a:ext cx="2410141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 : Week 2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B362D59-3722-4A5A-9EBD-7A4F499DB6C0}"/>
              </a:ext>
            </a:extLst>
          </p:cNvPr>
          <p:cNvSpPr/>
          <p:nvPr/>
        </p:nvSpPr>
        <p:spPr>
          <a:xfrm>
            <a:off x="4465737" y="3429000"/>
            <a:ext cx="577713" cy="108573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defTabSz="685766"/>
            <a:r>
              <a:rPr lang="en-US" sz="900" b="1" kern="0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Final email disc on </a:t>
            </a:r>
            <a:r>
              <a:rPr lang="en-US" sz="900" b="1" kern="0" dirty="0" err="1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thursday</a:t>
            </a:r>
            <a:endParaRPr lang="en-US" sz="900" b="1" kern="0" dirty="0"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C91361B-6282-44E4-889D-6E641ADF4F8A}"/>
              </a:ext>
            </a:extLst>
          </p:cNvPr>
          <p:cNvSpPr/>
          <p:nvPr/>
        </p:nvSpPr>
        <p:spPr>
          <a:xfrm>
            <a:off x="3323083" y="3730964"/>
            <a:ext cx="1128661" cy="42027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defTabSz="685766"/>
            <a:r>
              <a:rPr lang="en-US" sz="900" b="1" kern="0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disc on open items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D1C6CCD-3A3A-475F-BF3B-C0A6136B04CF}"/>
              </a:ext>
            </a:extLst>
          </p:cNvPr>
          <p:cNvSpPr txBox="1"/>
          <p:nvPr/>
        </p:nvSpPr>
        <p:spPr>
          <a:xfrm>
            <a:off x="7982267" y="2772292"/>
            <a:ext cx="16040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Wednesday Jun 24th</a:t>
            </a: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81D92843-41EF-4B16-AD67-EC1C8FCF8DA1}"/>
              </a:ext>
            </a:extLst>
          </p:cNvPr>
          <p:cNvSpPr/>
          <p:nvPr/>
        </p:nvSpPr>
        <p:spPr bwMode="auto">
          <a:xfrm>
            <a:off x="8719479" y="3186163"/>
            <a:ext cx="182876" cy="39685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0E700E3-3712-4987-8CAA-33A56E2610B0}"/>
              </a:ext>
            </a:extLst>
          </p:cNvPr>
          <p:cNvCxnSpPr/>
          <p:nvPr/>
        </p:nvCxnSpPr>
        <p:spPr bwMode="auto">
          <a:xfrm>
            <a:off x="5082562" y="3785525"/>
            <a:ext cx="132852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002A7196-4399-4D68-83FD-7A04C736A3C7}"/>
              </a:ext>
            </a:extLst>
          </p:cNvPr>
          <p:cNvSpPr txBox="1"/>
          <p:nvPr/>
        </p:nvSpPr>
        <p:spPr>
          <a:xfrm>
            <a:off x="5107154" y="3854025"/>
            <a:ext cx="1604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F0000"/>
                </a:solidFill>
              </a:rPr>
              <a:t>Intel/DCM to work on:</a:t>
            </a:r>
          </a:p>
          <a:p>
            <a:pPr marL="171450" indent="-171450">
              <a:buFontTx/>
              <a:buChar char="-"/>
            </a:pPr>
            <a:r>
              <a:rPr lang="en-US" sz="800" dirty="0">
                <a:solidFill>
                  <a:srgbClr val="FF0000"/>
                </a:solidFill>
              </a:rPr>
              <a:t>Draft CRs for RAN1/4 list</a:t>
            </a:r>
          </a:p>
          <a:p>
            <a:pPr marL="171450" indent="-171450">
              <a:buFontTx/>
              <a:buChar char="-"/>
            </a:pPr>
            <a:r>
              <a:rPr lang="en-US" sz="800" dirty="0">
                <a:solidFill>
                  <a:srgbClr val="FF0000"/>
                </a:solidFill>
              </a:rPr>
              <a:t>Merge RAN2 endorsed UE cap CRs</a:t>
            </a:r>
          </a:p>
          <a:p>
            <a:pPr marL="171450" indent="-171450">
              <a:buFontTx/>
              <a:buChar char="-"/>
            </a:pPr>
            <a:r>
              <a:rPr lang="en-US" sz="800" dirty="0">
                <a:solidFill>
                  <a:srgbClr val="FF0000"/>
                </a:solidFill>
              </a:rPr>
              <a:t>Merge RAN1/4 specific UE cap CR (if any)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54D19CA-8145-4521-919F-DC9DA267F0BD}"/>
              </a:ext>
            </a:extLst>
          </p:cNvPr>
          <p:cNvCxnSpPr/>
          <p:nvPr/>
        </p:nvCxnSpPr>
        <p:spPr bwMode="auto">
          <a:xfrm flipH="1">
            <a:off x="1766923" y="4514735"/>
            <a:ext cx="972759" cy="4629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59F18E2E-3B35-4C06-90BA-84DA4D7D8AA7}"/>
              </a:ext>
            </a:extLst>
          </p:cNvPr>
          <p:cNvSpPr txBox="1"/>
          <p:nvPr/>
        </p:nvSpPr>
        <p:spPr>
          <a:xfrm>
            <a:off x="557058" y="5024899"/>
            <a:ext cx="2408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Intel plans to submit a </a:t>
            </a:r>
            <a:r>
              <a:rPr lang="en-US" sz="800" dirty="0" err="1"/>
              <a:t>Tdoc</a:t>
            </a:r>
            <a:r>
              <a:rPr lang="en-US" sz="800" dirty="0"/>
              <a:t> with list of open items to discuss, after going through the RAN1/4 list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Companies are requested to provide input offline to Intel if they want to raise issues.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C0F26B21-EF9C-45DA-B943-96F10973AC9E}"/>
              </a:ext>
            </a:extLst>
          </p:cNvPr>
          <p:cNvCxnSpPr>
            <a:cxnSpLocks/>
          </p:cNvCxnSpPr>
          <p:nvPr/>
        </p:nvCxnSpPr>
        <p:spPr bwMode="auto">
          <a:xfrm flipH="1">
            <a:off x="3517470" y="4250280"/>
            <a:ext cx="126700" cy="145917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5152456-BB81-4572-9CFA-7FBCB1F4F0DA}"/>
              </a:ext>
            </a:extLst>
          </p:cNvPr>
          <p:cNvSpPr txBox="1"/>
          <p:nvPr/>
        </p:nvSpPr>
        <p:spPr>
          <a:xfrm>
            <a:off x="2307604" y="5756716"/>
            <a:ext cx="240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Email disc on issues that cannot be resolved in the early session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F1573CB9-A4B1-4791-A257-4FDB233C4F9C}"/>
              </a:ext>
            </a:extLst>
          </p:cNvPr>
          <p:cNvCxnSpPr>
            <a:cxnSpLocks/>
          </p:cNvCxnSpPr>
          <p:nvPr/>
        </p:nvCxnSpPr>
        <p:spPr bwMode="auto">
          <a:xfrm>
            <a:off x="4790930" y="4577483"/>
            <a:ext cx="249281" cy="40015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D76349DA-F719-4500-82DD-976DCF0CF8B8}"/>
              </a:ext>
            </a:extLst>
          </p:cNvPr>
          <p:cNvSpPr txBox="1"/>
          <p:nvPr/>
        </p:nvSpPr>
        <p:spPr>
          <a:xfrm>
            <a:off x="4728395" y="4997122"/>
            <a:ext cx="2408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RAN2 to conclude on all open items on capability from RAN1/2/4.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800" dirty="0"/>
              <a:t>All RAN2 WI specific UE capability CRs should be endorsed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800" dirty="0"/>
              <a:t>No emails disc on capability issues after RAN2-110e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D738A151-2CBA-412C-AAD5-E541400E1479}"/>
              </a:ext>
            </a:extLst>
          </p:cNvPr>
          <p:cNvSpPr/>
          <p:nvPr/>
        </p:nvSpPr>
        <p:spPr>
          <a:xfrm>
            <a:off x="252612" y="3990969"/>
            <a:ext cx="2127733" cy="54144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r>
              <a:rPr lang="en-US" sz="900" dirty="0"/>
              <a:t>RAN2 to discuss WI specific RAN1/4 related capabilities (CLI, </a:t>
            </a:r>
            <a:r>
              <a:rPr lang="en-US" sz="900" dirty="0" err="1"/>
              <a:t>enhMob</a:t>
            </a:r>
            <a:r>
              <a:rPr lang="en-US" sz="900" dirty="0"/>
              <a:t>, POS etc..)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B6B6E94B-53DC-4BC5-8514-16FC674C87C7}"/>
              </a:ext>
            </a:extLst>
          </p:cNvPr>
          <p:cNvSpPr/>
          <p:nvPr/>
        </p:nvSpPr>
        <p:spPr>
          <a:xfrm>
            <a:off x="237253" y="2632372"/>
            <a:ext cx="553394" cy="54144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r>
              <a:rPr lang="en-US" sz="900" dirty="0"/>
              <a:t>LS reply to RAN1/4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ABF7F77A-0B39-4393-98D8-1F10CC31214A}"/>
              </a:ext>
            </a:extLst>
          </p:cNvPr>
          <p:cNvSpPr/>
          <p:nvPr/>
        </p:nvSpPr>
        <p:spPr>
          <a:xfrm>
            <a:off x="230984" y="3290096"/>
            <a:ext cx="553394" cy="54144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r>
              <a:rPr lang="en-US" sz="900" dirty="0"/>
              <a:t>Plan on next steps</a:t>
            </a:r>
          </a:p>
        </p:txBody>
      </p:sp>
    </p:spTree>
    <p:extLst>
      <p:ext uri="{BB962C8B-B14F-4D97-AF65-F5344CB8AC3E}">
        <p14:creationId xmlns:p14="http://schemas.microsoft.com/office/powerpoint/2010/main" val="1739392945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355BB4B7850E44A83DAD8AF6CF14B0" ma:contentTypeVersion="13" ma:contentTypeDescription="Create a new document." ma:contentTypeScope="" ma:versionID="7b4a7a243446e5ddcb2fcbe1e46e18c6">
  <xsd:schema xmlns:xsd="http://www.w3.org/2001/XMLSchema" xmlns:xs="http://www.w3.org/2001/XMLSchema" xmlns:p="http://schemas.microsoft.com/office/2006/metadata/properties" xmlns:ns2="042397af-7977-45ef-9118-11c18c8623b6" xmlns:ns3="80530660-24fd-4391-a7a1-d653900fee43" targetNamespace="http://schemas.microsoft.com/office/2006/metadata/properties" ma:root="true" ma:fieldsID="e1eccf0d8628f7c46c944edead49ef06" ns2:_="" ns3:_="">
    <xsd:import namespace="042397af-7977-45ef-9118-11c18c8623b6"/>
    <xsd:import namespace="80530660-24fd-4391-a7a1-d653900fee43"/>
    <xsd:element name="properties">
      <xsd:complexType>
        <xsd:sequence>
          <xsd:element name="documentManagement">
            <xsd:complexType>
              <xsd:all>
                <xsd:element ref="ns2:_Flow_SignoffStatus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2397af-7977-45ef-9118-11c18c8623b6" elementFormDefault="qualified">
    <xsd:import namespace="http://schemas.microsoft.com/office/2006/documentManagement/types"/>
    <xsd:import namespace="http://schemas.microsoft.com/office/infopath/2007/PartnerControls"/>
    <xsd:element name="_Flow_SignoffStatus" ma:index="8" nillable="true" ma:displayName="Sign-off status" ma:internalName="Sign_x002d_off_x0020_status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530660-24fd-4391-a7a1-d653900fee4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042397af-7977-45ef-9118-11c18c8623b6" xsi:nil="true"/>
  </documentManagement>
</p:properties>
</file>

<file path=customXml/itemProps1.xml><?xml version="1.0" encoding="utf-8"?>
<ds:datastoreItem xmlns:ds="http://schemas.openxmlformats.org/officeDocument/2006/customXml" ds:itemID="{185A6399-BE54-452F-88F3-0E2275957D77}"/>
</file>

<file path=customXml/itemProps2.xml><?xml version="1.0" encoding="utf-8"?>
<ds:datastoreItem xmlns:ds="http://schemas.openxmlformats.org/officeDocument/2006/customXml" ds:itemID="{01929C31-5DD7-4763-AEE1-717F35B5D8FE}"/>
</file>

<file path=customXml/itemProps3.xml><?xml version="1.0" encoding="utf-8"?>
<ds:datastoreItem xmlns:ds="http://schemas.openxmlformats.org/officeDocument/2006/customXml" ds:itemID="{E5ABD2DF-FB13-443C-8C73-5D3CD5920429}"/>
</file>

<file path=docProps/app.xml><?xml version="1.0" encoding="utf-8"?>
<Properties xmlns="http://schemas.openxmlformats.org/officeDocument/2006/extended-properties" xmlns:vt="http://schemas.openxmlformats.org/officeDocument/2006/docPropsVTypes">
  <TotalTime>32318</TotalTime>
  <Words>230</Words>
  <Application>Microsoft Office PowerPoint</Application>
  <PresentationFormat>Widescreen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Intel Corp - Naveen Palle</cp:lastModifiedBy>
  <cp:revision>503</cp:revision>
  <dcterms:created xsi:type="dcterms:W3CDTF">2018-05-24T11:49:12Z</dcterms:created>
  <dcterms:modified xsi:type="dcterms:W3CDTF">2020-05-29T19:41:21Z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2020-05-29 19:41:21Z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0x010100C3355BB4B7850E44A83DAD8AF6CF14B0</vt:lpwstr>
  </property>
</Properties>
</file>