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8"/>
  </p:notesMasterIdLst>
  <p:sldIdLst>
    <p:sldId id="260" r:id="rId3"/>
    <p:sldId id="268" r:id="rId4"/>
    <p:sldId id="283" r:id="rId5"/>
    <p:sldId id="284" r:id="rId6"/>
    <p:sldId id="285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357" autoAdjust="0"/>
  </p:normalViewPr>
  <p:slideViewPr>
    <p:cSldViewPr snapToGrid="0">
      <p:cViewPr varScale="1">
        <p:scale>
          <a:sx n="113" d="100"/>
          <a:sy n="113" d="100"/>
        </p:scale>
        <p:origin x="39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FA4D9A-512F-42B4-8C8E-E22DF2EDDE6B}" type="datetimeFigureOut">
              <a:rPr lang="en-US" smtClean="0"/>
              <a:t>4/4/2019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235B1B-BD43-4960-A226-6CC39E1A6C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658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35B1B-BD43-4960-A226-6CC39E1A6CC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3910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35B1B-BD43-4960-A226-6CC39E1A6CC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3811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35B1B-BD43-4960-A226-6CC39E1A6CC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8377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4/4/2019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4/4/2019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4/4/2019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4/4/2019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4/4/2019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4/4/2019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4/4/2019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4/4/2019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4/4/2019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4/4/2019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4/4/2019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4/4/2019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4/4/2019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4/4/2019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4/4/2019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4/4/2019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4/4/2019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4/4/2019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4/4/2019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4/4/2019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4/4/2019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4/4/2019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B1093F-02E4-4B9B-9C74-CC99BA4FCE82}" type="datetimeFigureOut">
              <a:rPr lang="en-US" smtClean="0"/>
              <a:t>4/4/2019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B1093F-02E4-4B9B-9C74-CC99BA4FCE82}" type="datetimeFigureOut">
              <a:rPr lang="en-US" smtClean="0"/>
              <a:t>4/4/2019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Title 1"/>
              <p:cNvSpPr txBox="1"/>
              <p:nvPr/>
            </p:nvSpPr>
            <p:spPr>
              <a:xfrm>
                <a:off x="1547192" y="1805747"/>
                <a:ext cx="8839200" cy="1470025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rm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en-US" altLang="ko-KR" sz="3600" dirty="0">
                    <a:ea typeface="Gulim" panose="020B0600000101010101" pitchFamily="34" charset="-127"/>
                  </a:rPr>
                  <a:t>Joint Proposal on Deterministic Sequence Hopping for </a:t>
                </a:r>
                <a14:m>
                  <m:oMath xmlns:m="http://schemas.openxmlformats.org/officeDocument/2006/math">
                    <m:r>
                      <a:rPr lang="en-US" altLang="ko-KR" sz="3600" i="1" dirty="0" smtClean="0">
                        <a:latin typeface="Cambria Math" panose="02040503050406030204" pitchFamily="18" charset="0"/>
                        <a:ea typeface="Gulim" panose="020B0600000101010101" pitchFamily="34" charset="-127"/>
                      </a:rPr>
                      <m:t>𝜋</m:t>
                    </m:r>
                  </m:oMath>
                </a14:m>
                <a:r>
                  <a:rPr lang="en-US" altLang="ko-KR" sz="3600" dirty="0">
                    <a:ea typeface="Gulim" panose="020B0600000101010101" pitchFamily="34" charset="-127"/>
                  </a:rPr>
                  <a:t>/2 BPSK CGS Sequence</a:t>
                </a:r>
                <a:endParaRPr lang="en-US" altLang="zh-CN" sz="3600" dirty="0"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Title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192" y="1805747"/>
                <a:ext cx="8839200" cy="1470025"/>
              </a:xfrm>
              <a:prstGeom prst="rect">
                <a:avLst/>
              </a:prstGeom>
              <a:blipFill rotWithShape="0">
                <a:blip r:embed="rId2"/>
                <a:stretch>
                  <a:fillRect b="-1576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  <a:endParaRPr lang="en-US">
                  <a:noFill/>
                </a:endParaRPr>
              </a:p>
            </p:txBody>
          </p:sp>
        </mc:Fallback>
      </mc:AlternateContent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2232992" y="4386331"/>
            <a:ext cx="7963722" cy="1253750"/>
          </a:xfrm>
        </p:spPr>
        <p:txBody>
          <a:bodyPr/>
          <a:lstStyle/>
          <a:p>
            <a:r>
              <a:rPr lang="en-US" altLang="zh-CN" sz="2800" dirty="0">
                <a:solidFill>
                  <a:schemeClr val="tx1"/>
                </a:solidFill>
                <a:cs typeface="Times New Roman" panose="02020603050405020304" pitchFamily="18" charset="0"/>
              </a:rPr>
              <a:t>Intel, ZTE, </a:t>
            </a:r>
            <a:r>
              <a:rPr lang="en-US" altLang="zh-CN" sz="2800" dirty="0" err="1">
                <a:solidFill>
                  <a:schemeClr val="tx1"/>
                </a:solidFill>
                <a:cs typeface="Times New Roman" panose="02020603050405020304" pitchFamily="18" charset="0"/>
              </a:rPr>
              <a:t>Sanechips</a:t>
            </a:r>
            <a:r>
              <a:rPr lang="en-US" altLang="zh-CN" sz="2800" dirty="0">
                <a:solidFill>
                  <a:schemeClr val="tx1"/>
                </a:solidFill>
                <a:cs typeface="Times New Roman" panose="02020603050405020304" pitchFamily="18" charset="0"/>
              </a:rPr>
              <a:t>, </a:t>
            </a:r>
            <a:r>
              <a:rPr lang="en-US" altLang="zh-CN" sz="2800" dirty="0">
                <a:cs typeface="Times New Roman" panose="02020603050405020304" pitchFamily="18" charset="0"/>
              </a:rPr>
              <a:t>Qualcomm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571703" y="810850"/>
            <a:ext cx="2050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R1-195604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47675" y="103980"/>
            <a:ext cx="10515600" cy="1325563"/>
          </a:xfrm>
        </p:spPr>
        <p:txBody>
          <a:bodyPr/>
          <a:lstStyle/>
          <a:p>
            <a:r>
              <a:rPr lang="en-US" altLang="en-US" dirty="0"/>
              <a:t>Background</a:t>
            </a:r>
            <a:endParaRPr lang="ru-RU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147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47675" y="1550521"/>
                <a:ext cx="10515600" cy="4791012"/>
              </a:xfrm>
            </p:spPr>
            <p:txBody>
              <a:bodyPr>
                <a:normAutofit/>
              </a:bodyPr>
              <a:lstStyle/>
              <a:p>
                <a:pPr>
                  <a:defRPr/>
                </a:pPr>
                <a:r>
                  <a:rPr lang="en-US" alt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following agreement was made in 3GPP RAN1#96:</a:t>
                </a:r>
              </a:p>
              <a:p>
                <a:pPr>
                  <a:defRPr/>
                </a:pPr>
                <a:endParaRPr lang="en-US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defRPr/>
                </a:pPr>
                <a:endParaRPr lang="en-US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defRPr/>
                </a:pPr>
                <a:endParaRPr lang="en-US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defRPr/>
                </a:pPr>
                <a:r>
                  <a:rPr lang="en-US" alt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To address the FFS point, a deterministic sequence hopping pattern is proposed for length 12, 18 and 24 CGS sequences for </a:t>
                </a:r>
                <a14:m>
                  <m:oMath xmlns:m="http://schemas.openxmlformats.org/officeDocument/2006/math">
                    <m:r>
                      <a:rPr lang="en-US" altLang="en-US" sz="2000" b="0" i="1" smtClean="0">
                        <a:latin typeface="Cambria Math" panose="02040503050406030204" pitchFamily="18" charset="0"/>
                      </a:rPr>
                      <m:t>𝜋</m:t>
                    </m:r>
                  </m:oMath>
                </a14:m>
                <a:r>
                  <a:rPr lang="en-US" alt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/2-BPSK modulated PUSCH DM-RS</a:t>
                </a:r>
              </a:p>
              <a:p>
                <a:pPr>
                  <a:defRPr/>
                </a:pPr>
                <a:r>
                  <a:rPr lang="en-US" alt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Key Properties:</a:t>
                </a:r>
              </a:p>
              <a:p>
                <a:pPr lvl="1">
                  <a:defRPr/>
                </a:pPr>
                <a:r>
                  <a:rPr lang="en-US" altLang="en-US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Deterministic hopping pattern for single symbol FL DMRS with additional DMRS in the slot. </a:t>
                </a:r>
              </a:p>
              <a:p>
                <a:pPr lvl="1">
                  <a:defRPr/>
                </a:pPr>
                <a:r>
                  <a:rPr lang="en-US" altLang="en-US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sequence ID for first DM-RS symbol can be chosen randomly using sequence hopping formula; the corresponding sequence for next occurring DM-RS symbol is chosen deterministically from the proposed tables.</a:t>
                </a:r>
              </a:p>
              <a:p>
                <a:pPr lvl="1">
                  <a:defRPr/>
                </a:pPr>
                <a:r>
                  <a:rPr lang="en-US" altLang="en-US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Key advantage is that the joint autocorrelation of the pair of sequences is better than the individual sequence autocorrelations.   </a:t>
                </a:r>
              </a:p>
            </p:txBody>
          </p:sp>
        </mc:Choice>
        <mc:Fallback xmlns="">
          <p:sp>
            <p:nvSpPr>
              <p:cNvPr id="6147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47675" y="1550521"/>
                <a:ext cx="10515600" cy="4791012"/>
              </a:xfrm>
              <a:blipFill rotWithShape="0">
                <a:blip r:embed="rId2"/>
                <a:stretch>
                  <a:fillRect l="-522" t="-127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  <a:endParaRPr lang="en-US">
                  <a:noFill/>
                </a:endParaRPr>
              </a:p>
            </p:txBody>
          </p:sp>
        </mc:Fallback>
      </mc:AlternateContent>
      <p:sp>
        <p:nvSpPr>
          <p:cNvPr id="5" name="Rectangle 4"/>
          <p:cNvSpPr/>
          <p:nvPr/>
        </p:nvSpPr>
        <p:spPr>
          <a:xfrm>
            <a:off x="999066" y="2052303"/>
            <a:ext cx="9855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Agreement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For the case of CGS sequence in case of two adjacent symbol DM-RS, the same CGS sets are used for both single and two symbol DM-RS for pi/2 BPSK modulation.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CG Times (WN)"/>
              <a:buChar char="-"/>
            </a:pPr>
            <a:r>
              <a:rPr lang="en-US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FFS: Whether or not to support deterministic sequence hopping pattern </a:t>
            </a:r>
            <a:endParaRPr lang="en-US" dirty="0">
              <a:effectLst/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932" y="213873"/>
            <a:ext cx="10515600" cy="611152"/>
          </a:xfrm>
        </p:spPr>
        <p:txBody>
          <a:bodyPr>
            <a:normAutofit fontScale="90000"/>
          </a:bodyPr>
          <a:lstStyle/>
          <a:p>
            <a:r>
              <a:rPr lang="en-US" dirty="0"/>
              <a:t>Deterministic Sequence Hopping for Length-12 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3114713"/>
              </p:ext>
            </p:extLst>
          </p:nvPr>
        </p:nvGraphicFramePr>
        <p:xfrm>
          <a:off x="495328" y="1685583"/>
          <a:ext cx="6210272" cy="3580684"/>
        </p:xfrm>
        <a:graphic>
          <a:graphicData uri="http://schemas.openxmlformats.org/drawingml/2006/table">
            <a:tbl>
              <a:tblPr firstRow="1" firstCol="1" bandRow="1"/>
              <a:tblGrid>
                <a:gridCol w="1367736"/>
                <a:gridCol w="1740722"/>
                <a:gridCol w="1311795"/>
                <a:gridCol w="1790019"/>
              </a:tblGrid>
              <a:tr h="47069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CGS index for the first DMRS symbol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CGS index </a:t>
                      </a:r>
                      <a:r>
                        <a:rPr lang="en-US" sz="1200" b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 the next DM-RS symbol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1397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CGS index for the first DMRS symbol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CGS index for the next DM-RS symbol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172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172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172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172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172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172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172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172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172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172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172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172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172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172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63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612774" y="1325484"/>
            <a:ext cx="5937251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14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1460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en-US" sz="1000" b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Table 1: Deterministic hopping pattern for Length 12 DMRS</a:t>
            </a:r>
            <a:endParaRPr kumimoji="0" lang="en-US" altLang="en-US" sz="2000" b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3" name="表格 2"/>
          <p:cNvGraphicFramePr/>
          <p:nvPr>
            <p:extLst>
              <p:ext uri="{D42A27DB-BD31-4B8C-83A1-F6EECF244321}">
                <p14:modId xmlns:p14="http://schemas.microsoft.com/office/powerpoint/2010/main" val="1621833450"/>
              </p:ext>
            </p:extLst>
          </p:nvPr>
        </p:nvGraphicFramePr>
        <p:xfrm>
          <a:off x="7288107" y="1674064"/>
          <a:ext cx="4158826" cy="36040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2728"/>
                <a:gridCol w="863410"/>
                <a:gridCol w="1569960"/>
                <a:gridCol w="862728"/>
              </a:tblGrid>
              <a:tr h="670881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1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Auto </a:t>
                      </a:r>
                      <a:r>
                        <a:rPr lang="en-US" sz="1100" b="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Corr</a:t>
                      </a:r>
                      <a:endParaRPr lang="en-US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Lag</a:t>
                      </a:r>
                      <a:endParaRPr lang="en-US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Deterministic </a:t>
                      </a:r>
                      <a:r>
                        <a:rPr lang="en-US" sz="11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hopping</a:t>
                      </a:r>
                      <a:endParaRPr 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R</a:t>
                      </a:r>
                      <a:r>
                        <a:rPr lang="en-US" sz="11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andom</a:t>
                      </a:r>
                      <a:endParaRPr lang="en-US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2362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mean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2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0.022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0.052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</a:tr>
              <a:tr h="332362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3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0.026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0.073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</a:tr>
              <a:tr h="332362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max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2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0.167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0.333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2362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3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0.167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0.333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2362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XCorr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2362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mean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2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0.157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05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0.158 </a:t>
                      </a:r>
                      <a:endParaRPr lang="en-US" altLang="en-US" sz="105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</a:tr>
              <a:tr h="332362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3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0.159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05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0.160 </a:t>
                      </a:r>
                      <a:endParaRPr lang="en-US" altLang="en-US" sz="105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</a:tr>
              <a:tr h="332362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max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2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0.667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05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0.667 </a:t>
                      </a:r>
                      <a:endParaRPr lang="en-US" altLang="en-US" sz="105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280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3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0.667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05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0.833 </a:t>
                      </a:r>
                      <a:endParaRPr lang="en-US" altLang="en-US" sz="105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932" y="213873"/>
            <a:ext cx="10515600" cy="611152"/>
          </a:xfrm>
        </p:spPr>
        <p:txBody>
          <a:bodyPr>
            <a:normAutofit fontScale="90000"/>
          </a:bodyPr>
          <a:lstStyle/>
          <a:p>
            <a:r>
              <a:rPr lang="en-US" dirty="0"/>
              <a:t>Deterministic Sequence Hopping for Length-18 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3687010"/>
              </p:ext>
            </p:extLst>
          </p:nvPr>
        </p:nvGraphicFramePr>
        <p:xfrm>
          <a:off x="495301" y="1677194"/>
          <a:ext cx="6210299" cy="3429525"/>
        </p:xfrm>
        <a:graphic>
          <a:graphicData uri="http://schemas.openxmlformats.org/drawingml/2006/table">
            <a:tbl>
              <a:tblPr firstRow="1" firstCol="1" bandRow="1"/>
              <a:tblGrid>
                <a:gridCol w="1367366"/>
                <a:gridCol w="1735666"/>
                <a:gridCol w="1320800"/>
                <a:gridCol w="1786467"/>
              </a:tblGrid>
              <a:tr h="34919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CGS index for the first DMRS symbol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CGS index </a:t>
                      </a:r>
                      <a:r>
                        <a:rPr lang="en-US" sz="1200" b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 the next DM-RS symbol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1397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CGS index for the first DMRS symbol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CGS index for the next DM-RS symbol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05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23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05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05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05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05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25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05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05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05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28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05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05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27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05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05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21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05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05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29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26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05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12774" y="1298502"/>
            <a:ext cx="5937251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14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1460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en-US" sz="1000" b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Table </a:t>
            </a:r>
            <a:r>
              <a:rPr lang="en-US" altLang="en-US" sz="1000" b="1" dirty="0">
                <a:solidFill>
                  <a:srgbClr val="000000"/>
                </a:solidFill>
                <a:ea typeface="Times New Roman" panose="02020603050405020304" pitchFamily="18" charset="0"/>
              </a:rPr>
              <a:t>2</a:t>
            </a:r>
            <a:r>
              <a:rPr kumimoji="0" lang="en-US" altLang="en-US" sz="1000" b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: Deterministic hopping pattern for Length 18 DMRS</a:t>
            </a:r>
            <a:endParaRPr kumimoji="0" lang="en-US" altLang="en-US" sz="2000" b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3" name="表格 2"/>
          <p:cNvGraphicFramePr/>
          <p:nvPr>
            <p:extLst>
              <p:ext uri="{D42A27DB-BD31-4B8C-83A1-F6EECF244321}">
                <p14:modId xmlns:p14="http://schemas.microsoft.com/office/powerpoint/2010/main" val="1209777219"/>
              </p:ext>
            </p:extLst>
          </p:nvPr>
        </p:nvGraphicFramePr>
        <p:xfrm>
          <a:off x="7172960" y="1677196"/>
          <a:ext cx="4188460" cy="34295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2490"/>
                <a:gridCol w="873125"/>
                <a:gridCol w="1570355"/>
                <a:gridCol w="872490"/>
              </a:tblGrid>
              <a:tr h="638183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1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Auto </a:t>
                      </a:r>
                      <a:r>
                        <a:rPr lang="en-US" sz="1100" b="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Corr</a:t>
                      </a:r>
                      <a:endParaRPr lang="en-US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Lag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Deterministic </a:t>
                      </a:r>
                      <a:r>
                        <a:rPr lang="en-US" sz="11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hopping</a:t>
                      </a:r>
                      <a:endParaRPr 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R</a:t>
                      </a:r>
                      <a:r>
                        <a:rPr lang="en-US" sz="11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andom</a:t>
                      </a:r>
                      <a:endParaRPr lang="en-US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062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mean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4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5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0.032 </a:t>
                      </a:r>
                      <a:endParaRPr lang="en-US" altLang="en-US" sz="105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0.040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</a:tr>
              <a:tr h="309913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5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5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0.040 </a:t>
                      </a:r>
                      <a:endParaRPr lang="en-US" altLang="en-US" sz="105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0.053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</a:tr>
              <a:tr h="309913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max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4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5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0.222 </a:t>
                      </a:r>
                      <a:endParaRPr lang="en-US" altLang="en-US" sz="105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0.333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9913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5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5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0.222 </a:t>
                      </a:r>
                      <a:endParaRPr lang="en-US" altLang="en-US" sz="105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0.444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9913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XCorr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062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mean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4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5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0.132 </a:t>
                      </a:r>
                      <a:endParaRPr lang="en-US" altLang="en-US" sz="105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0.132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</a:tr>
              <a:tr h="309913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5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5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0.133 </a:t>
                      </a:r>
                      <a:endParaRPr lang="en-US" altLang="en-US" sz="105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0.133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</a:tr>
              <a:tr h="31062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max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4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5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0.500 </a:t>
                      </a:r>
                      <a:endParaRPr lang="en-US" altLang="en-US" sz="105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0.889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9913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5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5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0.500 </a:t>
                      </a:r>
                      <a:endParaRPr lang="en-US" altLang="en-US" sz="105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0.889 </a:t>
                      </a:r>
                      <a:endParaRPr lang="en-US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932" y="213873"/>
            <a:ext cx="10515600" cy="611152"/>
          </a:xfrm>
        </p:spPr>
        <p:txBody>
          <a:bodyPr>
            <a:normAutofit fontScale="90000"/>
          </a:bodyPr>
          <a:lstStyle/>
          <a:p>
            <a:r>
              <a:rPr lang="en-US" dirty="0"/>
              <a:t>Deterministic Sequence Hopping for Length-24 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9899455"/>
              </p:ext>
            </p:extLst>
          </p:nvPr>
        </p:nvGraphicFramePr>
        <p:xfrm>
          <a:off x="495300" y="1677194"/>
          <a:ext cx="6210299" cy="3429525"/>
        </p:xfrm>
        <a:graphic>
          <a:graphicData uri="http://schemas.openxmlformats.org/drawingml/2006/table">
            <a:tbl>
              <a:tblPr firstRow="1" firstCol="1" bandRow="1"/>
              <a:tblGrid>
                <a:gridCol w="1422474"/>
                <a:gridCol w="1685997"/>
                <a:gridCol w="1311801"/>
                <a:gridCol w="1790027"/>
              </a:tblGrid>
              <a:tr h="34919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CGS index for the first DMRS symbol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CGS index </a:t>
                      </a:r>
                      <a:r>
                        <a:rPr lang="en-US" sz="1200" b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 the next DM-RS symbol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1397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CGS index for the first DMRS symbol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CGS index for the next DM-RS symbol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05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05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05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05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05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05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05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05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05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05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05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05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05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05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05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12774" y="1299057"/>
            <a:ext cx="5937251" cy="245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14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1460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en-US" sz="1000" b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Table 3: Deterministic hopping pattern for Length 24 DMRS</a:t>
            </a:r>
            <a:endParaRPr kumimoji="0" lang="en-US" altLang="en-US" sz="2000" b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3" name="表格 2"/>
          <p:cNvGraphicFramePr/>
          <p:nvPr>
            <p:extLst>
              <p:ext uri="{D42A27DB-BD31-4B8C-83A1-F6EECF244321}">
                <p14:modId xmlns:p14="http://schemas.microsoft.com/office/powerpoint/2010/main" val="2319757270"/>
              </p:ext>
            </p:extLst>
          </p:nvPr>
        </p:nvGraphicFramePr>
        <p:xfrm>
          <a:off x="7222068" y="1677195"/>
          <a:ext cx="4132368" cy="34444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7524"/>
                <a:gridCol w="856864"/>
                <a:gridCol w="1526763"/>
                <a:gridCol w="891217"/>
              </a:tblGrid>
              <a:tr h="66666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Auto</a:t>
                      </a:r>
                      <a:endParaRPr lang="en-US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Lag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Deterministic </a:t>
                      </a:r>
                      <a:r>
                        <a:rPr lang="en-US" sz="11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hopping</a:t>
                      </a:r>
                      <a:endParaRPr 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R</a:t>
                      </a:r>
                      <a:r>
                        <a:rPr lang="en-US" sz="11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andom</a:t>
                      </a:r>
                      <a:endParaRPr lang="en-US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2366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mean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5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0.021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0.021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</a:tr>
              <a:tr h="312366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6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0.033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0.036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</a:tr>
              <a:tr h="312974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max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5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0.083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0.167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686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6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0.250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0.500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2974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XCorr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2366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mean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5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0.115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0.116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</a:tr>
              <a:tr h="312366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6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0.116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0.116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</a:tr>
              <a:tr h="312366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max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5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0.500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0.667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2366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6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0.500 </a:t>
                      </a:r>
                      <a:endParaRPr lang="en-US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0.667 </a:t>
                      </a:r>
                      <a:endParaRPr lang="en-US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620</Words>
  <Application>Microsoft Office PowerPoint</Application>
  <PresentationFormat>Widescreen</PresentationFormat>
  <Paragraphs>316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8" baseType="lpstr">
      <vt:lpstr>Malgun Gothic</vt:lpstr>
      <vt:lpstr>宋体</vt:lpstr>
      <vt:lpstr>Arial</vt:lpstr>
      <vt:lpstr>Calibri</vt:lpstr>
      <vt:lpstr>Calibri Light</vt:lpstr>
      <vt:lpstr>Cambria Math</vt:lpstr>
      <vt:lpstr>CG Times (WN)</vt:lpstr>
      <vt:lpstr>等线</vt:lpstr>
      <vt:lpstr>等线 Light</vt:lpstr>
      <vt:lpstr>Gulim</vt:lpstr>
      <vt:lpstr>Times New Roman</vt:lpstr>
      <vt:lpstr>Office Theme</vt:lpstr>
      <vt:lpstr>1_Office Theme</vt:lpstr>
      <vt:lpstr>PowerPoint Presentation</vt:lpstr>
      <vt:lpstr>Background</vt:lpstr>
      <vt:lpstr>Deterministic Sequence Hopping for Length-12 </vt:lpstr>
      <vt:lpstr>Deterministic Sequence Hopping for Length-18 </vt:lpstr>
      <vt:lpstr>Deterministic Sequence Hopping for Length-24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Length-6 CGS proposal</dc:title>
  <dc:creator>Wei Yang</dc:creator>
  <cp:keywords>CTPClassification=CTP_NT</cp:keywords>
  <cp:lastModifiedBy>Sengupta, Avik</cp:lastModifiedBy>
  <cp:revision>237</cp:revision>
  <dcterms:created xsi:type="dcterms:W3CDTF">2017-11-26T17:12:00Z</dcterms:created>
  <dcterms:modified xsi:type="dcterms:W3CDTF">2019-04-04T21:34:28Z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27adfdd9-f57b-47d5-8ecc-9a3a3c316fba</vt:lpwstr>
  </property>
  <property fmtid="{D5CDD505-2E9C-101B-9397-08002B2CF9AE}" pid="3" name="CTP_TimeStamp">
    <vt:lpwstr>2019-04-04 21:34:28Z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KSOProductBuildVer">
    <vt:lpwstr>2052-10.8.2.6613</vt:lpwstr>
  </property>
</Properties>
</file>