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91" r:id="rId3"/>
    <p:sldId id="292" r:id="rId4"/>
    <p:sldId id="284" r:id="rId5"/>
    <p:sldId id="293" r:id="rId6"/>
    <p:sldId id="259" r:id="rId7"/>
    <p:sldId id="294"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072F650-2722-492B-B810-53B812178D95}">
          <p14:sldIdLst>
            <p14:sldId id="256"/>
            <p14:sldId id="291"/>
            <p14:sldId id="292"/>
          </p14:sldIdLst>
        </p14:section>
        <p14:section name="Appendix" id="{30B65C2E-126C-458F-A8BD-1BB89AF10A29}">
          <p14:sldIdLst>
            <p14:sldId id="284"/>
            <p14:sldId id="293"/>
            <p14:sldId id="259"/>
            <p14:sldId id="29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191" autoAdjust="0"/>
    <p:restoredTop sz="94660"/>
  </p:normalViewPr>
  <p:slideViewPr>
    <p:cSldViewPr>
      <p:cViewPr varScale="1">
        <p:scale>
          <a:sx n="90" d="100"/>
          <a:sy n="90" d="100"/>
        </p:scale>
        <p:origin x="76" y="3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2F43ADC7-CF23-4973-8DDC-79492D6E26A8}" type="datetimeFigureOut">
              <a:rPr kumimoji="1" lang="ja-JP" altLang="en-US" smtClean="0"/>
              <a:pPr/>
              <a:t>2018/8/24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1146340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F43ADC7-CF23-4973-8DDC-79492D6E26A8}" type="datetimeFigureOut">
              <a:rPr kumimoji="1" lang="ja-JP" altLang="en-US" smtClean="0"/>
              <a:pPr/>
              <a:t>2018/8/24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1782470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F43ADC7-CF23-4973-8DDC-79492D6E26A8}" type="datetimeFigureOut">
              <a:rPr kumimoji="1" lang="ja-JP" altLang="en-US" smtClean="0"/>
              <a:pPr/>
              <a:t>2018/8/24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442991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F43ADC7-CF23-4973-8DDC-79492D6E26A8}" type="datetimeFigureOut">
              <a:rPr kumimoji="1" lang="ja-JP" altLang="en-US" smtClean="0"/>
              <a:pPr/>
              <a:t>2018/8/24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2368626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F43ADC7-CF23-4973-8DDC-79492D6E26A8}" type="datetimeFigureOut">
              <a:rPr kumimoji="1" lang="ja-JP" altLang="en-US" smtClean="0"/>
              <a:pPr/>
              <a:t>2018/8/24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3584341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2F43ADC7-CF23-4973-8DDC-79492D6E26A8}" type="datetimeFigureOut">
              <a:rPr kumimoji="1" lang="ja-JP" altLang="en-US" smtClean="0"/>
              <a:pPr/>
              <a:t>2018/8/24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2721931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2F43ADC7-CF23-4973-8DDC-79492D6E26A8}" type="datetimeFigureOut">
              <a:rPr kumimoji="1" lang="ja-JP" altLang="en-US" smtClean="0"/>
              <a:pPr/>
              <a:t>2018/8/24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2598156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2F43ADC7-CF23-4973-8DDC-79492D6E26A8}" type="datetimeFigureOut">
              <a:rPr kumimoji="1" lang="ja-JP" altLang="en-US" smtClean="0"/>
              <a:pPr/>
              <a:t>2018/8/24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2871737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43ADC7-CF23-4973-8DDC-79492D6E26A8}" type="datetimeFigureOut">
              <a:rPr kumimoji="1" lang="ja-JP" altLang="en-US" smtClean="0"/>
              <a:pPr/>
              <a:t>2018/8/24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420709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F43ADC7-CF23-4973-8DDC-79492D6E26A8}" type="datetimeFigureOut">
              <a:rPr kumimoji="1" lang="ja-JP" altLang="en-US" smtClean="0"/>
              <a:pPr/>
              <a:t>2018/8/24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3386676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F43ADC7-CF23-4973-8DDC-79492D6E26A8}" type="datetimeFigureOut">
              <a:rPr kumimoji="1" lang="ja-JP" altLang="en-US" smtClean="0"/>
              <a:pPr/>
              <a:t>2018/8/24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4095078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43ADC7-CF23-4973-8DDC-79492D6E26A8}" type="datetimeFigureOut">
              <a:rPr kumimoji="1" lang="ja-JP" altLang="en-US" smtClean="0"/>
              <a:pPr/>
              <a:t>2018/8/24</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253D9F-E060-4D74-BEB6-B80663A512EA}" type="slidenum">
              <a:rPr kumimoji="1" lang="ja-JP" altLang="en-US" smtClean="0"/>
              <a:pPr/>
              <a:t>‹#›</a:t>
            </a:fld>
            <a:endParaRPr kumimoji="1" lang="ja-JP" altLang="en-US"/>
          </a:p>
        </p:txBody>
      </p:sp>
    </p:spTree>
    <p:extLst>
      <p:ext uri="{BB962C8B-B14F-4D97-AF65-F5344CB8AC3E}">
        <p14:creationId xmlns:p14="http://schemas.microsoft.com/office/powerpoint/2010/main" val="18729829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4051ED-0293-44B1-85DA-3AC35FED2C15}"/>
              </a:ext>
            </a:extLst>
          </p:cNvPr>
          <p:cNvSpPr>
            <a:spLocks noGrp="1"/>
          </p:cNvSpPr>
          <p:nvPr>
            <p:ph type="ctrTitle"/>
          </p:nvPr>
        </p:nvSpPr>
        <p:spPr>
          <a:xfrm>
            <a:off x="1585423" y="1916832"/>
            <a:ext cx="9144000" cy="1584177"/>
          </a:xfrm>
        </p:spPr>
        <p:txBody>
          <a:bodyPr>
            <a:normAutofit fontScale="90000"/>
          </a:bodyPr>
          <a:lstStyle/>
          <a:p>
            <a:pPr lvl="1" algn="ctr"/>
            <a:br>
              <a:rPr lang="en-US" altLang="zh-CN" sz="1800" b="1" dirty="0"/>
            </a:br>
            <a:br>
              <a:rPr kumimoji="1" lang="en-US" altLang="zh-CN" sz="4000" b="1" dirty="0">
                <a:solidFill>
                  <a:prstClr val="black"/>
                </a:solidFill>
                <a:latin typeface="Calibri" pitchFamily="34" charset="0"/>
                <a:ea typeface="ＭＳ Ｐゴシック" charset="-128"/>
                <a:cs typeface="+mn-cs"/>
              </a:rPr>
            </a:br>
            <a:r>
              <a:rPr kumimoji="1" lang="en-US" altLang="zh-CN" sz="4000" dirty="0">
                <a:solidFill>
                  <a:prstClr val="black"/>
                </a:solidFill>
                <a:latin typeface="Calibri" pitchFamily="34" charset="0"/>
                <a:ea typeface="ＭＳ Ｐゴシック" charset="-128"/>
                <a:cs typeface="+mn-cs"/>
              </a:rPr>
              <a:t>General principle of re-transmission of PUSCH with configured grant</a:t>
            </a:r>
            <a:endParaRPr kumimoji="1" lang="zh-CN" altLang="zh-CN" sz="2400" dirty="0">
              <a:solidFill>
                <a:prstClr val="black"/>
              </a:solidFill>
              <a:latin typeface="Calibri" pitchFamily="34" charset="0"/>
              <a:ea typeface="ＭＳ Ｐゴシック" charset="-128"/>
              <a:cs typeface="+mn-cs"/>
            </a:endParaRPr>
          </a:p>
        </p:txBody>
      </p:sp>
      <p:sp>
        <p:nvSpPr>
          <p:cNvPr id="3" name="サブタイトル 2">
            <a:extLst>
              <a:ext uri="{FF2B5EF4-FFF2-40B4-BE49-F238E27FC236}">
                <a16:creationId xmlns:a16="http://schemas.microsoft.com/office/drawing/2014/main" id="{D76841D1-52F8-492E-BAFD-91B0933418BF}"/>
              </a:ext>
            </a:extLst>
          </p:cNvPr>
          <p:cNvSpPr>
            <a:spLocks noGrp="1"/>
          </p:cNvSpPr>
          <p:nvPr>
            <p:ph type="subTitle" idx="1"/>
          </p:nvPr>
        </p:nvSpPr>
        <p:spPr>
          <a:xfrm>
            <a:off x="1559496" y="3789040"/>
            <a:ext cx="9144000" cy="1655762"/>
          </a:xfrm>
        </p:spPr>
        <p:txBody>
          <a:bodyPr/>
          <a:lstStyle/>
          <a:p>
            <a:endParaRPr kumimoji="1" lang="en-US" altLang="ja-JP" dirty="0"/>
          </a:p>
          <a:p>
            <a:r>
              <a:rPr lang="en-US" altLang="zh-CN" dirty="0">
                <a:latin typeface="Arial" panose="020B0604020202020204" pitchFamily="34" charset="0"/>
                <a:cs typeface="Arial" panose="020B0604020202020204" pitchFamily="34" charset="0"/>
              </a:rPr>
              <a:t>NTT DOCOMO</a:t>
            </a:r>
            <a:endParaRPr kumimoji="1" lang="ja-JP" altLang="en-US" dirty="0"/>
          </a:p>
        </p:txBody>
      </p:sp>
      <p:sp>
        <p:nvSpPr>
          <p:cNvPr id="6" name="テキスト ボックス 5">
            <a:extLst>
              <a:ext uri="{FF2B5EF4-FFF2-40B4-BE49-F238E27FC236}">
                <a16:creationId xmlns:a16="http://schemas.microsoft.com/office/drawing/2014/main" id="{E139A964-20CD-484A-90A4-7893CC396345}"/>
              </a:ext>
            </a:extLst>
          </p:cNvPr>
          <p:cNvSpPr txBox="1">
            <a:spLocks noChangeArrowheads="1"/>
          </p:cNvSpPr>
          <p:nvPr/>
        </p:nvSpPr>
        <p:spPr bwMode="auto">
          <a:xfrm>
            <a:off x="10234080" y="572487"/>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lvl="0" defTabSz="914400" eaLnBrk="1" hangingPunct="1">
              <a:spcBef>
                <a:spcPct val="0"/>
              </a:spcBef>
              <a:buNone/>
              <a:defRPr/>
            </a:pPr>
            <a:r>
              <a:rPr lang="en-US" altLang="zh-CN" sz="2400" kern="0" dirty="0">
                <a:solidFill>
                  <a:prstClr val="black"/>
                </a:solidFill>
              </a:rPr>
              <a:t>R1-1809980</a:t>
            </a:r>
            <a:endParaRPr lang="ja-JP" altLang="en-US" sz="2400" kern="0" dirty="0">
              <a:solidFill>
                <a:prstClr val="black"/>
              </a:solidFill>
            </a:endParaRPr>
          </a:p>
        </p:txBody>
      </p:sp>
      <p:sp>
        <p:nvSpPr>
          <p:cNvPr id="7" name="テキスト ボックス 6">
            <a:extLst>
              <a:ext uri="{FF2B5EF4-FFF2-40B4-BE49-F238E27FC236}">
                <a16:creationId xmlns:a16="http://schemas.microsoft.com/office/drawing/2014/main" id="{27DD797C-F991-41DE-A544-A431350F95A5}"/>
              </a:ext>
            </a:extLst>
          </p:cNvPr>
          <p:cNvSpPr txBox="1">
            <a:spLocks noChangeArrowheads="1"/>
          </p:cNvSpPr>
          <p:nvPr/>
        </p:nvSpPr>
        <p:spPr bwMode="auto">
          <a:xfrm>
            <a:off x="179388" y="572487"/>
            <a:ext cx="61286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en-US" altLang="ja-JP" sz="2400" b="0" i="0" u="none" strike="noStrike" kern="0" cap="none" spc="0" normalizeH="0" baseline="0" noProof="0" dirty="0">
                <a:ln>
                  <a:noFill/>
                </a:ln>
                <a:solidFill>
                  <a:prstClr val="black"/>
                </a:solidFill>
                <a:effectLst/>
                <a:uLnTx/>
                <a:uFillTx/>
                <a:latin typeface="Calibri" pitchFamily="34" charset="0"/>
                <a:ea typeface="ＭＳ Ｐゴシック" charset="-128"/>
              </a:rPr>
              <a:t>3GPP TSG RAN WG1#9</a:t>
            </a:r>
            <a:r>
              <a:rPr kumimoji="1" lang="en-US" altLang="zh-CN" sz="2400" b="0" i="0" u="none" strike="noStrike" kern="0" cap="none" spc="0" normalizeH="0" baseline="0" noProof="0" dirty="0">
                <a:ln>
                  <a:noFill/>
                </a:ln>
                <a:solidFill>
                  <a:prstClr val="black"/>
                </a:solidFill>
                <a:effectLst/>
                <a:uLnTx/>
                <a:uFillTx/>
                <a:latin typeface="Calibri" pitchFamily="34" charset="0"/>
                <a:ea typeface="ＭＳ Ｐゴシック" charset="-128"/>
              </a:rPr>
              <a:t>4</a:t>
            </a:r>
            <a:endParaRPr kumimoji="1" lang="en-US" altLang="ja-JP" sz="2400" b="0" i="0" u="none" strike="noStrike" kern="0" cap="none" spc="0" normalizeH="0" baseline="0" noProof="0" dirty="0">
              <a:ln>
                <a:noFill/>
              </a:ln>
              <a:solidFill>
                <a:prstClr val="black"/>
              </a:solidFill>
              <a:effectLst/>
              <a:uLnTx/>
              <a:uFillTx/>
              <a:latin typeface="Calibri" pitchFamily="34" charset="0"/>
              <a:ea typeface="ＭＳ Ｐゴシック" charset="-128"/>
            </a:endParaRPr>
          </a:p>
          <a:p>
            <a:pPr defTabSz="914400" eaLnBrk="1" hangingPunct="1">
              <a:spcBef>
                <a:spcPct val="0"/>
              </a:spcBef>
              <a:buNone/>
              <a:defRPr/>
            </a:pPr>
            <a:r>
              <a:rPr lang="en-GB" altLang="zh-CN" sz="2400" kern="0" dirty="0">
                <a:solidFill>
                  <a:prstClr val="black"/>
                </a:solidFill>
              </a:rPr>
              <a:t>Gothenburg, Sweden, August 20th – 24th, 2018</a:t>
            </a:r>
            <a:endParaRPr lang="zh-CN" altLang="zh-CN" sz="2400" kern="0" dirty="0">
              <a:solidFill>
                <a:prstClr val="black"/>
              </a:solidFill>
            </a:endParaRPr>
          </a:p>
          <a:p>
            <a:pPr marL="0" marR="0" lvl="0" indent="0" defTabSz="914400" eaLnBrk="1" fontAlgn="auto" latinLnBrk="0" hangingPunct="1">
              <a:lnSpc>
                <a:spcPct val="100000"/>
              </a:lnSpc>
              <a:spcBef>
                <a:spcPct val="0"/>
              </a:spcBef>
              <a:spcAft>
                <a:spcPts val="0"/>
              </a:spcAft>
              <a:buClrTx/>
              <a:buSzTx/>
              <a:buFontTx/>
              <a:buNone/>
              <a:tabLst/>
              <a:defRPr/>
            </a:pPr>
            <a:r>
              <a:rPr kumimoji="1" lang="en-US" altLang="ja-JP" sz="2400" b="0" i="0" u="none" strike="noStrike" kern="0" cap="none" spc="0" normalizeH="0" baseline="0" noProof="0" dirty="0">
                <a:ln>
                  <a:noFill/>
                </a:ln>
                <a:solidFill>
                  <a:prstClr val="black"/>
                </a:solidFill>
                <a:effectLst/>
                <a:uLnTx/>
                <a:uFillTx/>
                <a:latin typeface="Calibri" pitchFamily="34" charset="0"/>
                <a:ea typeface="ＭＳ Ｐゴシック" charset="-128"/>
              </a:rPr>
              <a:t>Agenda item 7.1.3.3</a:t>
            </a:r>
            <a:endParaRPr kumimoji="1" lang="ja-JP" altLang="en-US" sz="2400" b="0" i="0" u="none" strike="noStrike" kern="0" cap="none" spc="0" normalizeH="0" baseline="0" noProof="0" dirty="0">
              <a:ln>
                <a:noFill/>
              </a:ln>
              <a:solidFill>
                <a:prstClr val="black"/>
              </a:solidFill>
              <a:effectLst/>
              <a:uLnTx/>
              <a:uFillTx/>
              <a:latin typeface="Calibri" pitchFamily="34" charset="0"/>
              <a:ea typeface="ＭＳ Ｐゴシック" charset="-128"/>
            </a:endParaRPr>
          </a:p>
        </p:txBody>
      </p:sp>
    </p:spTree>
    <p:extLst>
      <p:ext uri="{BB962C8B-B14F-4D97-AF65-F5344CB8AC3E}">
        <p14:creationId xmlns:p14="http://schemas.microsoft.com/office/powerpoint/2010/main" val="1431716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箭头连接符 19">
            <a:extLst>
              <a:ext uri="{FF2B5EF4-FFF2-40B4-BE49-F238E27FC236}">
                <a16:creationId xmlns:a16="http://schemas.microsoft.com/office/drawing/2014/main" id="{8B0C3477-3611-44CF-BE50-7C082E7C9A39}"/>
              </a:ext>
            </a:extLst>
          </p:cNvPr>
          <p:cNvCxnSpPr>
            <a:cxnSpLocks/>
          </p:cNvCxnSpPr>
          <p:nvPr/>
        </p:nvCxnSpPr>
        <p:spPr>
          <a:xfrm>
            <a:off x="7283026" y="4952263"/>
            <a:ext cx="0" cy="1153914"/>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19" name="直接箭头连接符 18">
            <a:extLst>
              <a:ext uri="{FF2B5EF4-FFF2-40B4-BE49-F238E27FC236}">
                <a16:creationId xmlns:a16="http://schemas.microsoft.com/office/drawing/2014/main" id="{34D48DB4-5E48-4845-BE7C-58C3719596EA}"/>
              </a:ext>
            </a:extLst>
          </p:cNvPr>
          <p:cNvCxnSpPr>
            <a:cxnSpLocks/>
          </p:cNvCxnSpPr>
          <p:nvPr/>
        </p:nvCxnSpPr>
        <p:spPr>
          <a:xfrm>
            <a:off x="5741936" y="4915034"/>
            <a:ext cx="0" cy="1191143"/>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id="{7DDFE9D3-7C6C-4F81-AC4B-1AAFAC47CA31}"/>
              </a:ext>
            </a:extLst>
          </p:cNvPr>
          <p:cNvSpPr>
            <a:spLocks noGrp="1"/>
          </p:cNvSpPr>
          <p:nvPr>
            <p:ph type="title"/>
          </p:nvPr>
        </p:nvSpPr>
        <p:spPr/>
        <p:txBody>
          <a:bodyPr/>
          <a:lstStyle/>
          <a:p>
            <a:r>
              <a:rPr lang="en-US" altLang="zh-CN" dirty="0"/>
              <a:t>Issue</a:t>
            </a:r>
            <a:endParaRPr lang="zh-CN" altLang="en-US" dirty="0"/>
          </a:p>
        </p:txBody>
      </p:sp>
      <p:sp>
        <p:nvSpPr>
          <p:cNvPr id="3" name="内容占位符 2">
            <a:extLst>
              <a:ext uri="{FF2B5EF4-FFF2-40B4-BE49-F238E27FC236}">
                <a16:creationId xmlns:a16="http://schemas.microsoft.com/office/drawing/2014/main" id="{0B3116ED-0628-4472-B737-E1E2D581BDD3}"/>
              </a:ext>
            </a:extLst>
          </p:cNvPr>
          <p:cNvSpPr>
            <a:spLocks noGrp="1"/>
          </p:cNvSpPr>
          <p:nvPr>
            <p:ph idx="1"/>
          </p:nvPr>
        </p:nvSpPr>
        <p:spPr>
          <a:xfrm>
            <a:off x="816304" y="1628800"/>
            <a:ext cx="10515600" cy="4351338"/>
          </a:xfrm>
        </p:spPr>
        <p:txBody>
          <a:bodyPr/>
          <a:lstStyle/>
          <a:p>
            <a:pPr>
              <a:lnSpc>
                <a:spcPct val="100000"/>
              </a:lnSpc>
              <a:spcBef>
                <a:spcPts val="0"/>
              </a:spcBef>
              <a:spcAft>
                <a:spcPts val="300"/>
              </a:spcAft>
            </a:pPr>
            <a:r>
              <a:rPr lang="en-US" altLang="zh-CN" sz="2000" dirty="0"/>
              <a:t>It was agreed </a:t>
            </a:r>
            <a:r>
              <a:rPr lang="en-GB" altLang="zh-CN" sz="2000" dirty="0"/>
              <a:t>the DCI size for DCI with CS-RNTI is the same as the DCI with C-RNTI </a:t>
            </a:r>
          </a:p>
          <a:p>
            <a:pPr>
              <a:lnSpc>
                <a:spcPct val="100000"/>
              </a:lnSpc>
              <a:spcBef>
                <a:spcPts val="0"/>
              </a:spcBef>
              <a:spcAft>
                <a:spcPts val="300"/>
              </a:spcAft>
            </a:pPr>
            <a:r>
              <a:rPr lang="en-GB" altLang="zh-CN" sz="2000" dirty="0"/>
              <a:t>For DCI with CS-RNTI, NDI is used to differentiate </a:t>
            </a:r>
            <a:r>
              <a:rPr lang="en-US" altLang="zh-CN" sz="2000" dirty="0"/>
              <a:t>(de)activation or retransmission</a:t>
            </a:r>
          </a:p>
          <a:p>
            <a:pPr lvl="1">
              <a:lnSpc>
                <a:spcPct val="100000"/>
              </a:lnSpc>
              <a:spcBef>
                <a:spcPts val="0"/>
              </a:spcBef>
              <a:spcAft>
                <a:spcPts val="300"/>
              </a:spcAft>
            </a:pPr>
            <a:r>
              <a:rPr lang="en-US" altLang="zh-CN" sz="1800" dirty="0"/>
              <a:t>NDI=0: activation or deactivation;   NDI=1: re-transmission </a:t>
            </a:r>
          </a:p>
          <a:p>
            <a:pPr marL="457200" lvl="1" indent="0">
              <a:buNone/>
            </a:pPr>
            <a:endParaRPr lang="en-GB" altLang="zh-CN" sz="2200" dirty="0"/>
          </a:p>
          <a:p>
            <a:pPr lvl="2"/>
            <a:endParaRPr lang="en-GB" altLang="zh-CN" sz="1800" dirty="0"/>
          </a:p>
          <a:p>
            <a:endParaRPr lang="zh-CN" altLang="en-US" dirty="0"/>
          </a:p>
        </p:txBody>
      </p:sp>
      <p:graphicFrame>
        <p:nvGraphicFramePr>
          <p:cNvPr id="4" name="表格 3">
            <a:extLst>
              <a:ext uri="{FF2B5EF4-FFF2-40B4-BE49-F238E27FC236}">
                <a16:creationId xmlns:a16="http://schemas.microsoft.com/office/drawing/2014/main" id="{640E9D51-9295-48A4-B018-092AF596EF25}"/>
              </a:ext>
            </a:extLst>
          </p:cNvPr>
          <p:cNvGraphicFramePr>
            <a:graphicFrameLocks noGrp="1"/>
          </p:cNvGraphicFramePr>
          <p:nvPr>
            <p:extLst>
              <p:ext uri="{D42A27DB-BD31-4B8C-83A1-F6EECF244321}">
                <p14:modId xmlns:p14="http://schemas.microsoft.com/office/powerpoint/2010/main" val="481146378"/>
              </p:ext>
            </p:extLst>
          </p:nvPr>
        </p:nvGraphicFramePr>
        <p:xfrm>
          <a:off x="2101411" y="2780928"/>
          <a:ext cx="8376979" cy="365760"/>
        </p:xfrm>
        <a:graphic>
          <a:graphicData uri="http://schemas.openxmlformats.org/drawingml/2006/table">
            <a:tbl>
              <a:tblPr firstRow="1" bandRow="1">
                <a:tableStyleId>{616DA210-FB5B-4158-B5E0-FEB733F419BA}</a:tableStyleId>
              </a:tblPr>
              <a:tblGrid>
                <a:gridCol w="8376979">
                  <a:extLst>
                    <a:ext uri="{9D8B030D-6E8A-4147-A177-3AD203B41FA5}">
                      <a16:colId xmlns:a16="http://schemas.microsoft.com/office/drawing/2014/main" val="2716791776"/>
                    </a:ext>
                  </a:extLst>
                </a:gridCol>
              </a:tblGrid>
              <a:tr h="194803">
                <a:tc>
                  <a:txBody>
                    <a:bodyPr/>
                    <a:lstStyle/>
                    <a:p>
                      <a:pPr algn="ctr"/>
                      <a:r>
                        <a:rPr lang="en-US" altLang="zh-CN" dirty="0"/>
                        <a:t>C-RNTI</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5800141"/>
                  </a:ext>
                </a:extLst>
              </a:tr>
            </a:tbl>
          </a:graphicData>
        </a:graphic>
      </p:graphicFrame>
      <p:graphicFrame>
        <p:nvGraphicFramePr>
          <p:cNvPr id="5" name="表格 4">
            <a:extLst>
              <a:ext uri="{FF2B5EF4-FFF2-40B4-BE49-F238E27FC236}">
                <a16:creationId xmlns:a16="http://schemas.microsoft.com/office/drawing/2014/main" id="{D098975D-5C9E-4685-A118-B97B0B585B4C}"/>
              </a:ext>
            </a:extLst>
          </p:cNvPr>
          <p:cNvGraphicFramePr>
            <a:graphicFrameLocks noGrp="1"/>
          </p:cNvGraphicFramePr>
          <p:nvPr>
            <p:extLst>
              <p:ext uri="{D42A27DB-BD31-4B8C-83A1-F6EECF244321}">
                <p14:modId xmlns:p14="http://schemas.microsoft.com/office/powerpoint/2010/main" val="3012947412"/>
              </p:ext>
            </p:extLst>
          </p:nvPr>
        </p:nvGraphicFramePr>
        <p:xfrm>
          <a:off x="2101411" y="3395856"/>
          <a:ext cx="8376981" cy="365760"/>
        </p:xfrm>
        <a:graphic>
          <a:graphicData uri="http://schemas.openxmlformats.org/drawingml/2006/table">
            <a:tbl>
              <a:tblPr firstRow="1" bandRow="1">
                <a:tableStyleId>{616DA210-FB5B-4158-B5E0-FEB733F419BA}</a:tableStyleId>
              </a:tblPr>
              <a:tblGrid>
                <a:gridCol w="8376981">
                  <a:extLst>
                    <a:ext uri="{9D8B030D-6E8A-4147-A177-3AD203B41FA5}">
                      <a16:colId xmlns:a16="http://schemas.microsoft.com/office/drawing/2014/main" val="2716791776"/>
                    </a:ext>
                  </a:extLst>
                </a:gridCol>
              </a:tblGrid>
              <a:tr h="122795">
                <a:tc>
                  <a:txBody>
                    <a:bodyPr/>
                    <a:lstStyle/>
                    <a:p>
                      <a:pPr algn="ctr"/>
                      <a:r>
                        <a:rPr lang="en-US" altLang="zh-CN" dirty="0">
                          <a:solidFill>
                            <a:schemeClr val="tx1"/>
                          </a:solidFill>
                        </a:rPr>
                        <a:t>CS-RNTI</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5800141"/>
                  </a:ext>
                </a:extLst>
              </a:tr>
            </a:tbl>
          </a:graphicData>
        </a:graphic>
      </p:graphicFrame>
      <p:sp>
        <p:nvSpPr>
          <p:cNvPr id="6" name="左大括号 5">
            <a:extLst>
              <a:ext uri="{FF2B5EF4-FFF2-40B4-BE49-F238E27FC236}">
                <a16:creationId xmlns:a16="http://schemas.microsoft.com/office/drawing/2014/main" id="{5467F403-928A-4E3F-BC7B-079794C4D452}"/>
              </a:ext>
            </a:extLst>
          </p:cNvPr>
          <p:cNvSpPr/>
          <p:nvPr/>
        </p:nvSpPr>
        <p:spPr>
          <a:xfrm>
            <a:off x="1885388" y="2870579"/>
            <a:ext cx="144016" cy="792088"/>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3E299BEA-2A85-469B-8826-4AC0F54414DE}"/>
              </a:ext>
            </a:extLst>
          </p:cNvPr>
          <p:cNvSpPr/>
          <p:nvPr/>
        </p:nvSpPr>
        <p:spPr>
          <a:xfrm>
            <a:off x="1068845" y="2944328"/>
            <a:ext cx="960559" cy="646331"/>
          </a:xfrm>
          <a:prstGeom prst="rect">
            <a:avLst/>
          </a:prstGeom>
        </p:spPr>
        <p:txBody>
          <a:bodyPr wrap="square">
            <a:spAutoFit/>
          </a:bodyPr>
          <a:lstStyle/>
          <a:p>
            <a:pPr algn="ctr"/>
            <a:r>
              <a:rPr lang="en-US" altLang="zh-CN" dirty="0"/>
              <a:t>Same DCI size</a:t>
            </a:r>
            <a:endParaRPr lang="zh-CN" altLang="en-US" dirty="0"/>
          </a:p>
        </p:txBody>
      </p:sp>
      <p:graphicFrame>
        <p:nvGraphicFramePr>
          <p:cNvPr id="8" name="表格 7">
            <a:extLst>
              <a:ext uri="{FF2B5EF4-FFF2-40B4-BE49-F238E27FC236}">
                <a16:creationId xmlns:a16="http://schemas.microsoft.com/office/drawing/2014/main" id="{9AA99A95-6266-48B3-9324-4699E10879F2}"/>
              </a:ext>
            </a:extLst>
          </p:cNvPr>
          <p:cNvGraphicFramePr>
            <a:graphicFrameLocks noGrp="1"/>
          </p:cNvGraphicFramePr>
          <p:nvPr>
            <p:extLst>
              <p:ext uri="{D42A27DB-BD31-4B8C-83A1-F6EECF244321}">
                <p14:modId xmlns:p14="http://schemas.microsoft.com/office/powerpoint/2010/main" val="3718616203"/>
              </p:ext>
            </p:extLst>
          </p:nvPr>
        </p:nvGraphicFramePr>
        <p:xfrm>
          <a:off x="2317435" y="4556023"/>
          <a:ext cx="8376981" cy="396240"/>
        </p:xfrm>
        <a:graphic>
          <a:graphicData uri="http://schemas.openxmlformats.org/drawingml/2006/table">
            <a:tbl>
              <a:tblPr firstRow="1" bandRow="1">
                <a:tableStyleId>{616DA210-FB5B-4158-B5E0-FEB733F419BA}</a:tableStyleId>
              </a:tblPr>
              <a:tblGrid>
                <a:gridCol w="761543">
                  <a:extLst>
                    <a:ext uri="{9D8B030D-6E8A-4147-A177-3AD203B41FA5}">
                      <a16:colId xmlns:a16="http://schemas.microsoft.com/office/drawing/2014/main" val="2716791776"/>
                    </a:ext>
                  </a:extLst>
                </a:gridCol>
                <a:gridCol w="761545">
                  <a:extLst>
                    <a:ext uri="{9D8B030D-6E8A-4147-A177-3AD203B41FA5}">
                      <a16:colId xmlns:a16="http://schemas.microsoft.com/office/drawing/2014/main" val="1177133564"/>
                    </a:ext>
                  </a:extLst>
                </a:gridCol>
                <a:gridCol w="761543">
                  <a:extLst>
                    <a:ext uri="{9D8B030D-6E8A-4147-A177-3AD203B41FA5}">
                      <a16:colId xmlns:a16="http://schemas.microsoft.com/office/drawing/2014/main" val="2902401107"/>
                    </a:ext>
                  </a:extLst>
                </a:gridCol>
                <a:gridCol w="761543">
                  <a:extLst>
                    <a:ext uri="{9D8B030D-6E8A-4147-A177-3AD203B41FA5}">
                      <a16:colId xmlns:a16="http://schemas.microsoft.com/office/drawing/2014/main" val="3996008338"/>
                    </a:ext>
                  </a:extLst>
                </a:gridCol>
                <a:gridCol w="761545">
                  <a:extLst>
                    <a:ext uri="{9D8B030D-6E8A-4147-A177-3AD203B41FA5}">
                      <a16:colId xmlns:a16="http://schemas.microsoft.com/office/drawing/2014/main" val="2549914280"/>
                    </a:ext>
                  </a:extLst>
                </a:gridCol>
                <a:gridCol w="761543">
                  <a:extLst>
                    <a:ext uri="{9D8B030D-6E8A-4147-A177-3AD203B41FA5}">
                      <a16:colId xmlns:a16="http://schemas.microsoft.com/office/drawing/2014/main" val="3810563546"/>
                    </a:ext>
                  </a:extLst>
                </a:gridCol>
                <a:gridCol w="761545">
                  <a:extLst>
                    <a:ext uri="{9D8B030D-6E8A-4147-A177-3AD203B41FA5}">
                      <a16:colId xmlns:a16="http://schemas.microsoft.com/office/drawing/2014/main" val="1186171310"/>
                    </a:ext>
                  </a:extLst>
                </a:gridCol>
                <a:gridCol w="761543">
                  <a:extLst>
                    <a:ext uri="{9D8B030D-6E8A-4147-A177-3AD203B41FA5}">
                      <a16:colId xmlns:a16="http://schemas.microsoft.com/office/drawing/2014/main" val="486790338"/>
                    </a:ext>
                  </a:extLst>
                </a:gridCol>
                <a:gridCol w="761543">
                  <a:extLst>
                    <a:ext uri="{9D8B030D-6E8A-4147-A177-3AD203B41FA5}">
                      <a16:colId xmlns:a16="http://schemas.microsoft.com/office/drawing/2014/main" val="1316452965"/>
                    </a:ext>
                  </a:extLst>
                </a:gridCol>
                <a:gridCol w="761545">
                  <a:extLst>
                    <a:ext uri="{9D8B030D-6E8A-4147-A177-3AD203B41FA5}">
                      <a16:colId xmlns:a16="http://schemas.microsoft.com/office/drawing/2014/main" val="871349873"/>
                    </a:ext>
                  </a:extLst>
                </a:gridCol>
                <a:gridCol w="761543">
                  <a:extLst>
                    <a:ext uri="{9D8B030D-6E8A-4147-A177-3AD203B41FA5}">
                      <a16:colId xmlns:a16="http://schemas.microsoft.com/office/drawing/2014/main" val="2111640188"/>
                    </a:ext>
                  </a:extLst>
                </a:gridCol>
              </a:tblGrid>
              <a:tr h="365760">
                <a:tc>
                  <a:txBody>
                    <a:bodyPr/>
                    <a:lstStyle/>
                    <a:p>
                      <a:pPr algn="ctr"/>
                      <a:r>
                        <a:rPr lang="en-US" altLang="zh-CN" sz="1000" dirty="0"/>
                        <a:t>identifier</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t>CC indicator</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dirty="0"/>
                        <a:t>UL/SUL indicator</a:t>
                      </a:r>
                      <a:endParaRPr kumimoji="1" lang="ja-JP"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t>BWP </a:t>
                      </a:r>
                    </a:p>
                    <a:p>
                      <a:pPr algn="ctr"/>
                      <a:r>
                        <a:rPr kumimoji="1" lang="en-US" altLang="ja-JP" sz="1000" dirty="0"/>
                        <a:t>indicator</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t>Freq. RA </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CN" sz="1000" dirty="0"/>
                        <a:t>Time domain RA</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t>FH flag</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CN" sz="1000" dirty="0"/>
                        <a:t>MCS</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dirty="0">
                          <a:solidFill>
                            <a:schemeClr val="bg1"/>
                          </a:solidFill>
                        </a:rPr>
                        <a:t>NDI</a:t>
                      </a:r>
                      <a:endParaRPr lang="zh-CN" altLang="en-US" sz="16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a:r>
                        <a:rPr lang="en-US" altLang="zh-CN" sz="1000" dirty="0"/>
                        <a:t>RV</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t>……</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5800141"/>
                  </a:ext>
                </a:extLst>
              </a:tr>
            </a:tbl>
          </a:graphicData>
        </a:graphic>
      </p:graphicFrame>
      <p:sp>
        <p:nvSpPr>
          <p:cNvPr id="12" name="矩形 11">
            <a:extLst>
              <a:ext uri="{FF2B5EF4-FFF2-40B4-BE49-F238E27FC236}">
                <a16:creationId xmlns:a16="http://schemas.microsoft.com/office/drawing/2014/main" id="{03513C50-B72E-42DE-9A2E-35337C739107}"/>
              </a:ext>
            </a:extLst>
          </p:cNvPr>
          <p:cNvSpPr/>
          <p:nvPr/>
        </p:nvSpPr>
        <p:spPr>
          <a:xfrm>
            <a:off x="1311527" y="4088167"/>
            <a:ext cx="942887" cy="369332"/>
          </a:xfrm>
          <a:prstGeom prst="rect">
            <a:avLst/>
          </a:prstGeom>
        </p:spPr>
        <p:txBody>
          <a:bodyPr wrap="none">
            <a:spAutoFit/>
          </a:bodyPr>
          <a:lstStyle/>
          <a:p>
            <a:pPr algn="ctr"/>
            <a:r>
              <a:rPr lang="en-US" altLang="zh-CN" b="1" dirty="0"/>
              <a:t>CS-RNTI</a:t>
            </a:r>
            <a:endParaRPr lang="zh-CN" altLang="en-US" b="1" dirty="0"/>
          </a:p>
        </p:txBody>
      </p:sp>
      <p:sp>
        <p:nvSpPr>
          <p:cNvPr id="13" name="矩形 12">
            <a:extLst>
              <a:ext uri="{FF2B5EF4-FFF2-40B4-BE49-F238E27FC236}">
                <a16:creationId xmlns:a16="http://schemas.microsoft.com/office/drawing/2014/main" id="{FDEE7396-2A89-4BDC-8C6D-6470827A6002}"/>
              </a:ext>
            </a:extLst>
          </p:cNvPr>
          <p:cNvSpPr/>
          <p:nvPr/>
        </p:nvSpPr>
        <p:spPr>
          <a:xfrm>
            <a:off x="184888" y="4432532"/>
            <a:ext cx="2199961" cy="584775"/>
          </a:xfrm>
          <a:prstGeom prst="rect">
            <a:avLst/>
          </a:prstGeom>
        </p:spPr>
        <p:txBody>
          <a:bodyPr wrap="none">
            <a:spAutoFit/>
          </a:bodyPr>
          <a:lstStyle/>
          <a:p>
            <a:pPr algn="ctr"/>
            <a:r>
              <a:rPr lang="en-US" altLang="zh-CN" sz="1600" b="1" dirty="0">
                <a:solidFill>
                  <a:srgbClr val="FF0000"/>
                </a:solidFill>
              </a:rPr>
              <a:t>Initial Tx</a:t>
            </a:r>
          </a:p>
          <a:p>
            <a:pPr algn="ctr"/>
            <a:r>
              <a:rPr lang="en-US" altLang="zh-CN" sz="1600" b="1" dirty="0" err="1">
                <a:solidFill>
                  <a:srgbClr val="FF0000"/>
                </a:solidFill>
              </a:rPr>
              <a:t>ConfiguredGrantConfig</a:t>
            </a:r>
            <a:r>
              <a:rPr lang="en-US" altLang="zh-CN" sz="1600" b="1" dirty="0">
                <a:solidFill>
                  <a:srgbClr val="FF0000"/>
                </a:solidFill>
              </a:rPr>
              <a:t>.</a:t>
            </a:r>
            <a:endParaRPr lang="zh-CN" altLang="en-US" sz="1600" b="1" dirty="0">
              <a:solidFill>
                <a:srgbClr val="FF0000"/>
              </a:solidFill>
            </a:endParaRPr>
          </a:p>
        </p:txBody>
      </p:sp>
      <p:graphicFrame>
        <p:nvGraphicFramePr>
          <p:cNvPr id="14" name="表格 13">
            <a:extLst>
              <a:ext uri="{FF2B5EF4-FFF2-40B4-BE49-F238E27FC236}">
                <a16:creationId xmlns:a16="http://schemas.microsoft.com/office/drawing/2014/main" id="{862909A7-C13B-4EDD-897D-43F7AE084CAC}"/>
              </a:ext>
            </a:extLst>
          </p:cNvPr>
          <p:cNvGraphicFramePr>
            <a:graphicFrameLocks noGrp="1"/>
          </p:cNvGraphicFramePr>
          <p:nvPr>
            <p:extLst>
              <p:ext uri="{D42A27DB-BD31-4B8C-83A1-F6EECF244321}">
                <p14:modId xmlns:p14="http://schemas.microsoft.com/office/powerpoint/2010/main" val="3891840199"/>
              </p:ext>
            </p:extLst>
          </p:nvPr>
        </p:nvGraphicFramePr>
        <p:xfrm>
          <a:off x="2328055" y="5276103"/>
          <a:ext cx="8376981" cy="396240"/>
        </p:xfrm>
        <a:graphic>
          <a:graphicData uri="http://schemas.openxmlformats.org/drawingml/2006/table">
            <a:tbl>
              <a:tblPr firstRow="1" bandRow="1">
                <a:tableStyleId>{616DA210-FB5B-4158-B5E0-FEB733F419BA}</a:tableStyleId>
              </a:tblPr>
              <a:tblGrid>
                <a:gridCol w="761543">
                  <a:extLst>
                    <a:ext uri="{9D8B030D-6E8A-4147-A177-3AD203B41FA5}">
                      <a16:colId xmlns:a16="http://schemas.microsoft.com/office/drawing/2014/main" val="2716791776"/>
                    </a:ext>
                  </a:extLst>
                </a:gridCol>
                <a:gridCol w="761545">
                  <a:extLst>
                    <a:ext uri="{9D8B030D-6E8A-4147-A177-3AD203B41FA5}">
                      <a16:colId xmlns:a16="http://schemas.microsoft.com/office/drawing/2014/main" val="1177133564"/>
                    </a:ext>
                  </a:extLst>
                </a:gridCol>
                <a:gridCol w="761543">
                  <a:extLst>
                    <a:ext uri="{9D8B030D-6E8A-4147-A177-3AD203B41FA5}">
                      <a16:colId xmlns:a16="http://schemas.microsoft.com/office/drawing/2014/main" val="2902401107"/>
                    </a:ext>
                  </a:extLst>
                </a:gridCol>
                <a:gridCol w="761543">
                  <a:extLst>
                    <a:ext uri="{9D8B030D-6E8A-4147-A177-3AD203B41FA5}">
                      <a16:colId xmlns:a16="http://schemas.microsoft.com/office/drawing/2014/main" val="3996008338"/>
                    </a:ext>
                  </a:extLst>
                </a:gridCol>
                <a:gridCol w="761545">
                  <a:extLst>
                    <a:ext uri="{9D8B030D-6E8A-4147-A177-3AD203B41FA5}">
                      <a16:colId xmlns:a16="http://schemas.microsoft.com/office/drawing/2014/main" val="2549914280"/>
                    </a:ext>
                  </a:extLst>
                </a:gridCol>
                <a:gridCol w="761543">
                  <a:extLst>
                    <a:ext uri="{9D8B030D-6E8A-4147-A177-3AD203B41FA5}">
                      <a16:colId xmlns:a16="http://schemas.microsoft.com/office/drawing/2014/main" val="3810563546"/>
                    </a:ext>
                  </a:extLst>
                </a:gridCol>
                <a:gridCol w="761545">
                  <a:extLst>
                    <a:ext uri="{9D8B030D-6E8A-4147-A177-3AD203B41FA5}">
                      <a16:colId xmlns:a16="http://schemas.microsoft.com/office/drawing/2014/main" val="1186171310"/>
                    </a:ext>
                  </a:extLst>
                </a:gridCol>
                <a:gridCol w="761543">
                  <a:extLst>
                    <a:ext uri="{9D8B030D-6E8A-4147-A177-3AD203B41FA5}">
                      <a16:colId xmlns:a16="http://schemas.microsoft.com/office/drawing/2014/main" val="486790338"/>
                    </a:ext>
                  </a:extLst>
                </a:gridCol>
                <a:gridCol w="761543">
                  <a:extLst>
                    <a:ext uri="{9D8B030D-6E8A-4147-A177-3AD203B41FA5}">
                      <a16:colId xmlns:a16="http://schemas.microsoft.com/office/drawing/2014/main" val="1316452965"/>
                    </a:ext>
                  </a:extLst>
                </a:gridCol>
                <a:gridCol w="761545">
                  <a:extLst>
                    <a:ext uri="{9D8B030D-6E8A-4147-A177-3AD203B41FA5}">
                      <a16:colId xmlns:a16="http://schemas.microsoft.com/office/drawing/2014/main" val="871349873"/>
                    </a:ext>
                  </a:extLst>
                </a:gridCol>
                <a:gridCol w="761543">
                  <a:extLst>
                    <a:ext uri="{9D8B030D-6E8A-4147-A177-3AD203B41FA5}">
                      <a16:colId xmlns:a16="http://schemas.microsoft.com/office/drawing/2014/main" val="2111640188"/>
                    </a:ext>
                  </a:extLst>
                </a:gridCol>
              </a:tblGrid>
              <a:tr h="365760">
                <a:tc>
                  <a:txBody>
                    <a:bodyPr/>
                    <a:lstStyle/>
                    <a:p>
                      <a:pPr algn="ctr"/>
                      <a:r>
                        <a:rPr lang="en-US" altLang="zh-CN" sz="1000" dirty="0"/>
                        <a:t>identifier</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t>CC indicator</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dirty="0"/>
                        <a:t>UL/SUL indicator</a:t>
                      </a:r>
                      <a:endParaRPr kumimoji="1" lang="ja-JP"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t>BWP </a:t>
                      </a:r>
                    </a:p>
                    <a:p>
                      <a:pPr algn="ctr"/>
                      <a:r>
                        <a:rPr kumimoji="1" lang="en-US" altLang="ja-JP" sz="1000" dirty="0"/>
                        <a:t>indicator</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t>Freq. RA </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CN" sz="1000" dirty="0"/>
                        <a:t>Time domain RA</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t>FH flag</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CN" sz="1000" dirty="0"/>
                        <a:t>MCS</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kumimoji="1" lang="en-US" altLang="zh-CN" sz="1600" b="1" kern="1200" dirty="0">
                          <a:solidFill>
                            <a:schemeClr val="bg1"/>
                          </a:solidFill>
                          <a:latin typeface="+mn-lt"/>
                          <a:ea typeface="+mn-ea"/>
                          <a:cs typeface="+mn-cs"/>
                        </a:rPr>
                        <a:t>NDI</a:t>
                      </a:r>
                      <a:endParaRPr kumimoji="1" lang="zh-CN" altLang="en-US" sz="1600" b="1"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a:r>
                        <a:rPr lang="en-US" altLang="zh-CN" sz="1000" dirty="0"/>
                        <a:t>RV</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t>……</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5800141"/>
                  </a:ext>
                </a:extLst>
              </a:tr>
            </a:tbl>
          </a:graphicData>
        </a:graphic>
      </p:graphicFrame>
      <p:sp>
        <p:nvSpPr>
          <p:cNvPr id="15" name="矩形 14">
            <a:extLst>
              <a:ext uri="{FF2B5EF4-FFF2-40B4-BE49-F238E27FC236}">
                <a16:creationId xmlns:a16="http://schemas.microsoft.com/office/drawing/2014/main" id="{8F7BB13C-9CD0-44F1-89B6-6AF48DCF11FE}"/>
              </a:ext>
            </a:extLst>
          </p:cNvPr>
          <p:cNvSpPr/>
          <p:nvPr/>
        </p:nvSpPr>
        <p:spPr>
          <a:xfrm>
            <a:off x="957423" y="5214312"/>
            <a:ext cx="708207" cy="646331"/>
          </a:xfrm>
          <a:prstGeom prst="rect">
            <a:avLst/>
          </a:prstGeom>
        </p:spPr>
        <p:txBody>
          <a:bodyPr wrap="none">
            <a:spAutoFit/>
          </a:bodyPr>
          <a:lstStyle/>
          <a:p>
            <a:pPr algn="ctr"/>
            <a:r>
              <a:rPr lang="en-US" altLang="zh-CN" b="1" dirty="0">
                <a:solidFill>
                  <a:srgbClr val="FF0000"/>
                </a:solidFill>
              </a:rPr>
              <a:t>Re-Tx</a:t>
            </a:r>
          </a:p>
          <a:p>
            <a:pPr algn="ctr"/>
            <a:r>
              <a:rPr lang="en-US" altLang="zh-CN" b="1" dirty="0">
                <a:solidFill>
                  <a:srgbClr val="FF0000"/>
                </a:solidFill>
              </a:rPr>
              <a:t>???</a:t>
            </a:r>
            <a:endParaRPr lang="zh-CN" altLang="en-US" b="1" dirty="0">
              <a:solidFill>
                <a:srgbClr val="FF0000"/>
              </a:solidFill>
            </a:endParaRPr>
          </a:p>
        </p:txBody>
      </p:sp>
      <p:sp>
        <p:nvSpPr>
          <p:cNvPr id="16" name="椭圆 15">
            <a:extLst>
              <a:ext uri="{FF2B5EF4-FFF2-40B4-BE49-F238E27FC236}">
                <a16:creationId xmlns:a16="http://schemas.microsoft.com/office/drawing/2014/main" id="{08AC2C17-6A4D-407C-9AEE-9AE804ECE147}"/>
              </a:ext>
            </a:extLst>
          </p:cNvPr>
          <p:cNvSpPr/>
          <p:nvPr/>
        </p:nvSpPr>
        <p:spPr>
          <a:xfrm>
            <a:off x="8406232" y="4332918"/>
            <a:ext cx="752303" cy="149539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a16="http://schemas.microsoft.com/office/drawing/2014/main" id="{0BF6AA16-0850-4485-8E49-432C537A6C6A}"/>
              </a:ext>
            </a:extLst>
          </p:cNvPr>
          <p:cNvSpPr/>
          <p:nvPr/>
        </p:nvSpPr>
        <p:spPr>
          <a:xfrm>
            <a:off x="8011979" y="4005064"/>
            <a:ext cx="1540807" cy="369332"/>
          </a:xfrm>
          <a:prstGeom prst="rect">
            <a:avLst/>
          </a:prstGeom>
        </p:spPr>
        <p:txBody>
          <a:bodyPr wrap="none">
            <a:spAutoFit/>
          </a:bodyPr>
          <a:lstStyle/>
          <a:p>
            <a:pPr algn="ctr"/>
            <a:r>
              <a:rPr lang="en-US" altLang="zh-CN" b="1" dirty="0">
                <a:solidFill>
                  <a:srgbClr val="C00000"/>
                </a:solidFill>
              </a:rPr>
              <a:t>Same position</a:t>
            </a:r>
            <a:endParaRPr lang="zh-CN" altLang="en-US" b="1" dirty="0">
              <a:solidFill>
                <a:srgbClr val="C00000"/>
              </a:solidFill>
            </a:endParaRPr>
          </a:p>
        </p:txBody>
      </p:sp>
      <p:sp>
        <p:nvSpPr>
          <p:cNvPr id="23" name="矩形 22">
            <a:extLst>
              <a:ext uri="{FF2B5EF4-FFF2-40B4-BE49-F238E27FC236}">
                <a16:creationId xmlns:a16="http://schemas.microsoft.com/office/drawing/2014/main" id="{E41570BC-5F3A-452A-BFE9-16ECCDC16ED1}"/>
              </a:ext>
            </a:extLst>
          </p:cNvPr>
          <p:cNvSpPr/>
          <p:nvPr/>
        </p:nvSpPr>
        <p:spPr>
          <a:xfrm>
            <a:off x="2429568" y="6006116"/>
            <a:ext cx="9211048" cy="646331"/>
          </a:xfrm>
          <a:prstGeom prst="rect">
            <a:avLst/>
          </a:prstGeom>
        </p:spPr>
        <p:txBody>
          <a:bodyPr wrap="none">
            <a:spAutoFit/>
          </a:bodyPr>
          <a:lstStyle/>
          <a:p>
            <a:pPr marL="285750" indent="-285750">
              <a:buFont typeface="Arial" panose="020B0604020202020204" pitchFamily="34" charset="0"/>
              <a:buChar char="•"/>
            </a:pPr>
            <a:r>
              <a:rPr lang="en-US" altLang="zh-CN" b="1" dirty="0">
                <a:solidFill>
                  <a:srgbClr val="C00000"/>
                </a:solidFill>
              </a:rPr>
              <a:t>The size can be different depending on the waveform, RA type, etc.</a:t>
            </a:r>
          </a:p>
          <a:p>
            <a:pPr marL="285750" indent="-285750">
              <a:buFont typeface="Arial" panose="020B0604020202020204" pitchFamily="34" charset="0"/>
              <a:buChar char="•"/>
            </a:pPr>
            <a:r>
              <a:rPr lang="en-US" altLang="zh-CN" b="1" dirty="0">
                <a:solidFill>
                  <a:srgbClr val="C00000"/>
                </a:solidFill>
              </a:rPr>
              <a:t>PUSCH-Config. and </a:t>
            </a:r>
            <a:r>
              <a:rPr lang="en-US" altLang="zh-CN" b="1" dirty="0" err="1">
                <a:solidFill>
                  <a:srgbClr val="C00000"/>
                </a:solidFill>
              </a:rPr>
              <a:t>ConfiguredGrantConfig</a:t>
            </a:r>
            <a:r>
              <a:rPr lang="en-US" altLang="zh-CN" b="1" dirty="0">
                <a:solidFill>
                  <a:srgbClr val="C00000"/>
                </a:solidFill>
              </a:rPr>
              <a:t>. Can be configured differently </a:t>
            </a:r>
            <a:r>
              <a:rPr lang="en-US" altLang="zh-CN" b="1" dirty="0">
                <a:solidFill>
                  <a:srgbClr val="C00000"/>
                </a:solidFill>
                <a:sym typeface="Wingdings" panose="05000000000000000000" pitchFamily="2" charset="2"/>
              </a:rPr>
              <a:t> Already agreed</a:t>
            </a:r>
            <a:endParaRPr lang="zh-CN" altLang="en-US" b="1" dirty="0">
              <a:solidFill>
                <a:srgbClr val="C00000"/>
              </a:solidFill>
            </a:endParaRPr>
          </a:p>
        </p:txBody>
      </p:sp>
    </p:spTree>
    <p:extLst>
      <p:ext uri="{BB962C8B-B14F-4D97-AF65-F5344CB8AC3E}">
        <p14:creationId xmlns:p14="http://schemas.microsoft.com/office/powerpoint/2010/main" val="1151308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15CE31-23FE-4732-AF84-0195DF7AEC60}"/>
              </a:ext>
            </a:extLst>
          </p:cNvPr>
          <p:cNvSpPr>
            <a:spLocks noGrp="1"/>
          </p:cNvSpPr>
          <p:nvPr>
            <p:ph type="title"/>
          </p:nvPr>
        </p:nvSpPr>
        <p:spPr/>
        <p:txBody>
          <a:bodyPr/>
          <a:lstStyle/>
          <a:p>
            <a:r>
              <a:rPr lang="en-US" altLang="zh-CN" dirty="0"/>
              <a:t>Proposal</a:t>
            </a:r>
            <a:endParaRPr lang="zh-CN" altLang="en-US" dirty="0"/>
          </a:p>
        </p:txBody>
      </p:sp>
      <p:sp>
        <p:nvSpPr>
          <p:cNvPr id="3" name="内容占位符 2">
            <a:extLst>
              <a:ext uri="{FF2B5EF4-FFF2-40B4-BE49-F238E27FC236}">
                <a16:creationId xmlns:a16="http://schemas.microsoft.com/office/drawing/2014/main" id="{FA0E3C44-808D-431D-9471-D6196131BF7D}"/>
              </a:ext>
            </a:extLst>
          </p:cNvPr>
          <p:cNvSpPr>
            <a:spLocks noGrp="1"/>
          </p:cNvSpPr>
          <p:nvPr>
            <p:ph idx="1"/>
          </p:nvPr>
        </p:nvSpPr>
        <p:spPr>
          <a:xfrm>
            <a:off x="838200" y="1556792"/>
            <a:ext cx="10515600" cy="4351338"/>
          </a:xfrm>
        </p:spPr>
        <p:txBody>
          <a:bodyPr>
            <a:noAutofit/>
          </a:bodyPr>
          <a:lstStyle/>
          <a:p>
            <a:pPr lvl="0">
              <a:lnSpc>
                <a:spcPct val="100000"/>
              </a:lnSpc>
              <a:spcBef>
                <a:spcPts val="0"/>
              </a:spcBef>
              <a:spcAft>
                <a:spcPts val="600"/>
              </a:spcAft>
            </a:pPr>
            <a:r>
              <a:rPr lang="en-US" altLang="zh-CN" sz="2400" dirty="0"/>
              <a:t>For a scheduled retransmission of a TB previously transmitted on a configured PUSCH, the UE follows</a:t>
            </a:r>
            <a:endParaRPr lang="zh-CN" altLang="zh-CN" sz="1800" dirty="0"/>
          </a:p>
          <a:p>
            <a:pPr lvl="1">
              <a:lnSpc>
                <a:spcPct val="100000"/>
              </a:lnSpc>
              <a:spcBef>
                <a:spcPts val="0"/>
              </a:spcBef>
              <a:spcAft>
                <a:spcPts val="600"/>
              </a:spcAft>
            </a:pPr>
            <a:r>
              <a:rPr lang="en-US" altLang="zh-CN" sz="2000" dirty="0"/>
              <a:t>Option 1: the set of parameters provided in </a:t>
            </a:r>
            <a:r>
              <a:rPr lang="en-US" altLang="zh-CN" sz="2000" i="1" dirty="0" err="1"/>
              <a:t>configuredGrantConfig</a:t>
            </a:r>
            <a:r>
              <a:rPr lang="en-US" altLang="zh-CN" sz="2000" i="1" dirty="0"/>
              <a:t> IE </a:t>
            </a:r>
            <a:r>
              <a:rPr lang="en-US" altLang="zh-CN" sz="2000" dirty="0"/>
              <a:t>that are common to both Type1 and Type2 configured grant. For all other parameters not provided in </a:t>
            </a:r>
            <a:r>
              <a:rPr lang="en-US" altLang="zh-CN" sz="2000" i="1" dirty="0" err="1"/>
              <a:t>configuredGrantConfig</a:t>
            </a:r>
            <a:r>
              <a:rPr lang="en-US" altLang="zh-CN" sz="2000" dirty="0"/>
              <a:t>, including those in </a:t>
            </a:r>
            <a:r>
              <a:rPr lang="en-US" altLang="zh-CN" sz="2000" i="1" dirty="0" err="1"/>
              <a:t>rrc-ConfiguredUplinkGrant</a:t>
            </a:r>
            <a:r>
              <a:rPr lang="en-US" altLang="zh-CN" sz="2000" dirty="0"/>
              <a:t>, the UE follows the transmission configuration provided by the </a:t>
            </a:r>
            <a:r>
              <a:rPr lang="en-US" altLang="zh-CN" sz="2000" i="1" dirty="0"/>
              <a:t>PUSCH-Config IE</a:t>
            </a:r>
            <a:r>
              <a:rPr lang="en-US" altLang="zh-CN" sz="2000" dirty="0"/>
              <a:t>.</a:t>
            </a:r>
            <a:endParaRPr lang="zh-CN" altLang="zh-CN" sz="1400" dirty="0"/>
          </a:p>
          <a:p>
            <a:pPr lvl="2">
              <a:lnSpc>
                <a:spcPct val="100000"/>
              </a:lnSpc>
              <a:spcBef>
                <a:spcPts val="0"/>
              </a:spcBef>
              <a:spcAft>
                <a:spcPts val="600"/>
              </a:spcAft>
            </a:pPr>
            <a:r>
              <a:rPr lang="en-US" altLang="zh-CN" sz="1800" dirty="0"/>
              <a:t>Pros: simple and no additional issues.</a:t>
            </a:r>
            <a:endParaRPr lang="zh-CN" altLang="zh-CN" sz="1800" dirty="0"/>
          </a:p>
          <a:p>
            <a:pPr lvl="2">
              <a:lnSpc>
                <a:spcPct val="100000"/>
              </a:lnSpc>
              <a:spcBef>
                <a:spcPts val="0"/>
              </a:spcBef>
              <a:spcAft>
                <a:spcPts val="600"/>
              </a:spcAft>
            </a:pPr>
            <a:r>
              <a:rPr lang="en-US" altLang="zh-CN" sz="1800" dirty="0"/>
              <a:t>Cons: May lose some scheduling flexibility</a:t>
            </a:r>
            <a:endParaRPr lang="zh-CN" altLang="zh-CN" sz="1800" dirty="0"/>
          </a:p>
          <a:p>
            <a:pPr lvl="1">
              <a:lnSpc>
                <a:spcPct val="100000"/>
              </a:lnSpc>
              <a:spcBef>
                <a:spcPts val="0"/>
              </a:spcBef>
              <a:spcAft>
                <a:spcPts val="600"/>
              </a:spcAft>
            </a:pPr>
            <a:r>
              <a:rPr lang="en-US" altLang="zh-CN" sz="2000" dirty="0"/>
              <a:t>Option 2: the set of transmission parameters provided by the </a:t>
            </a:r>
            <a:r>
              <a:rPr lang="en-US" altLang="zh-CN" sz="2000" i="1" dirty="0"/>
              <a:t>PUSCH-Config IE</a:t>
            </a:r>
            <a:r>
              <a:rPr lang="en-US" altLang="zh-CN" sz="2000" dirty="0"/>
              <a:t>. </a:t>
            </a:r>
            <a:endParaRPr lang="zh-CN" altLang="zh-CN" sz="1400" dirty="0"/>
          </a:p>
          <a:p>
            <a:pPr lvl="2">
              <a:lnSpc>
                <a:spcPct val="100000"/>
              </a:lnSpc>
              <a:spcBef>
                <a:spcPts val="0"/>
              </a:spcBef>
              <a:spcAft>
                <a:spcPts val="600"/>
              </a:spcAft>
            </a:pPr>
            <a:r>
              <a:rPr lang="en-US" altLang="zh-CN" sz="1800" dirty="0"/>
              <a:t>Pros: May have some scheduling flexibility</a:t>
            </a:r>
            <a:endParaRPr lang="zh-CN" altLang="zh-CN" sz="1800" dirty="0"/>
          </a:p>
          <a:p>
            <a:pPr lvl="2">
              <a:lnSpc>
                <a:spcPct val="100000"/>
              </a:lnSpc>
              <a:spcBef>
                <a:spcPts val="0"/>
              </a:spcBef>
              <a:spcAft>
                <a:spcPts val="600"/>
              </a:spcAft>
            </a:pPr>
            <a:r>
              <a:rPr lang="en-US" altLang="zh-CN" sz="1800" dirty="0"/>
              <a:t>Cons: ambiguity on the DCI scrambled by CS-RNTI is used for (de)activation/re-transmission or restriction on configured </a:t>
            </a:r>
            <a:r>
              <a:rPr lang="en-US" altLang="zh-CN" sz="1800"/>
              <a:t>grant configuration</a:t>
            </a:r>
            <a:endParaRPr lang="zh-CN" altLang="zh-CN" sz="1800" dirty="0"/>
          </a:p>
          <a:p>
            <a:pPr marL="0" indent="0">
              <a:lnSpc>
                <a:spcPct val="100000"/>
              </a:lnSpc>
              <a:spcBef>
                <a:spcPts val="0"/>
              </a:spcBef>
              <a:spcAft>
                <a:spcPts val="300"/>
              </a:spcAft>
              <a:buNone/>
            </a:pPr>
            <a:endParaRPr lang="zh-CN" altLang="zh-CN" sz="2000" dirty="0"/>
          </a:p>
        </p:txBody>
      </p:sp>
    </p:spTree>
    <p:extLst>
      <p:ext uri="{BB962C8B-B14F-4D97-AF65-F5344CB8AC3E}">
        <p14:creationId xmlns:p14="http://schemas.microsoft.com/office/powerpoint/2010/main" val="253923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15CE31-23FE-4732-AF84-0195DF7AEC60}"/>
              </a:ext>
            </a:extLst>
          </p:cNvPr>
          <p:cNvSpPr>
            <a:spLocks noGrp="1"/>
          </p:cNvSpPr>
          <p:nvPr>
            <p:ph type="title"/>
          </p:nvPr>
        </p:nvSpPr>
        <p:spPr/>
        <p:txBody>
          <a:bodyPr/>
          <a:lstStyle/>
          <a:p>
            <a:r>
              <a:rPr lang="en-US" altLang="zh-CN" dirty="0"/>
              <a:t>Agreements</a:t>
            </a:r>
            <a:endParaRPr lang="zh-CN" altLang="en-US" dirty="0"/>
          </a:p>
        </p:txBody>
      </p:sp>
      <p:sp>
        <p:nvSpPr>
          <p:cNvPr id="3" name="内容占位符 2">
            <a:extLst>
              <a:ext uri="{FF2B5EF4-FFF2-40B4-BE49-F238E27FC236}">
                <a16:creationId xmlns:a16="http://schemas.microsoft.com/office/drawing/2014/main" id="{FA0E3C44-808D-431D-9471-D6196131BF7D}"/>
              </a:ext>
            </a:extLst>
          </p:cNvPr>
          <p:cNvSpPr>
            <a:spLocks noGrp="1"/>
          </p:cNvSpPr>
          <p:nvPr>
            <p:ph idx="1"/>
          </p:nvPr>
        </p:nvSpPr>
        <p:spPr>
          <a:xfrm>
            <a:off x="838200" y="1556792"/>
            <a:ext cx="10515600" cy="4351338"/>
          </a:xfrm>
        </p:spPr>
        <p:txBody>
          <a:bodyPr>
            <a:noAutofit/>
          </a:bodyPr>
          <a:lstStyle/>
          <a:p>
            <a:pPr marL="0" indent="0">
              <a:lnSpc>
                <a:spcPct val="100000"/>
              </a:lnSpc>
              <a:spcBef>
                <a:spcPts val="0"/>
              </a:spcBef>
              <a:spcAft>
                <a:spcPts val="300"/>
              </a:spcAft>
              <a:buNone/>
            </a:pPr>
            <a:r>
              <a:rPr lang="en-GB" altLang="zh-CN" sz="2400" u="sng" dirty="0"/>
              <a:t>Agreements made in RAN1#93</a:t>
            </a:r>
            <a:r>
              <a:rPr lang="en-GB" altLang="zh-CN" sz="2400" b="1" u="sng" dirty="0"/>
              <a:t>:</a:t>
            </a:r>
            <a:endParaRPr lang="zh-CN" altLang="zh-CN" u="sng" dirty="0"/>
          </a:p>
          <a:p>
            <a:pPr lvl="1">
              <a:lnSpc>
                <a:spcPct val="100000"/>
              </a:lnSpc>
              <a:spcBef>
                <a:spcPts val="0"/>
              </a:spcBef>
              <a:spcAft>
                <a:spcPts val="300"/>
              </a:spcAft>
            </a:pPr>
            <a:r>
              <a:rPr lang="en-GB" altLang="zh-CN" sz="2000" dirty="0"/>
              <a:t>For CS-RNTI DCI sizes</a:t>
            </a:r>
            <a:endParaRPr lang="zh-CN" altLang="zh-CN" sz="2000" dirty="0"/>
          </a:p>
          <a:p>
            <a:pPr lvl="2">
              <a:lnSpc>
                <a:spcPct val="100000"/>
              </a:lnSpc>
              <a:spcBef>
                <a:spcPts val="0"/>
              </a:spcBef>
              <a:spcAft>
                <a:spcPts val="300"/>
              </a:spcAft>
            </a:pPr>
            <a:r>
              <a:rPr lang="en-GB" altLang="zh-CN" sz="1800" dirty="0"/>
              <a:t>For DCI format 1-1 with CS-RNTI, the DCI size are the same as the DCI format 1-1 with C-RNTI in respective search space. </a:t>
            </a:r>
            <a:endParaRPr lang="zh-CN" altLang="zh-CN" sz="1800" dirty="0"/>
          </a:p>
          <a:p>
            <a:pPr lvl="2">
              <a:lnSpc>
                <a:spcPct val="100000"/>
              </a:lnSpc>
              <a:spcBef>
                <a:spcPts val="0"/>
              </a:spcBef>
              <a:spcAft>
                <a:spcPts val="300"/>
              </a:spcAft>
            </a:pPr>
            <a:r>
              <a:rPr lang="en-GB" altLang="zh-CN" sz="1800" dirty="0"/>
              <a:t>For DCI format 0-1 with CS-RNTI, the DCI size are the same as the DCI format 0-1 with C-RNTI in respective search space. </a:t>
            </a:r>
            <a:endParaRPr lang="zh-CN" altLang="zh-CN" sz="1800" dirty="0"/>
          </a:p>
          <a:p>
            <a:pPr lvl="2">
              <a:lnSpc>
                <a:spcPct val="100000"/>
              </a:lnSpc>
              <a:spcBef>
                <a:spcPts val="0"/>
              </a:spcBef>
              <a:spcAft>
                <a:spcPts val="300"/>
              </a:spcAft>
            </a:pPr>
            <a:r>
              <a:rPr lang="en-GB" altLang="zh-CN" sz="1800" dirty="0"/>
              <a:t>For DCI format 1-0 with CS-RNTI, the DCI size are the same as the DCI format 1-0 with C-RNTI in respective search space. </a:t>
            </a:r>
            <a:endParaRPr lang="zh-CN" altLang="zh-CN" sz="1800" dirty="0"/>
          </a:p>
          <a:p>
            <a:pPr lvl="2">
              <a:lnSpc>
                <a:spcPct val="100000"/>
              </a:lnSpc>
              <a:spcBef>
                <a:spcPts val="0"/>
              </a:spcBef>
              <a:spcAft>
                <a:spcPts val="300"/>
              </a:spcAft>
            </a:pPr>
            <a:r>
              <a:rPr lang="en-GB" altLang="zh-CN" sz="1800" dirty="0"/>
              <a:t>For DCI format 0-0 with CS-RNTI, the DCI size are the same as the DCI format 0-0 with C-RNTI in respective search space. </a:t>
            </a:r>
            <a:endParaRPr lang="en-GB" altLang="zh-CN" dirty="0"/>
          </a:p>
          <a:p>
            <a:pPr marL="0" indent="0">
              <a:lnSpc>
                <a:spcPct val="100000"/>
              </a:lnSpc>
              <a:spcBef>
                <a:spcPts val="0"/>
              </a:spcBef>
              <a:spcAft>
                <a:spcPts val="300"/>
              </a:spcAft>
              <a:buNone/>
            </a:pPr>
            <a:r>
              <a:rPr lang="en-US" altLang="zh-CN" sz="2400" u="sng" dirty="0"/>
              <a:t>Agreements made in RAN2 #100:</a:t>
            </a:r>
            <a:endParaRPr lang="zh-CN" altLang="zh-CN" sz="2400" u="sng" dirty="0"/>
          </a:p>
          <a:p>
            <a:pPr>
              <a:lnSpc>
                <a:spcPct val="100000"/>
              </a:lnSpc>
              <a:spcBef>
                <a:spcPts val="0"/>
              </a:spcBef>
              <a:spcAft>
                <a:spcPts val="300"/>
              </a:spcAft>
            </a:pPr>
            <a:r>
              <a:rPr lang="en-GB" altLang="zh-CN" sz="2000" dirty="0"/>
              <a:t>For SPS and type 1, if the received uplink grant or DL assignment addressed to SPS C-RNTI. If the NDI in the received HARQ information is 1, consider the NDI for the HARQ process not to been toggled, as in LTE.</a:t>
            </a:r>
            <a:endParaRPr lang="zh-CN" altLang="zh-CN" sz="2000" dirty="0"/>
          </a:p>
          <a:p>
            <a:pPr>
              <a:lnSpc>
                <a:spcPct val="100000"/>
              </a:lnSpc>
              <a:spcBef>
                <a:spcPts val="0"/>
              </a:spcBef>
              <a:spcAft>
                <a:spcPts val="300"/>
              </a:spcAft>
            </a:pPr>
            <a:r>
              <a:rPr lang="en-GB" altLang="zh-CN" sz="2000" dirty="0"/>
              <a:t>For SPS if the NDI in the received HARQ information is 0, it is for SPS activation/deactivation  </a:t>
            </a:r>
            <a:endParaRPr lang="zh-CN" altLang="zh-CN" sz="2000" dirty="0"/>
          </a:p>
        </p:txBody>
      </p:sp>
    </p:spTree>
    <p:extLst>
      <p:ext uri="{BB962C8B-B14F-4D97-AF65-F5344CB8AC3E}">
        <p14:creationId xmlns:p14="http://schemas.microsoft.com/office/powerpoint/2010/main" val="2525844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923253-40F3-4A17-9871-B720D43B62DD}"/>
              </a:ext>
            </a:extLst>
          </p:cNvPr>
          <p:cNvSpPr>
            <a:spLocks noGrp="1"/>
          </p:cNvSpPr>
          <p:nvPr>
            <p:ph type="title"/>
          </p:nvPr>
        </p:nvSpPr>
        <p:spPr/>
        <p:txBody>
          <a:bodyPr/>
          <a:lstStyle/>
          <a:p>
            <a:r>
              <a:rPr lang="en-US" altLang="zh-CN" dirty="0"/>
              <a:t>Agreements</a:t>
            </a:r>
            <a:endParaRPr lang="zh-CN" altLang="en-US" dirty="0"/>
          </a:p>
        </p:txBody>
      </p:sp>
      <p:sp>
        <p:nvSpPr>
          <p:cNvPr id="3" name="内容占位符 2">
            <a:extLst>
              <a:ext uri="{FF2B5EF4-FFF2-40B4-BE49-F238E27FC236}">
                <a16:creationId xmlns:a16="http://schemas.microsoft.com/office/drawing/2014/main" id="{1B6425CD-3E37-4988-8B0E-AAF9081E351B}"/>
              </a:ext>
            </a:extLst>
          </p:cNvPr>
          <p:cNvSpPr>
            <a:spLocks noGrp="1"/>
          </p:cNvSpPr>
          <p:nvPr>
            <p:ph idx="1"/>
          </p:nvPr>
        </p:nvSpPr>
        <p:spPr/>
        <p:txBody>
          <a:bodyPr/>
          <a:lstStyle/>
          <a:p>
            <a:pPr marL="0" indent="0">
              <a:buNone/>
            </a:pPr>
            <a:r>
              <a:rPr lang="en-GB" altLang="zh-CN" dirty="0"/>
              <a:t>Agreements made in RAN</a:t>
            </a:r>
            <a:r>
              <a:rPr lang="en-US" altLang="zh-CN" dirty="0"/>
              <a:t>1#93</a:t>
            </a:r>
            <a:r>
              <a:rPr lang="en-GB" altLang="zh-CN" dirty="0"/>
              <a:t>:</a:t>
            </a:r>
            <a:endParaRPr lang="zh-CN" altLang="zh-CN" dirty="0"/>
          </a:p>
          <a:p>
            <a:r>
              <a:rPr lang="en-GB" altLang="zh-CN" b="1" dirty="0"/>
              <a:t>For both initial transmission and re-transmissions </a:t>
            </a:r>
            <a:r>
              <a:rPr lang="en-GB" altLang="zh-CN" dirty="0"/>
              <a:t>for GF scheduling for URLLC,</a:t>
            </a:r>
            <a:endParaRPr lang="zh-CN" altLang="zh-CN" dirty="0"/>
          </a:p>
          <a:p>
            <a:pPr lvl="1"/>
            <a:r>
              <a:rPr lang="en-GB" altLang="zh-CN" dirty="0"/>
              <a:t>For UL configured grant, the MCS table is configured by the existing parameter associated with the RRC configured grant configuration, which is extended to include the new 64QAM MCS table.</a:t>
            </a:r>
            <a:endParaRPr lang="zh-CN" altLang="zh-CN" dirty="0"/>
          </a:p>
          <a:p>
            <a:pPr lvl="1"/>
            <a:r>
              <a:rPr lang="en-GB" altLang="zh-CN" dirty="0"/>
              <a:t>For DL SPS, RRC indicates whether or not the new 64QAM table is configured. The indication for the new MCS table for DL SPS is separate from the one for grant-based DL scheduling.</a:t>
            </a:r>
            <a:endParaRPr lang="zh-CN" altLang="zh-CN" dirty="0"/>
          </a:p>
          <a:p>
            <a:endParaRPr lang="zh-CN" altLang="en-US" dirty="0"/>
          </a:p>
        </p:txBody>
      </p:sp>
    </p:spTree>
    <p:extLst>
      <p:ext uri="{BB962C8B-B14F-4D97-AF65-F5344CB8AC3E}">
        <p14:creationId xmlns:p14="http://schemas.microsoft.com/office/powerpoint/2010/main" val="2436249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表 2">
            <a:extLst>
              <a:ext uri="{FF2B5EF4-FFF2-40B4-BE49-F238E27FC236}">
                <a16:creationId xmlns:a16="http://schemas.microsoft.com/office/drawing/2014/main" id="{ABE3D9DE-34EE-44AF-88B3-52CD783C1AA3}"/>
              </a:ext>
            </a:extLst>
          </p:cNvPr>
          <p:cNvGraphicFramePr>
            <a:graphicFrameLocks noGrp="1"/>
          </p:cNvGraphicFramePr>
          <p:nvPr>
            <p:extLst>
              <p:ext uri="{D42A27DB-BD31-4B8C-83A1-F6EECF244321}">
                <p14:modId xmlns:p14="http://schemas.microsoft.com/office/powerpoint/2010/main" val="256149238"/>
              </p:ext>
            </p:extLst>
          </p:nvPr>
        </p:nvGraphicFramePr>
        <p:xfrm>
          <a:off x="2279576" y="251460"/>
          <a:ext cx="8709589" cy="6355080"/>
        </p:xfrm>
        <a:graphic>
          <a:graphicData uri="http://schemas.openxmlformats.org/drawingml/2006/table">
            <a:tbl>
              <a:tblPr firstRow="1" bandRow="1"/>
              <a:tblGrid>
                <a:gridCol w="1665185">
                  <a:extLst>
                    <a:ext uri="{9D8B030D-6E8A-4147-A177-3AD203B41FA5}">
                      <a16:colId xmlns:a16="http://schemas.microsoft.com/office/drawing/2014/main" val="20000"/>
                    </a:ext>
                  </a:extLst>
                </a:gridCol>
                <a:gridCol w="2205245">
                  <a:extLst>
                    <a:ext uri="{9D8B030D-6E8A-4147-A177-3AD203B41FA5}">
                      <a16:colId xmlns:a16="http://schemas.microsoft.com/office/drawing/2014/main" val="20001"/>
                    </a:ext>
                  </a:extLst>
                </a:gridCol>
                <a:gridCol w="4839159">
                  <a:extLst>
                    <a:ext uri="{9D8B030D-6E8A-4147-A177-3AD203B41FA5}">
                      <a16:colId xmlns:a16="http://schemas.microsoft.com/office/drawing/2014/main" val="20002"/>
                    </a:ext>
                  </a:extLst>
                </a:gridCol>
              </a:tblGrid>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b="1" dirty="0"/>
                        <a:t>Field</a:t>
                      </a:r>
                      <a:endParaRPr kumimoji="1" lang="ja-JP" altLang="en-US" sz="900" b="1"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b="1" dirty="0"/>
                        <a:t>Payload [bits]</a:t>
                      </a:r>
                      <a:endParaRPr kumimoji="1" lang="ja-JP" altLang="en-US" sz="900" b="1"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b="1" dirty="0"/>
                        <a:t>Fixed or flexible</a:t>
                      </a:r>
                      <a:endParaRPr kumimoji="1" lang="ja-JP" altLang="en-US" sz="900" b="1"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0000FF">
                        <a:lumMod val="20000"/>
                        <a:lumOff val="80000"/>
                      </a:srgbClr>
                    </a:solidFill>
                  </a:tcPr>
                </a:tc>
                <a:extLst>
                  <a:ext uri="{0D108BD9-81ED-4DB2-BD59-A6C34878D82A}">
                    <a16:rowId xmlns:a16="http://schemas.microsoft.com/office/drawing/2014/main" val="10000"/>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Identifier</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1</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Fixed</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Carrier indicator</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0</a:t>
                      </a:r>
                      <a:r>
                        <a:rPr kumimoji="1" lang="en-US" altLang="ja-JP" sz="900" baseline="0" dirty="0"/>
                        <a:t> or 3</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UL/SUL indicator</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0 or 1</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Bandwidth part indicator</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0 or 1 or 2</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292143">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b="1" dirty="0">
                          <a:highlight>
                            <a:srgbClr val="FFFF00"/>
                          </a:highlight>
                        </a:rPr>
                        <a:t>Frequency-domain assignment</a:t>
                      </a:r>
                      <a:endParaRPr kumimoji="1" lang="ja-JP" altLang="en-US" sz="900" b="1" dirty="0">
                        <a:highlight>
                          <a:srgbClr val="FFFF00"/>
                        </a:highlight>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endParaRPr kumimoji="1" lang="en-US" altLang="ja-JP" sz="900" dirty="0"/>
                    </a:p>
                    <a:p>
                      <a:r>
                        <a:rPr kumimoji="1" lang="en-US" altLang="ja-JP" sz="900" baseline="0" dirty="0"/>
                        <a:t>                                                                                     </a:t>
                      </a:r>
                      <a:r>
                        <a:rPr kumimoji="1" lang="en-US" altLang="ja-JP" sz="900" dirty="0"/>
                        <a:t>                                                           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Time-domain assignment</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0 or 1 or 2 or 3</a:t>
                      </a:r>
                      <a:r>
                        <a:rPr kumimoji="1" lang="en-US" altLang="ja-JP" sz="900" baseline="0" dirty="0"/>
                        <a:t> or </a:t>
                      </a:r>
                      <a:r>
                        <a:rPr kumimoji="1" lang="en-US" altLang="ja-JP" sz="900" dirty="0"/>
                        <a:t>4</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b="1" dirty="0" err="1">
                          <a:highlight>
                            <a:srgbClr val="FFFF00"/>
                          </a:highlight>
                        </a:rPr>
                        <a:t>Freq</a:t>
                      </a:r>
                      <a:r>
                        <a:rPr kumimoji="1" lang="en-US" altLang="ja-JP" sz="900" b="1" dirty="0">
                          <a:highlight>
                            <a:srgbClr val="FFFF00"/>
                          </a:highlight>
                        </a:rPr>
                        <a:t>-hopping flag</a:t>
                      </a:r>
                      <a:endParaRPr kumimoji="1" lang="ja-JP" altLang="en-US" sz="900" b="1" dirty="0">
                        <a:highlight>
                          <a:srgbClr val="FFFF00"/>
                        </a:highlight>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b="1" dirty="0"/>
                        <a:t>0 or 1</a:t>
                      </a:r>
                      <a:endParaRPr kumimoji="1" lang="ja-JP" altLang="en-US" sz="900" b="1"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b="1" dirty="0"/>
                        <a:t>Configurable</a:t>
                      </a:r>
                      <a:endParaRPr kumimoji="1" lang="ja-JP" altLang="en-US" sz="900" b="1"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MCS</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5</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Fixed</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b="1" dirty="0">
                          <a:solidFill>
                            <a:srgbClr val="C00000"/>
                          </a:solidFill>
                        </a:rPr>
                        <a:t>NDI</a:t>
                      </a:r>
                      <a:endParaRPr kumimoji="1" lang="ja-JP" altLang="en-US" sz="900" b="1" dirty="0">
                        <a:solidFill>
                          <a:srgbClr val="C00000"/>
                        </a:solidFill>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b="1" dirty="0">
                          <a:solidFill>
                            <a:srgbClr val="C00000"/>
                          </a:solidFill>
                        </a:rPr>
                        <a:t>1</a:t>
                      </a:r>
                      <a:endParaRPr kumimoji="1" lang="ja-JP" altLang="en-US" sz="900" b="1" dirty="0">
                        <a:solidFill>
                          <a:srgbClr val="C00000"/>
                        </a:solidFill>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b="1" dirty="0">
                          <a:solidFill>
                            <a:srgbClr val="C00000"/>
                          </a:solidFill>
                        </a:rPr>
                        <a:t>Fixed</a:t>
                      </a:r>
                      <a:endParaRPr kumimoji="1" lang="ja-JP" altLang="en-US" sz="900" b="1" dirty="0">
                        <a:solidFill>
                          <a:srgbClr val="C00000"/>
                        </a:solidFill>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RV</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2</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Fixed</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HPN</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4</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Fixed</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1</a:t>
                      </a:r>
                      <a:r>
                        <a:rPr kumimoji="1" lang="en-US" altLang="ja-JP" sz="900" baseline="30000" dirty="0"/>
                        <a:t>st</a:t>
                      </a:r>
                      <a:r>
                        <a:rPr kumimoji="1" lang="en-US" altLang="ja-JP" sz="900" dirty="0"/>
                        <a:t> UL DAI</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1 or 2</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 (1 bit</a:t>
                      </a:r>
                      <a:r>
                        <a:rPr kumimoji="1" lang="en-US" altLang="ja-JP" sz="900" baseline="0" dirty="0"/>
                        <a:t> for semi-static CB, 2 bits for dynamic CB</a:t>
                      </a:r>
                      <a:r>
                        <a:rPr kumimoji="1" lang="en-US" altLang="ja-JP" sz="900" dirty="0"/>
                        <a:t>)</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2</a:t>
                      </a:r>
                      <a:r>
                        <a:rPr kumimoji="1" lang="en-US" altLang="ja-JP" sz="900" baseline="30000" dirty="0"/>
                        <a:t>nd</a:t>
                      </a:r>
                      <a:r>
                        <a:rPr kumimoji="1" lang="en-US" altLang="ja-JP" sz="900" dirty="0"/>
                        <a:t> UL DAI</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0 or 2</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 (2 bits for dynamic CB with two sub-CBs)</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TPC command</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2</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Fixed</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284326">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SRS</a:t>
                      </a:r>
                      <a:r>
                        <a:rPr kumimoji="1" lang="en-US" altLang="ja-JP" sz="900" baseline="0" dirty="0"/>
                        <a:t> resource indicator</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endParaRPr kumimoji="1" lang="en-US" altLang="ja-JP" sz="900" dirty="0"/>
                    </a:p>
                    <a:p>
                      <a:r>
                        <a:rPr kumimoji="1" lang="en-US" altLang="ja-JP" sz="900" baseline="0" dirty="0"/>
                        <a:t>                                          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r h="263182">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Precoding information and number of layers</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0 or 1</a:t>
                      </a:r>
                      <a:r>
                        <a:rPr kumimoji="1" lang="en-US" altLang="ja-JP" sz="900" baseline="0" dirty="0"/>
                        <a:t> or 2 or 3 or 4 or 5 or 6</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6"/>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Antenna ports</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2 or 3 or 4 or 5</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7"/>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SRS request</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2 or 3</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Eventually</a:t>
                      </a:r>
                      <a:r>
                        <a:rPr kumimoji="1" lang="en-US" altLang="ja-JP" sz="900" baseline="0" dirty="0"/>
                        <a:t> f</a:t>
                      </a:r>
                      <a:r>
                        <a:rPr kumimoji="1" lang="en-US" altLang="ja-JP" sz="900" dirty="0"/>
                        <a:t>ixed</a:t>
                      </a:r>
                      <a:r>
                        <a:rPr kumimoji="1" lang="en-US" altLang="ja-JP" sz="900" baseline="0" dirty="0"/>
                        <a:t> (2 for non-SUL operation while 3 for SUL operation)</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8"/>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CSI request</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0 or 1 or</a:t>
                      </a:r>
                      <a:r>
                        <a:rPr kumimoji="1" lang="en-US" altLang="ja-JP" sz="900" baseline="0" dirty="0"/>
                        <a:t> 2 or 3 or 4 or 5 or 6</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9"/>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CBGTI</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0 or 2 or 4</a:t>
                      </a:r>
                      <a:r>
                        <a:rPr kumimoji="1" lang="en-US" altLang="ja-JP" sz="900" baseline="0" dirty="0"/>
                        <a:t> or 6 or 8</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0"/>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PTRS-DMRS association</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0 or 2</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1"/>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Beta-offset</a:t>
                      </a:r>
                      <a:r>
                        <a:rPr kumimoji="1" lang="en-US" altLang="ja-JP" sz="900" baseline="0" dirty="0"/>
                        <a:t> indicator</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0 or 2</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2"/>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DMRS </a:t>
                      </a:r>
                      <a:r>
                        <a:rPr kumimoji="1" lang="en-US" altLang="ja-JP" sz="900" dirty="0" err="1"/>
                        <a:t>seq</a:t>
                      </a:r>
                      <a:r>
                        <a:rPr kumimoji="1" lang="en-US" altLang="ja-JP" sz="900" baseline="0" dirty="0"/>
                        <a:t> initialization</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0 or 1</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Configurable</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3"/>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UL-SCH indicator</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1</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Fixed</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4"/>
                  </a:ext>
                </a:extLst>
              </a:tr>
              <a:tr h="164489">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Padding bits if needed</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Alignment</a:t>
                      </a:r>
                      <a:r>
                        <a:rPr kumimoji="1" lang="en-US" altLang="ja-JP" sz="900" baseline="0" dirty="0"/>
                        <a:t> b/w 0_1 for SUL/UL</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メイリオ"/>
                        </a:defRPr>
                      </a:lvl1pPr>
                      <a:lvl2pPr marL="457200" algn="l" defTabSz="914400" rtl="0" eaLnBrk="1" latinLnBrk="0" hangingPunct="1">
                        <a:defRPr sz="1800" kern="1200">
                          <a:solidFill>
                            <a:schemeClr val="tx1"/>
                          </a:solidFill>
                          <a:latin typeface="Calibri"/>
                          <a:ea typeface="メイリオ"/>
                        </a:defRPr>
                      </a:lvl2pPr>
                      <a:lvl3pPr marL="914400" algn="l" defTabSz="914400" rtl="0" eaLnBrk="1" latinLnBrk="0" hangingPunct="1">
                        <a:defRPr sz="1800" kern="1200">
                          <a:solidFill>
                            <a:schemeClr val="tx1"/>
                          </a:solidFill>
                          <a:latin typeface="Calibri"/>
                          <a:ea typeface="メイリオ"/>
                        </a:defRPr>
                      </a:lvl3pPr>
                      <a:lvl4pPr marL="1371600" algn="l" defTabSz="914400" rtl="0" eaLnBrk="1" latinLnBrk="0" hangingPunct="1">
                        <a:defRPr sz="1800" kern="1200">
                          <a:solidFill>
                            <a:schemeClr val="tx1"/>
                          </a:solidFill>
                          <a:latin typeface="Calibri"/>
                          <a:ea typeface="メイリオ"/>
                        </a:defRPr>
                      </a:lvl4pPr>
                      <a:lvl5pPr marL="1828800" algn="l" defTabSz="914400" rtl="0" eaLnBrk="1" latinLnBrk="0" hangingPunct="1">
                        <a:defRPr sz="1800" kern="1200">
                          <a:solidFill>
                            <a:schemeClr val="tx1"/>
                          </a:solidFill>
                          <a:latin typeface="Calibri"/>
                          <a:ea typeface="メイリオ"/>
                        </a:defRPr>
                      </a:lvl5pPr>
                      <a:lvl6pPr marL="2286000" algn="l" defTabSz="914400" rtl="0" eaLnBrk="1" latinLnBrk="0" hangingPunct="1">
                        <a:defRPr sz="1800" kern="1200">
                          <a:solidFill>
                            <a:schemeClr val="tx1"/>
                          </a:solidFill>
                          <a:latin typeface="Calibri"/>
                          <a:ea typeface="メイリオ"/>
                        </a:defRPr>
                      </a:lvl6pPr>
                      <a:lvl7pPr marL="2743200" algn="l" defTabSz="914400" rtl="0" eaLnBrk="1" latinLnBrk="0" hangingPunct="1">
                        <a:defRPr sz="1800" kern="1200">
                          <a:solidFill>
                            <a:schemeClr val="tx1"/>
                          </a:solidFill>
                          <a:latin typeface="Calibri"/>
                          <a:ea typeface="メイリオ"/>
                        </a:defRPr>
                      </a:lvl7pPr>
                      <a:lvl8pPr marL="3200400" algn="l" defTabSz="914400" rtl="0" eaLnBrk="1" latinLnBrk="0" hangingPunct="1">
                        <a:defRPr sz="1800" kern="1200">
                          <a:solidFill>
                            <a:schemeClr val="tx1"/>
                          </a:solidFill>
                          <a:latin typeface="Calibri"/>
                          <a:ea typeface="メイリオ"/>
                        </a:defRPr>
                      </a:lvl8pPr>
                      <a:lvl9pPr marL="3657600" algn="l" defTabSz="914400" rtl="0" eaLnBrk="1" latinLnBrk="0" hangingPunct="1">
                        <a:defRPr sz="1800" kern="1200">
                          <a:solidFill>
                            <a:schemeClr val="tx1"/>
                          </a:solidFill>
                          <a:latin typeface="Calibri"/>
                          <a:ea typeface="メイリオ"/>
                        </a:defRPr>
                      </a:lvl9pPr>
                    </a:lstStyle>
                    <a:p>
                      <a:r>
                        <a:rPr kumimoji="1" lang="en-US" altLang="ja-JP" sz="900" dirty="0"/>
                        <a:t>Not</a:t>
                      </a:r>
                      <a:r>
                        <a:rPr kumimoji="1" lang="en-US" altLang="ja-JP" sz="900" baseline="0" dirty="0"/>
                        <a:t> impact on bit positions of the fields in the DCI</a:t>
                      </a:r>
                      <a:endParaRPr kumimoji="1" lang="ja-JP" altLang="en-US" sz="9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5"/>
                  </a:ext>
                </a:extLst>
              </a:tr>
            </a:tbl>
          </a:graphicData>
        </a:graphic>
      </p:graphicFrame>
      <mc:AlternateContent xmlns:mc="http://schemas.openxmlformats.org/markup-compatibility/2006" xmlns:a14="http://schemas.microsoft.com/office/drawing/2010/main">
        <mc:Choice Requires="a14">
          <p:sp>
            <p:nvSpPr>
              <p:cNvPr id="44" name="テキスト ボックス 3">
                <a:extLst>
                  <a:ext uri="{FF2B5EF4-FFF2-40B4-BE49-F238E27FC236}">
                    <a16:creationId xmlns:a16="http://schemas.microsoft.com/office/drawing/2014/main" id="{8942510C-2867-4C52-8D70-DC3739315A09}"/>
                  </a:ext>
                </a:extLst>
              </p:cNvPr>
              <p:cNvSpPr txBox="1"/>
              <p:nvPr/>
            </p:nvSpPr>
            <p:spPr>
              <a:xfrm>
                <a:off x="4079776" y="1412776"/>
                <a:ext cx="5570162" cy="371512"/>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800" i="1" smtClean="0">
                              <a:latin typeface="Cambria Math" panose="02040503050406030204" pitchFamily="18" charset="0"/>
                            </a:rPr>
                          </m:ctrlPr>
                        </m:sSubPr>
                        <m:e>
                          <m:r>
                            <a:rPr kumimoji="1" lang="en-US" altLang="ja-JP" sz="800" b="0" i="1" smtClean="0">
                              <a:latin typeface="Cambria Math"/>
                            </a:rPr>
                            <m:t>𝑁</m:t>
                          </m:r>
                        </m:e>
                        <m:sub>
                          <m:r>
                            <a:rPr kumimoji="1" lang="en-US" altLang="ja-JP" sz="800" b="0" i="1" smtClean="0">
                              <a:latin typeface="Cambria Math"/>
                            </a:rPr>
                            <m:t>𝑅𝐵𝐺</m:t>
                          </m:r>
                        </m:sub>
                      </m:sSub>
                      <m:r>
                        <a:rPr kumimoji="1" lang="en-US" altLang="ja-JP" sz="800" b="0" i="1" smtClean="0">
                          <a:latin typeface="Cambria Math"/>
                        </a:rPr>
                        <m:t> </m:t>
                      </m:r>
                      <m:r>
                        <a:rPr kumimoji="1" lang="en-US" altLang="ja-JP" sz="800" b="0" i="1" smtClean="0">
                          <a:latin typeface="Cambria Math"/>
                        </a:rPr>
                        <m:t>𝑜𝑟</m:t>
                      </m:r>
                      <m:r>
                        <a:rPr kumimoji="1" lang="en-US" altLang="ja-JP" sz="800" b="0" i="1" smtClean="0">
                          <a:latin typeface="Cambria Math"/>
                        </a:rPr>
                        <m:t> </m:t>
                      </m:r>
                      <m:d>
                        <m:dPr>
                          <m:begChr m:val="⌈"/>
                          <m:endChr m:val="⌉"/>
                          <m:ctrlPr>
                            <a:rPr kumimoji="1" lang="ja-JP" altLang="en-US" sz="800" i="1" smtClean="0">
                              <a:latin typeface="Cambria Math" panose="02040503050406030204" pitchFamily="18" charset="0"/>
                            </a:rPr>
                          </m:ctrlPr>
                        </m:dPr>
                        <m:e>
                          <m:sSub>
                            <m:sSubPr>
                              <m:ctrlPr>
                                <a:rPr kumimoji="1" lang="en-US" altLang="ja-JP" sz="800" i="1" smtClean="0">
                                  <a:latin typeface="Cambria Math" panose="02040503050406030204" pitchFamily="18" charset="0"/>
                                </a:rPr>
                              </m:ctrlPr>
                            </m:sSubPr>
                            <m:e>
                              <m:r>
                                <a:rPr kumimoji="1" lang="en-US" altLang="ja-JP" sz="800" b="0" i="1" smtClean="0">
                                  <a:latin typeface="Cambria Math"/>
                                </a:rPr>
                                <m:t>𝑙𝑜𝑔</m:t>
                              </m:r>
                            </m:e>
                            <m:sub>
                              <m:r>
                                <a:rPr kumimoji="1" lang="en-US" altLang="ja-JP" sz="800" b="0" i="1" smtClean="0">
                                  <a:latin typeface="Cambria Math"/>
                                </a:rPr>
                                <m:t>2</m:t>
                              </m:r>
                            </m:sub>
                          </m:sSub>
                          <m:d>
                            <m:dPr>
                              <m:ctrlPr>
                                <a:rPr kumimoji="1" lang="en-US" altLang="ja-JP" sz="800" i="1" smtClean="0">
                                  <a:latin typeface="Cambria Math" panose="02040503050406030204" pitchFamily="18" charset="0"/>
                                </a:rPr>
                              </m:ctrlPr>
                            </m:dPr>
                            <m:e>
                              <m:sSup>
                                <m:sSupPr>
                                  <m:ctrlPr>
                                    <a:rPr kumimoji="1" lang="en-US" altLang="ja-JP" sz="800" i="1" smtClean="0">
                                      <a:latin typeface="Cambria Math" panose="02040503050406030204" pitchFamily="18" charset="0"/>
                                    </a:rPr>
                                  </m:ctrlPr>
                                </m:sSupPr>
                                <m:e>
                                  <m:r>
                                    <a:rPr kumimoji="1" lang="en-US" altLang="ja-JP" sz="800" b="0" i="1" smtClean="0">
                                      <a:latin typeface="Cambria Math"/>
                                    </a:rPr>
                                    <m:t>𝑁</m:t>
                                  </m:r>
                                </m:e>
                                <m:sup>
                                  <m:r>
                                    <a:rPr kumimoji="1" lang="en-US" altLang="ja-JP" sz="800" b="0" i="1" smtClean="0">
                                      <a:latin typeface="Cambria Math"/>
                                    </a:rPr>
                                    <m:t>𝐵𝑊𝑃</m:t>
                                  </m:r>
                                </m:sup>
                              </m:sSup>
                              <m:f>
                                <m:fPr>
                                  <m:ctrlPr>
                                    <a:rPr kumimoji="1" lang="en-US" altLang="ja-JP" sz="800" i="1" smtClean="0">
                                      <a:latin typeface="Cambria Math" panose="02040503050406030204" pitchFamily="18" charset="0"/>
                                    </a:rPr>
                                  </m:ctrlPr>
                                </m:fPr>
                                <m:num>
                                  <m:sSup>
                                    <m:sSupPr>
                                      <m:ctrlPr>
                                        <a:rPr lang="en-US" altLang="ja-JP" sz="800" i="1">
                                          <a:latin typeface="Cambria Math" panose="02040503050406030204" pitchFamily="18" charset="0"/>
                                        </a:rPr>
                                      </m:ctrlPr>
                                    </m:sSupPr>
                                    <m:e>
                                      <m:r>
                                        <a:rPr lang="en-US" altLang="ja-JP" sz="800" i="1">
                                          <a:latin typeface="Cambria Math"/>
                                        </a:rPr>
                                        <m:t>𝑁</m:t>
                                      </m:r>
                                    </m:e>
                                    <m:sup>
                                      <m:r>
                                        <a:rPr lang="en-US" altLang="ja-JP" sz="800" i="1">
                                          <a:latin typeface="Cambria Math"/>
                                        </a:rPr>
                                        <m:t>𝐵𝑊𝑃</m:t>
                                      </m:r>
                                    </m:sup>
                                  </m:sSup>
                                  <m:r>
                                    <a:rPr lang="en-US" altLang="ja-JP" sz="800" i="1">
                                      <a:latin typeface="Cambria Math"/>
                                    </a:rPr>
                                    <m:t>+1</m:t>
                                  </m:r>
                                </m:num>
                                <m:den>
                                  <m:r>
                                    <a:rPr kumimoji="1" lang="en-US" altLang="ja-JP" sz="800" b="0" i="1" smtClean="0">
                                      <a:latin typeface="Cambria Math"/>
                                    </a:rPr>
                                    <m:t>2</m:t>
                                  </m:r>
                                </m:den>
                              </m:f>
                            </m:e>
                          </m:d>
                        </m:e>
                      </m:d>
                      <m:r>
                        <a:rPr kumimoji="1" lang="en-US" altLang="ja-JP" sz="800" b="0" i="0" smtClean="0">
                          <a:latin typeface="Cambria Math"/>
                        </a:rPr>
                        <m:t> </m:t>
                      </m:r>
                      <m:r>
                        <m:rPr>
                          <m:sty m:val="p"/>
                        </m:rPr>
                        <a:rPr kumimoji="1" lang="en-US" altLang="ja-JP" sz="800" b="0" i="0" smtClean="0">
                          <a:latin typeface="Cambria Math"/>
                        </a:rPr>
                        <m:t>or</m:t>
                      </m:r>
                      <m:r>
                        <a:rPr kumimoji="1" lang="en-US" altLang="ja-JP" sz="800" b="0" i="0" smtClean="0">
                          <a:latin typeface="Cambria Math"/>
                        </a:rPr>
                        <m:t> </m:t>
                      </m:r>
                      <m:r>
                        <m:rPr>
                          <m:sty m:val="p"/>
                        </m:rPr>
                        <a:rPr kumimoji="1" lang="en-US" altLang="ja-JP" sz="800" b="0" i="0" smtClean="0">
                          <a:latin typeface="Cambria Math"/>
                        </a:rPr>
                        <m:t>max</m:t>
                      </m:r>
                      <m:d>
                        <m:dPr>
                          <m:begChr m:val="{"/>
                          <m:endChr m:val="}"/>
                          <m:ctrlPr>
                            <a:rPr kumimoji="1" lang="en-US" altLang="ja-JP" sz="800" b="0" i="1" smtClean="0">
                              <a:latin typeface="Cambria Math" panose="02040503050406030204" pitchFamily="18" charset="0"/>
                            </a:rPr>
                          </m:ctrlPr>
                        </m:dPr>
                        <m:e>
                          <m:sSub>
                            <m:sSubPr>
                              <m:ctrlPr>
                                <a:rPr lang="en-US" altLang="ja-JP" sz="800" i="1">
                                  <a:latin typeface="Cambria Math" panose="02040503050406030204" pitchFamily="18" charset="0"/>
                                </a:rPr>
                              </m:ctrlPr>
                            </m:sSubPr>
                            <m:e>
                              <m:r>
                                <a:rPr lang="en-US" altLang="ja-JP" sz="800" i="1">
                                  <a:latin typeface="Cambria Math"/>
                                </a:rPr>
                                <m:t>𝑁</m:t>
                              </m:r>
                            </m:e>
                            <m:sub>
                              <m:r>
                                <a:rPr lang="en-US" altLang="ja-JP" sz="800" i="1">
                                  <a:latin typeface="Cambria Math"/>
                                </a:rPr>
                                <m:t>𝑅𝐵𝐺</m:t>
                              </m:r>
                            </m:sub>
                          </m:sSub>
                          <m:r>
                            <a:rPr lang="en-US" altLang="ja-JP" sz="800" b="0" i="1" smtClean="0">
                              <a:latin typeface="Cambria Math"/>
                            </a:rPr>
                            <m:t>,</m:t>
                          </m:r>
                          <m:d>
                            <m:dPr>
                              <m:begChr m:val="⌈"/>
                              <m:endChr m:val="⌉"/>
                              <m:ctrlPr>
                                <a:rPr lang="ja-JP" altLang="en-US" sz="800" i="1">
                                  <a:latin typeface="Cambria Math" panose="02040503050406030204" pitchFamily="18" charset="0"/>
                                </a:rPr>
                              </m:ctrlPr>
                            </m:dPr>
                            <m:e>
                              <m:sSub>
                                <m:sSubPr>
                                  <m:ctrlPr>
                                    <a:rPr lang="en-US" altLang="ja-JP" sz="800" i="1">
                                      <a:latin typeface="Cambria Math" panose="02040503050406030204" pitchFamily="18" charset="0"/>
                                    </a:rPr>
                                  </m:ctrlPr>
                                </m:sSubPr>
                                <m:e>
                                  <m:r>
                                    <a:rPr lang="en-US" altLang="ja-JP" sz="800" i="1">
                                      <a:latin typeface="Cambria Math"/>
                                    </a:rPr>
                                    <m:t>𝑙𝑜𝑔</m:t>
                                  </m:r>
                                </m:e>
                                <m:sub>
                                  <m:r>
                                    <a:rPr lang="en-US" altLang="ja-JP" sz="800" i="1">
                                      <a:latin typeface="Cambria Math"/>
                                    </a:rPr>
                                    <m:t>2</m:t>
                                  </m:r>
                                </m:sub>
                              </m:sSub>
                              <m:d>
                                <m:dPr>
                                  <m:ctrlPr>
                                    <a:rPr lang="en-US" altLang="ja-JP" sz="800" i="1">
                                      <a:latin typeface="Cambria Math" panose="02040503050406030204" pitchFamily="18" charset="0"/>
                                    </a:rPr>
                                  </m:ctrlPr>
                                </m:dPr>
                                <m:e>
                                  <m:sSup>
                                    <m:sSupPr>
                                      <m:ctrlPr>
                                        <a:rPr lang="en-US" altLang="ja-JP" sz="800" i="1">
                                          <a:latin typeface="Cambria Math" panose="02040503050406030204" pitchFamily="18" charset="0"/>
                                        </a:rPr>
                                      </m:ctrlPr>
                                    </m:sSupPr>
                                    <m:e>
                                      <m:r>
                                        <a:rPr lang="en-US" altLang="ja-JP" sz="800" i="1">
                                          <a:latin typeface="Cambria Math"/>
                                        </a:rPr>
                                        <m:t>𝑁</m:t>
                                      </m:r>
                                    </m:e>
                                    <m:sup>
                                      <m:r>
                                        <a:rPr lang="en-US" altLang="ja-JP" sz="800" i="1">
                                          <a:latin typeface="Cambria Math"/>
                                        </a:rPr>
                                        <m:t>𝐵𝑊𝑃</m:t>
                                      </m:r>
                                    </m:sup>
                                  </m:sSup>
                                  <m:f>
                                    <m:fPr>
                                      <m:ctrlPr>
                                        <a:rPr lang="en-US" altLang="ja-JP" sz="800" i="1">
                                          <a:latin typeface="Cambria Math" panose="02040503050406030204" pitchFamily="18" charset="0"/>
                                        </a:rPr>
                                      </m:ctrlPr>
                                    </m:fPr>
                                    <m:num>
                                      <m:sSup>
                                        <m:sSupPr>
                                          <m:ctrlPr>
                                            <a:rPr lang="en-US" altLang="ja-JP" sz="800" i="1">
                                              <a:latin typeface="Cambria Math" panose="02040503050406030204" pitchFamily="18" charset="0"/>
                                            </a:rPr>
                                          </m:ctrlPr>
                                        </m:sSupPr>
                                        <m:e>
                                          <m:r>
                                            <a:rPr lang="en-US" altLang="ja-JP" sz="800" i="1">
                                              <a:latin typeface="Cambria Math"/>
                                            </a:rPr>
                                            <m:t>𝑁</m:t>
                                          </m:r>
                                        </m:e>
                                        <m:sup>
                                          <m:r>
                                            <a:rPr lang="en-US" altLang="ja-JP" sz="800" i="1">
                                              <a:latin typeface="Cambria Math"/>
                                            </a:rPr>
                                            <m:t>𝐵𝑊𝑃</m:t>
                                          </m:r>
                                        </m:sup>
                                      </m:sSup>
                                      <m:r>
                                        <a:rPr lang="en-US" altLang="ja-JP" sz="800" i="1">
                                          <a:latin typeface="Cambria Math"/>
                                        </a:rPr>
                                        <m:t>+1</m:t>
                                      </m:r>
                                    </m:num>
                                    <m:den>
                                      <m:r>
                                        <a:rPr lang="en-US" altLang="ja-JP" sz="800" i="1">
                                          <a:latin typeface="Cambria Math"/>
                                        </a:rPr>
                                        <m:t>2</m:t>
                                      </m:r>
                                    </m:den>
                                  </m:f>
                                </m:e>
                              </m:d>
                            </m:e>
                          </m:d>
                        </m:e>
                      </m:d>
                      <m:r>
                        <a:rPr kumimoji="1" lang="en-US" altLang="ja-JP" sz="800" b="0" i="1" smtClean="0">
                          <a:latin typeface="Cambria Math"/>
                        </a:rPr>
                        <m:t>+1</m:t>
                      </m:r>
                    </m:oMath>
                  </m:oMathPara>
                </a14:m>
                <a:endParaRPr kumimoji="1" lang="ja-JP" altLang="en-US" sz="1000" dirty="0">
                  <a:latin typeface="+mn-lt"/>
                  <a:ea typeface="+mn-ea"/>
                </a:endParaRPr>
              </a:p>
            </p:txBody>
          </p:sp>
        </mc:Choice>
        <mc:Fallback xmlns="">
          <p:sp>
            <p:nvSpPr>
              <p:cNvPr id="44" name="テキスト ボックス 3">
                <a:extLst>
                  <a:ext uri="{FF2B5EF4-FFF2-40B4-BE49-F238E27FC236}">
                    <a16:creationId xmlns:a16="http://schemas.microsoft.com/office/drawing/2014/main" id="{8942510C-2867-4C52-8D70-DC3739315A09}"/>
                  </a:ext>
                </a:extLst>
              </p:cNvPr>
              <p:cNvSpPr txBox="1">
                <a:spLocks noRot="1" noChangeAspect="1" noMove="1" noResize="1" noEditPoints="1" noAdjustHandles="1" noChangeArrowheads="1" noChangeShapeType="1" noTextEdit="1"/>
              </p:cNvSpPr>
              <p:nvPr/>
            </p:nvSpPr>
            <p:spPr>
              <a:xfrm>
                <a:off x="4079776" y="1412776"/>
                <a:ext cx="5570162" cy="371512"/>
              </a:xfrm>
              <a:prstGeom prst="rect">
                <a:avLst/>
              </a:prstGeom>
              <a:blipFill>
                <a:blip r:embed="rId2"/>
                <a:stretch>
                  <a:fillRect/>
                </a:stretch>
              </a:blipFill>
            </p:spPr>
            <p:txBody>
              <a:bodyPr/>
              <a:lstStyle/>
              <a:p>
                <a:r>
                  <a:rPr lang="zh-CN" altLang="en-US">
                    <a:noFill/>
                  </a:rPr>
                  <a:t> </a:t>
                </a:r>
              </a:p>
            </p:txBody>
          </p:sp>
        </mc:Fallback>
      </mc:AlternateContent>
      <p:sp>
        <p:nvSpPr>
          <p:cNvPr id="45" name="文本框 44">
            <a:extLst>
              <a:ext uri="{FF2B5EF4-FFF2-40B4-BE49-F238E27FC236}">
                <a16:creationId xmlns:a16="http://schemas.microsoft.com/office/drawing/2014/main" id="{7AC881B1-4DEF-4D58-A5CF-5FC0BCF70A8E}"/>
              </a:ext>
            </a:extLst>
          </p:cNvPr>
          <p:cNvSpPr txBox="1"/>
          <p:nvPr/>
        </p:nvSpPr>
        <p:spPr>
          <a:xfrm>
            <a:off x="342262" y="147249"/>
            <a:ext cx="2670296" cy="338554"/>
          </a:xfrm>
          <a:prstGeom prst="rect">
            <a:avLst/>
          </a:prstGeom>
          <a:noFill/>
        </p:spPr>
        <p:txBody>
          <a:bodyPr wrap="square" rtlCol="0">
            <a:spAutoFit/>
          </a:bodyPr>
          <a:lstStyle/>
          <a:p>
            <a:r>
              <a:rPr lang="en-US" altLang="zh-CN" sz="1600" b="1" u="sng" dirty="0">
                <a:latin typeface="Arial" panose="020B0604020202020204" pitchFamily="34" charset="0"/>
                <a:cs typeface="Arial" panose="020B0604020202020204" pitchFamily="34" charset="0"/>
              </a:rPr>
              <a:t>DCI format 0-1</a:t>
            </a:r>
            <a:endParaRPr lang="zh-CN" altLang="en-US" sz="1600" b="1" u="sng"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46" name="テキスト ボックス 4">
                <a:extLst>
                  <a:ext uri="{FF2B5EF4-FFF2-40B4-BE49-F238E27FC236}">
                    <a16:creationId xmlns:a16="http://schemas.microsoft.com/office/drawing/2014/main" id="{6B7E39EF-3FF6-4F17-8B14-5F047348E8C7}"/>
                  </a:ext>
                </a:extLst>
              </p:cNvPr>
              <p:cNvSpPr txBox="1"/>
              <p:nvPr/>
            </p:nvSpPr>
            <p:spPr>
              <a:xfrm>
                <a:off x="4295800" y="3829160"/>
                <a:ext cx="2827569" cy="366254"/>
              </a:xfrm>
              <a:prstGeom prst="rect">
                <a:avLst/>
              </a:prstGeom>
              <a:solidFill>
                <a:schemeClr val="bg1"/>
              </a:solidFill>
            </p:spPr>
            <p:txBody>
              <a:bodyPr wrap="none" rtlCol="0">
                <a:spAutoFit/>
              </a:bodyPr>
              <a:lstStyle/>
              <a:p>
                <a14:m>
                  <m:oMath xmlns:m="http://schemas.openxmlformats.org/officeDocument/2006/math">
                    <m:d>
                      <m:dPr>
                        <m:begChr m:val="⌈"/>
                        <m:endChr m:val="⌉"/>
                        <m:ctrlPr>
                          <a:rPr kumimoji="1" lang="ja-JP" altLang="en-US" sz="1000" i="1" smtClean="0">
                            <a:latin typeface="Cambria Math" panose="02040503050406030204" pitchFamily="18" charset="0"/>
                            <a:ea typeface="+mn-ea"/>
                          </a:rPr>
                        </m:ctrlPr>
                      </m:dPr>
                      <m:e>
                        <m:sSub>
                          <m:sSubPr>
                            <m:ctrlPr>
                              <a:rPr kumimoji="1" lang="en-US" altLang="ja-JP" sz="1000" i="1" smtClean="0">
                                <a:latin typeface="Cambria Math" panose="02040503050406030204" pitchFamily="18" charset="0"/>
                                <a:ea typeface="+mn-ea"/>
                              </a:rPr>
                            </m:ctrlPr>
                          </m:sSubPr>
                          <m:e>
                            <m:r>
                              <a:rPr kumimoji="1" lang="en-US" altLang="ja-JP" sz="1000" b="0" i="1" smtClean="0">
                                <a:latin typeface="Cambria Math"/>
                                <a:ea typeface="+mn-ea"/>
                              </a:rPr>
                              <m:t>𝑙𝑜𝑔</m:t>
                            </m:r>
                          </m:e>
                          <m:sub>
                            <m:r>
                              <a:rPr kumimoji="1" lang="en-US" altLang="ja-JP" sz="1000" b="0" i="1" smtClean="0">
                                <a:latin typeface="Cambria Math"/>
                                <a:ea typeface="+mn-ea"/>
                              </a:rPr>
                              <m:t>2</m:t>
                            </m:r>
                          </m:sub>
                        </m:sSub>
                        <m:d>
                          <m:dPr>
                            <m:ctrlPr>
                              <a:rPr kumimoji="1" lang="en-US" altLang="ja-JP" sz="1000" i="1" smtClean="0">
                                <a:latin typeface="Cambria Math" panose="02040503050406030204" pitchFamily="18" charset="0"/>
                                <a:ea typeface="+mn-ea"/>
                              </a:rPr>
                            </m:ctrlPr>
                          </m:dPr>
                          <m:e>
                            <m:nary>
                              <m:naryPr>
                                <m:chr m:val="∑"/>
                                <m:ctrlPr>
                                  <a:rPr kumimoji="1" lang="en-US" altLang="ja-JP" sz="1000" i="1" smtClean="0">
                                    <a:latin typeface="Cambria Math" panose="02040503050406030204" pitchFamily="18" charset="0"/>
                                    <a:ea typeface="+mn-ea"/>
                                  </a:rPr>
                                </m:ctrlPr>
                              </m:naryPr>
                              <m:sub>
                                <m:r>
                                  <m:rPr>
                                    <m:brk m:alnAt="23"/>
                                  </m:rPr>
                                  <a:rPr kumimoji="1" lang="en-US" altLang="ja-JP" sz="1000" b="0" i="1" smtClean="0">
                                    <a:latin typeface="Cambria Math"/>
                                    <a:ea typeface="+mn-ea"/>
                                  </a:rPr>
                                  <m:t>𝑘</m:t>
                                </m:r>
                                <m:r>
                                  <a:rPr kumimoji="1" lang="en-US" altLang="ja-JP" sz="1000" b="0" i="1" smtClean="0">
                                    <a:latin typeface="Cambria Math"/>
                                    <a:ea typeface="+mn-ea"/>
                                  </a:rPr>
                                  <m:t>=1</m:t>
                                </m:r>
                              </m:sub>
                              <m:sup>
                                <m:r>
                                  <m:rPr>
                                    <m:sty m:val="p"/>
                                  </m:rPr>
                                  <a:rPr kumimoji="1" lang="en-US" altLang="ja-JP" sz="1000" b="0" i="0" smtClean="0">
                                    <a:latin typeface="Cambria Math"/>
                                    <a:ea typeface="+mn-ea"/>
                                  </a:rPr>
                                  <m:t>min</m:t>
                                </m:r>
                                <m:r>
                                  <a:rPr kumimoji="1" lang="en-US" altLang="ja-JP" sz="1000" b="0" i="1" smtClean="0">
                                    <a:latin typeface="Cambria Math"/>
                                    <a:ea typeface="+mn-ea"/>
                                  </a:rPr>
                                  <m:t>⁡{</m:t>
                                </m:r>
                                <m:sSub>
                                  <m:sSubPr>
                                    <m:ctrlPr>
                                      <a:rPr kumimoji="1" lang="en-US" altLang="ja-JP" sz="1000" b="0" i="1" smtClean="0">
                                        <a:latin typeface="Cambria Math" panose="02040503050406030204" pitchFamily="18" charset="0"/>
                                        <a:ea typeface="+mn-ea"/>
                                      </a:rPr>
                                    </m:ctrlPr>
                                  </m:sSubPr>
                                  <m:e>
                                    <m:r>
                                      <a:rPr kumimoji="1" lang="en-US" altLang="ja-JP" sz="1000" b="0" i="1" smtClean="0">
                                        <a:latin typeface="Cambria Math"/>
                                        <a:ea typeface="+mn-ea"/>
                                      </a:rPr>
                                      <m:t>𝐿</m:t>
                                    </m:r>
                                  </m:e>
                                  <m:sub>
                                    <m:r>
                                      <a:rPr kumimoji="1" lang="en-US" altLang="ja-JP" sz="1000" b="0" i="1" smtClean="0">
                                        <a:latin typeface="Cambria Math"/>
                                        <a:ea typeface="+mn-ea"/>
                                      </a:rPr>
                                      <m:t>𝑚𝑎𝑥</m:t>
                                    </m:r>
                                  </m:sub>
                                </m:sSub>
                                <m:r>
                                  <a:rPr kumimoji="1" lang="en-US" altLang="ja-JP" sz="1000" b="0" i="1" smtClean="0">
                                    <a:latin typeface="Cambria Math"/>
                                    <a:ea typeface="+mn-ea"/>
                                  </a:rPr>
                                  <m:t>, </m:t>
                                </m:r>
                                <m:sSub>
                                  <m:sSubPr>
                                    <m:ctrlPr>
                                      <a:rPr kumimoji="1" lang="en-US" altLang="ja-JP" sz="1000" b="0" i="1" smtClean="0">
                                        <a:latin typeface="Cambria Math" panose="02040503050406030204" pitchFamily="18" charset="0"/>
                                        <a:ea typeface="+mn-ea"/>
                                      </a:rPr>
                                    </m:ctrlPr>
                                  </m:sSubPr>
                                  <m:e>
                                    <m:r>
                                      <a:rPr kumimoji="1" lang="en-US" altLang="ja-JP" sz="1000" b="0" i="1" smtClean="0">
                                        <a:latin typeface="Cambria Math"/>
                                        <a:ea typeface="+mn-ea"/>
                                      </a:rPr>
                                      <m:t>𝑁</m:t>
                                    </m:r>
                                  </m:e>
                                  <m:sub>
                                    <m:r>
                                      <a:rPr kumimoji="1" lang="en-US" altLang="ja-JP" sz="1000" b="0" i="1" smtClean="0">
                                        <a:latin typeface="Cambria Math"/>
                                        <a:ea typeface="+mn-ea"/>
                                      </a:rPr>
                                      <m:t>𝑆𝑅𝑆</m:t>
                                    </m:r>
                                  </m:sub>
                                </m:sSub>
                                <m:r>
                                  <a:rPr kumimoji="1" lang="en-US" altLang="ja-JP" sz="1000" b="0" i="1" smtClean="0">
                                    <a:latin typeface="Cambria Math"/>
                                    <a:ea typeface="+mn-ea"/>
                                  </a:rPr>
                                  <m:t>}</m:t>
                                </m:r>
                              </m:sup>
                              <m:e>
                                <m:d>
                                  <m:dPr>
                                    <m:ctrlPr>
                                      <a:rPr kumimoji="1" lang="en-US" altLang="ja-JP" sz="1000" i="1" smtClean="0">
                                        <a:latin typeface="Cambria Math" panose="02040503050406030204" pitchFamily="18" charset="0"/>
                                        <a:ea typeface="+mn-ea"/>
                                      </a:rPr>
                                    </m:ctrlPr>
                                  </m:dPr>
                                  <m:e>
                                    <m:m>
                                      <m:mPr>
                                        <m:mcs>
                                          <m:mc>
                                            <m:mcPr>
                                              <m:count m:val="1"/>
                                              <m:mcJc m:val="center"/>
                                            </m:mcPr>
                                          </m:mc>
                                        </m:mcs>
                                        <m:ctrlPr>
                                          <a:rPr kumimoji="1" lang="en-US" altLang="ja-JP" sz="1000" i="1" smtClean="0">
                                            <a:latin typeface="Cambria Math" panose="02040503050406030204" pitchFamily="18" charset="0"/>
                                            <a:ea typeface="+mn-ea"/>
                                          </a:rPr>
                                        </m:ctrlPr>
                                      </m:mPr>
                                      <m:mr>
                                        <m:e>
                                          <m:sSub>
                                            <m:sSubPr>
                                              <m:ctrlPr>
                                                <a:rPr kumimoji="1" lang="en-US" altLang="ja-JP" sz="1000" i="1" smtClean="0">
                                                  <a:latin typeface="Cambria Math" panose="02040503050406030204" pitchFamily="18" charset="0"/>
                                                  <a:ea typeface="+mn-ea"/>
                                                </a:rPr>
                                              </m:ctrlPr>
                                            </m:sSubPr>
                                            <m:e>
                                              <m:r>
                                                <a:rPr kumimoji="1" lang="en-US" altLang="ja-JP" sz="1000" b="0" i="1" smtClean="0">
                                                  <a:latin typeface="Cambria Math"/>
                                                  <a:ea typeface="+mn-ea"/>
                                                </a:rPr>
                                                <m:t>𝑁</m:t>
                                              </m:r>
                                            </m:e>
                                            <m:sub>
                                              <m:r>
                                                <a:rPr kumimoji="1" lang="en-US" altLang="ja-JP" sz="1000" b="0" i="1" smtClean="0">
                                                  <a:latin typeface="Cambria Math"/>
                                                  <a:ea typeface="+mn-ea"/>
                                                </a:rPr>
                                                <m:t>𝑆𝑅𝑆</m:t>
                                              </m:r>
                                            </m:sub>
                                          </m:sSub>
                                        </m:e>
                                      </m:mr>
                                      <m:mr>
                                        <m:e>
                                          <m:r>
                                            <a:rPr kumimoji="1" lang="en-US" altLang="ja-JP" sz="1000" b="0" i="1" smtClean="0">
                                              <a:latin typeface="Cambria Math"/>
                                              <a:ea typeface="+mn-ea"/>
                                            </a:rPr>
                                            <m:t>𝑘</m:t>
                                          </m:r>
                                        </m:e>
                                      </m:mr>
                                    </m:m>
                                  </m:e>
                                </m:d>
                              </m:e>
                            </m:nary>
                          </m:e>
                        </m:d>
                      </m:e>
                    </m:d>
                    <m:r>
                      <a:rPr kumimoji="1" lang="en-US" altLang="ja-JP" sz="1000" b="0" i="1" smtClean="0">
                        <a:latin typeface="Cambria Math"/>
                        <a:ea typeface="+mn-ea"/>
                      </a:rPr>
                      <m:t> </m:t>
                    </m:r>
                    <m:r>
                      <a:rPr kumimoji="1" lang="en-US" altLang="ja-JP" sz="1000" b="0" i="1" smtClean="0">
                        <a:latin typeface="Cambria Math"/>
                        <a:ea typeface="+mn-ea"/>
                      </a:rPr>
                      <m:t>𝑜𝑟</m:t>
                    </m:r>
                    <m:r>
                      <a:rPr kumimoji="1" lang="en-US" altLang="ja-JP" sz="1000" b="0" i="1" smtClean="0">
                        <a:latin typeface="Cambria Math"/>
                        <a:ea typeface="+mn-ea"/>
                      </a:rPr>
                      <m:t> </m:t>
                    </m:r>
                    <m:d>
                      <m:dPr>
                        <m:begChr m:val="⌈"/>
                        <m:endChr m:val="⌉"/>
                        <m:ctrlPr>
                          <a:rPr kumimoji="1" lang="en-US" altLang="ja-JP" sz="1000" b="0" i="1" smtClean="0">
                            <a:latin typeface="Cambria Math" panose="02040503050406030204" pitchFamily="18" charset="0"/>
                            <a:ea typeface="+mn-ea"/>
                          </a:rPr>
                        </m:ctrlPr>
                      </m:dPr>
                      <m:e>
                        <m:sSub>
                          <m:sSubPr>
                            <m:ctrlPr>
                              <a:rPr kumimoji="1" lang="en-US" altLang="ja-JP" sz="1000" b="0" i="1" smtClean="0">
                                <a:latin typeface="Cambria Math" panose="02040503050406030204" pitchFamily="18" charset="0"/>
                                <a:ea typeface="+mn-ea"/>
                              </a:rPr>
                            </m:ctrlPr>
                          </m:sSubPr>
                          <m:e>
                            <m:r>
                              <a:rPr kumimoji="1" lang="en-US" altLang="ja-JP" sz="1000" b="0" i="1" smtClean="0">
                                <a:latin typeface="Cambria Math"/>
                                <a:ea typeface="+mn-ea"/>
                              </a:rPr>
                              <m:t>𝑙𝑜𝑔</m:t>
                            </m:r>
                          </m:e>
                          <m:sub>
                            <m:r>
                              <a:rPr kumimoji="1" lang="en-US" altLang="ja-JP" sz="1000" b="0" i="1" smtClean="0">
                                <a:latin typeface="Cambria Math"/>
                                <a:ea typeface="+mn-ea"/>
                              </a:rPr>
                              <m:t>2</m:t>
                            </m:r>
                          </m:sub>
                        </m:sSub>
                        <m:d>
                          <m:dPr>
                            <m:ctrlPr>
                              <a:rPr kumimoji="1" lang="en-US" altLang="ja-JP" sz="1000" b="0" i="1" smtClean="0">
                                <a:latin typeface="Cambria Math" panose="02040503050406030204" pitchFamily="18" charset="0"/>
                                <a:ea typeface="+mn-ea"/>
                              </a:rPr>
                            </m:ctrlPr>
                          </m:dPr>
                          <m:e>
                            <m:sSub>
                              <m:sSubPr>
                                <m:ctrlPr>
                                  <a:rPr kumimoji="1" lang="en-US" altLang="ja-JP" sz="1000" b="0" i="1" smtClean="0">
                                    <a:latin typeface="Cambria Math" panose="02040503050406030204" pitchFamily="18" charset="0"/>
                                    <a:ea typeface="+mn-ea"/>
                                  </a:rPr>
                                </m:ctrlPr>
                              </m:sSubPr>
                              <m:e>
                                <m:r>
                                  <a:rPr kumimoji="1" lang="en-US" altLang="ja-JP" sz="1000" b="0" i="1" smtClean="0">
                                    <a:latin typeface="Cambria Math"/>
                                    <a:ea typeface="+mn-ea"/>
                                  </a:rPr>
                                  <m:t>𝑁</m:t>
                                </m:r>
                              </m:e>
                              <m:sub>
                                <m:r>
                                  <a:rPr kumimoji="1" lang="en-US" altLang="ja-JP" sz="1000" b="0" i="1" smtClean="0">
                                    <a:latin typeface="Cambria Math"/>
                                    <a:ea typeface="+mn-ea"/>
                                  </a:rPr>
                                  <m:t>𝑆𝑅𝑆</m:t>
                                </m:r>
                              </m:sub>
                            </m:sSub>
                          </m:e>
                        </m:d>
                      </m:e>
                    </m:d>
                  </m:oMath>
                </a14:m>
                <a:r>
                  <a:rPr kumimoji="1" lang="ja-JP" altLang="en-US" sz="1000" dirty="0">
                    <a:ea typeface="+mn-ea"/>
                  </a:rPr>
                  <a:t> </a:t>
                </a:r>
              </a:p>
            </p:txBody>
          </p:sp>
        </mc:Choice>
        <mc:Fallback xmlns="">
          <p:sp>
            <p:nvSpPr>
              <p:cNvPr id="46" name="テキスト ボックス 4">
                <a:extLst>
                  <a:ext uri="{FF2B5EF4-FFF2-40B4-BE49-F238E27FC236}">
                    <a16:creationId xmlns:a16="http://schemas.microsoft.com/office/drawing/2014/main" id="{6B7E39EF-3FF6-4F17-8B14-5F047348E8C7}"/>
                  </a:ext>
                </a:extLst>
              </p:cNvPr>
              <p:cNvSpPr txBox="1">
                <a:spLocks noRot="1" noChangeAspect="1" noMove="1" noResize="1" noEditPoints="1" noAdjustHandles="1" noChangeArrowheads="1" noChangeShapeType="1" noTextEdit="1"/>
              </p:cNvSpPr>
              <p:nvPr/>
            </p:nvSpPr>
            <p:spPr>
              <a:xfrm>
                <a:off x="4295800" y="3829160"/>
                <a:ext cx="2827569" cy="366254"/>
              </a:xfrm>
              <a:prstGeom prst="rect">
                <a:avLst/>
              </a:prstGeom>
              <a:blipFill>
                <a:blip r:embed="rId3"/>
                <a:stretch>
                  <a:fillRect t="-41667" b="-816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5605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CBED6A7-6E9E-4DE6-B47D-38C0C8C518BC}"/>
              </a:ext>
            </a:extLst>
          </p:cNvPr>
          <p:cNvSpPr/>
          <p:nvPr/>
        </p:nvSpPr>
        <p:spPr>
          <a:xfrm>
            <a:off x="695400" y="764704"/>
            <a:ext cx="10801200" cy="4770537"/>
          </a:xfrm>
          <a:prstGeom prst="rect">
            <a:avLst/>
          </a:prstGeom>
        </p:spPr>
        <p:txBody>
          <a:bodyPr wrap="square">
            <a:spAutoFit/>
          </a:bodyPr>
          <a:lstStyle/>
          <a:p>
            <a:pPr>
              <a:spcAft>
                <a:spcPts val="0"/>
              </a:spcAft>
            </a:pPr>
            <a:r>
              <a:rPr lang="en-GB" altLang="zh-CN" sz="1600" dirty="0">
                <a:highlight>
                  <a:srgbClr val="00FF00"/>
                </a:highlight>
                <a:latin typeface="Arial" panose="020B0604020202020204" pitchFamily="34" charset="0"/>
                <a:ea typeface="Batang" panose="02030600000101010101" pitchFamily="18" charset="-127"/>
                <a:cs typeface="Arial" panose="020B0604020202020204" pitchFamily="34" charset="0"/>
              </a:rPr>
              <a:t>Agreements</a:t>
            </a:r>
            <a:r>
              <a:rPr lang="en-GB" altLang="zh-CN" sz="1600" dirty="0">
                <a:latin typeface="Arial" panose="020B0604020202020204" pitchFamily="34" charset="0"/>
                <a:ea typeface="Batang" panose="02030600000101010101" pitchFamily="18" charset="-127"/>
                <a:cs typeface="Arial" panose="020B0604020202020204" pitchFamily="34" charset="0"/>
              </a:rPr>
              <a:t>:</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marL="342900" lvl="0" indent="-342900">
              <a:spcAft>
                <a:spcPts val="0"/>
              </a:spcAft>
              <a:buFont typeface="Symbol" panose="05050102010706020507" pitchFamily="18" charset="2"/>
              <a:buChar char=""/>
            </a:pPr>
            <a:r>
              <a:rPr lang="en-US" altLang="zh-CN" sz="1600" dirty="0">
                <a:latin typeface="Arial" panose="020B0604020202020204" pitchFamily="34" charset="0"/>
                <a:ea typeface="Batang" panose="02030600000101010101" pitchFamily="18" charset="-127"/>
                <a:cs typeface="Arial" panose="020B0604020202020204" pitchFamily="34" charset="0"/>
              </a:rPr>
              <a:t>For UL transmission with grant,</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marL="742950" lvl="1" indent="-285750">
              <a:spcAft>
                <a:spcPts val="0"/>
              </a:spcAft>
              <a:buFont typeface="Courier New" panose="02070309020205020404" pitchFamily="49" charset="0"/>
              <a:buChar char="o"/>
            </a:pPr>
            <a:r>
              <a:rPr lang="en-US" altLang="zh-CN" sz="1600" dirty="0">
                <a:latin typeface="Arial" panose="020B0604020202020204" pitchFamily="34" charset="0"/>
                <a:ea typeface="Batang" panose="02030600000101010101" pitchFamily="18" charset="-127"/>
                <a:cs typeface="Arial" panose="020B0604020202020204" pitchFamily="34" charset="0"/>
              </a:rPr>
              <a:t>By UE-specific RRC signaling, a UE can be configured with UL waveform that is different from the one configured by RMSI for Msg3. Once configured;</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marL="1143000" lvl="2" indent="-228600">
              <a:spcAft>
                <a:spcPts val="0"/>
              </a:spcAft>
              <a:buFont typeface="Wingdings" panose="05000000000000000000" pitchFamily="2" charset="2"/>
              <a:buChar char=""/>
            </a:pPr>
            <a:r>
              <a:rPr lang="en-US" altLang="zh-CN" sz="1600" dirty="0">
                <a:latin typeface="Arial" panose="020B0604020202020204" pitchFamily="34" charset="0"/>
                <a:ea typeface="Batang" panose="02030600000101010101" pitchFamily="18" charset="-127"/>
                <a:cs typeface="Arial" panose="020B0604020202020204" pitchFamily="34" charset="0"/>
              </a:rPr>
              <a:t>When the non-fallback DCI schedules the PUSCH transmission, the UE uses the UL waveform configured by the UE-specific RRC signaling; when the fallback DCI schedules the PUSCH transmission, the UE uses the UL waveform configured by RMSI for the PUSCH transmission.</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marL="742950" lvl="1" indent="-285750">
              <a:spcAft>
                <a:spcPts val="0"/>
              </a:spcAft>
              <a:buFont typeface="Courier New" panose="02070309020205020404" pitchFamily="49" charset="0"/>
              <a:buChar char="o"/>
            </a:pPr>
            <a:r>
              <a:rPr lang="en-US" altLang="zh-CN" sz="1600" dirty="0">
                <a:latin typeface="Arial" panose="020B0604020202020204" pitchFamily="34" charset="0"/>
                <a:ea typeface="Batang" panose="02030600000101010101" pitchFamily="18" charset="-127"/>
                <a:cs typeface="Arial" panose="020B0604020202020204" pitchFamily="34" charset="0"/>
              </a:rPr>
              <a:t>If the UE is not configured with UL waveform that is different from the one configured by RMSI for Msg3;</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marL="1143000" lvl="2" indent="-228600">
              <a:spcAft>
                <a:spcPts val="0"/>
              </a:spcAft>
              <a:buFont typeface="Wingdings" panose="05000000000000000000" pitchFamily="2" charset="2"/>
              <a:buChar char=""/>
            </a:pPr>
            <a:r>
              <a:rPr lang="en-US" altLang="zh-CN" sz="1600" dirty="0">
                <a:latin typeface="Arial" panose="020B0604020202020204" pitchFamily="34" charset="0"/>
                <a:ea typeface="Batang" panose="02030600000101010101" pitchFamily="18" charset="-127"/>
                <a:cs typeface="Arial" panose="020B0604020202020204" pitchFamily="34" charset="0"/>
              </a:rPr>
              <a:t>The UE uses the UL waveform configured by RMSI for the PUSCH transmission.</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marL="742950" lvl="1" indent="-285750">
              <a:spcAft>
                <a:spcPts val="0"/>
              </a:spcAft>
              <a:buFont typeface="Courier New" panose="02070309020205020404" pitchFamily="49" charset="0"/>
              <a:buChar char="o"/>
            </a:pPr>
            <a:r>
              <a:rPr lang="en-US" altLang="zh-CN" sz="1600" dirty="0">
                <a:latin typeface="Arial" panose="020B0604020202020204" pitchFamily="34" charset="0"/>
                <a:ea typeface="Batang" panose="02030600000101010101" pitchFamily="18" charset="-127"/>
                <a:cs typeface="Arial" panose="020B0604020202020204" pitchFamily="34" charset="0"/>
              </a:rPr>
              <a:t>FFS: whether the fallback DCI is based on DCI format/size or on search space.</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marL="742950" lvl="1" indent="-285750">
              <a:spcAft>
                <a:spcPts val="0"/>
              </a:spcAft>
              <a:buFont typeface="Courier New" panose="02070309020205020404" pitchFamily="49" charset="0"/>
              <a:buChar char="o"/>
            </a:pPr>
            <a:r>
              <a:rPr lang="en-US" altLang="zh-CN" sz="1600" dirty="0">
                <a:latin typeface="Arial" panose="020B0604020202020204" pitchFamily="34" charset="0"/>
                <a:ea typeface="Batang" panose="02030600000101010101" pitchFamily="18" charset="-127"/>
                <a:cs typeface="Arial" panose="020B0604020202020204" pitchFamily="34" charset="0"/>
              </a:rPr>
              <a:t>RMSI informs single waveform to the UE</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a:spcAft>
                <a:spcPts val="0"/>
              </a:spcAft>
            </a:pPr>
            <a:r>
              <a:rPr lang="en-US" altLang="zh-CN" sz="1600" dirty="0">
                <a:latin typeface="Arial" panose="020B0604020202020204" pitchFamily="34" charset="0"/>
                <a:ea typeface="Batang" panose="02030600000101010101" pitchFamily="18" charset="-127"/>
                <a:cs typeface="Arial" panose="020B0604020202020204" pitchFamily="34" charset="0"/>
              </a:rPr>
              <a:t> </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a:spcAft>
                <a:spcPts val="0"/>
              </a:spcAft>
            </a:pPr>
            <a:r>
              <a:rPr lang="en-GB" altLang="zh-CN" sz="1600" dirty="0">
                <a:highlight>
                  <a:srgbClr val="00FF00"/>
                </a:highlight>
                <a:latin typeface="Arial" panose="020B0604020202020204" pitchFamily="34" charset="0"/>
                <a:ea typeface="Batang" panose="02030600000101010101" pitchFamily="18" charset="-127"/>
                <a:cs typeface="Arial" panose="020B0604020202020204" pitchFamily="34" charset="0"/>
              </a:rPr>
              <a:t>Agreements</a:t>
            </a:r>
            <a:r>
              <a:rPr lang="en-GB" altLang="zh-CN" sz="1600" dirty="0">
                <a:latin typeface="Arial" panose="020B0604020202020204" pitchFamily="34" charset="0"/>
                <a:ea typeface="Batang" panose="02030600000101010101" pitchFamily="18" charset="-127"/>
                <a:cs typeface="Arial" panose="020B0604020202020204" pitchFamily="34" charset="0"/>
              </a:rPr>
              <a:t>:</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marL="342900" lvl="0" indent="-342900">
              <a:spcAft>
                <a:spcPts val="0"/>
              </a:spcAft>
              <a:buFont typeface="Symbol" panose="05050102010706020507" pitchFamily="18" charset="2"/>
              <a:buChar char=""/>
            </a:pPr>
            <a:r>
              <a:rPr lang="en-US" altLang="zh-CN" sz="1600" dirty="0">
                <a:latin typeface="Arial" panose="020B0604020202020204" pitchFamily="34" charset="0"/>
                <a:ea typeface="Batang" panose="02030600000101010101" pitchFamily="18" charset="-127"/>
                <a:cs typeface="Arial" panose="020B0604020202020204" pitchFamily="34" charset="0"/>
              </a:rPr>
              <a:t>For Type 1 and Type 2 UL transmission without grant,</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marL="742950" lvl="1" indent="-285750">
              <a:spcAft>
                <a:spcPts val="0"/>
              </a:spcAft>
              <a:buFont typeface="Courier New" panose="02070309020205020404" pitchFamily="49" charset="0"/>
              <a:buChar char="o"/>
            </a:pPr>
            <a:r>
              <a:rPr lang="en-US" altLang="zh-CN" sz="1600" dirty="0">
                <a:latin typeface="Arial" panose="020B0604020202020204" pitchFamily="34" charset="0"/>
                <a:ea typeface="Batang" panose="02030600000101010101" pitchFamily="18" charset="-127"/>
                <a:cs typeface="Arial" panose="020B0604020202020204" pitchFamily="34" charset="0"/>
              </a:rPr>
              <a:t>By UE-specific RRC signaling, a UE can be separately configured with UL waveform that is different from the one configured by RMSI for Msg3.</a:t>
            </a:r>
            <a:endParaRPr lang="zh-CN" altLang="zh-CN" sz="1600" dirty="0">
              <a:latin typeface="Arial" panose="020B0604020202020204" pitchFamily="34" charset="0"/>
              <a:ea typeface="MS Gothic" panose="020B0609070205080204" pitchFamily="49" charset="-128"/>
              <a:cs typeface="Arial" panose="020B0604020202020204" pitchFamily="34" charset="0"/>
            </a:endParaRPr>
          </a:p>
          <a:p>
            <a:pPr marL="742950" lvl="1" indent="-285750">
              <a:spcAft>
                <a:spcPts val="0"/>
              </a:spcAft>
              <a:buFont typeface="Courier New" panose="02070309020205020404" pitchFamily="49" charset="0"/>
              <a:buChar char="o"/>
            </a:pPr>
            <a:r>
              <a:rPr lang="en-US" altLang="zh-CN" sz="1600" dirty="0">
                <a:latin typeface="Arial" panose="020B0604020202020204" pitchFamily="34" charset="0"/>
                <a:ea typeface="Batang" panose="02030600000101010101" pitchFamily="18" charset="-127"/>
                <a:cs typeface="Arial" panose="020B0604020202020204" pitchFamily="34" charset="0"/>
              </a:rPr>
              <a:t>Note: even if the UE is configured with Type 1 and Type 2 UL transmission without grant, the UE may transmit PUSCH that is scheduled by UL grant, in which case the UL waveform determination for UL transmission with grant is used.</a:t>
            </a:r>
            <a:endParaRPr lang="zh-CN" altLang="zh-CN" sz="1600" dirty="0">
              <a:effectLst/>
              <a:latin typeface="Arial" panose="020B0604020202020204" pitchFamily="34" charset="0"/>
              <a:ea typeface="MS Gothic" panose="020B0609070205080204" pitchFamily="49" charset="-128"/>
              <a:cs typeface="Arial" panose="020B0604020202020204" pitchFamily="34" charset="0"/>
            </a:endParaRPr>
          </a:p>
        </p:txBody>
      </p:sp>
    </p:spTree>
    <p:extLst>
      <p:ext uri="{BB962C8B-B14F-4D97-AF65-F5344CB8AC3E}">
        <p14:creationId xmlns:p14="http://schemas.microsoft.com/office/powerpoint/2010/main" val="1010924012"/>
      </p:ext>
    </p:extLst>
  </p:cSld>
  <p:clrMapOvr>
    <a:masterClrMapping/>
  </p:clrMapOvr>
</p:sld>
</file>

<file path=ppt/theme/theme1.xml><?xml version="1.0" encoding="utf-8"?>
<a:theme xmlns:a="http://schemas.openxmlformats.org/drawingml/2006/main" name="Office Theme">
  <a:themeElements>
    <a:clrScheme name="Office テーマ">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テーマ">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docProps/app.xml><?xml version="1.0" encoding="utf-8"?>
<Properties xmlns="http://schemas.openxmlformats.org/officeDocument/2006/extended-properties" xmlns:vt="http://schemas.openxmlformats.org/officeDocument/2006/docPropsVTypes">
  <Template>Office Theme</Template>
  <TotalTime>114</TotalTime>
  <Words>939</Words>
  <Application>Microsoft Office PowerPoint</Application>
  <PresentationFormat>宽屏</PresentationFormat>
  <Paragraphs>164</Paragraphs>
  <Slides>7</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7</vt:i4>
      </vt:variant>
    </vt:vector>
  </HeadingPairs>
  <TitlesOfParts>
    <vt:vector size="23" baseType="lpstr">
      <vt:lpstr>Batang</vt:lpstr>
      <vt:lpstr>メイリオ</vt:lpstr>
      <vt:lpstr>MS Gothic</vt:lpstr>
      <vt:lpstr>ＭＳ Ｐゴシック</vt:lpstr>
      <vt:lpstr>游ゴシック</vt:lpstr>
      <vt:lpstr>游ゴシック Light</vt:lpstr>
      <vt:lpstr>等线</vt:lpstr>
      <vt:lpstr>等线 Light</vt:lpstr>
      <vt:lpstr>Arial</vt:lpstr>
      <vt:lpstr>Calibri</vt:lpstr>
      <vt:lpstr>Calibri Light</vt:lpstr>
      <vt:lpstr>Cambria Math</vt:lpstr>
      <vt:lpstr>Courier New</vt:lpstr>
      <vt:lpstr>Symbol</vt:lpstr>
      <vt:lpstr>Wingdings</vt:lpstr>
      <vt:lpstr>Office Theme</vt:lpstr>
      <vt:lpstr>  General principle of re-transmission of PUSCH with configured grant</vt:lpstr>
      <vt:lpstr>Issue</vt:lpstr>
      <vt:lpstr>Proposal</vt:lpstr>
      <vt:lpstr>Agreements</vt:lpstr>
      <vt:lpstr>Agreements</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Offline for PDCCH structure</dc:title>
  <dc:creator>Fred TAKEDA</dc:creator>
  <cp:lastModifiedBy>Wang lihui</cp:lastModifiedBy>
  <cp:revision>256</cp:revision>
  <dcterms:created xsi:type="dcterms:W3CDTF">2017-11-28T02:06:03Z</dcterms:created>
  <dcterms:modified xsi:type="dcterms:W3CDTF">2018-08-24T10:21:02Z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(3)G1321diE91jyJoaFeM6jK2GSanGcKZB4ArsXV/6OS4ZUnYaMxSKYjbAZceYkDkGPQ4mf3wDS
ciSBf2LuOcaEX6nbG+7MNgubNJA2DZl4Ka3uDcnbpRHmzRVGDecx9an9f9bmrjFfRT3Xvjwj
KZ5ZU3zOyUJY9JlZ4nW3tFUaZggQkxgoRkHOLTcNk1C4cMEBYLDK14vlrLJkvLhPMCD6XxL8
HvdeOuueNtIlZBDz1O</vt:lpwstr>
  </property>
  <property fmtid="{D5CDD505-2E9C-101B-9397-08002B2CF9AE}" pid="3" name="_2015_ms_pID_7253431">
    <vt:lpwstr>C96cYTcCqL0wYZ67cBLdomic+hldJKrs2XGBKyqmEO1CJXSyPURArn
y4LULy2sAIODSVVLkX9Tl99SBZ9IWQvIcrV/lKX4llVq7cDBdL704HKfDEum94apqSXaWz62
xgQrPoKho+mu9V9z8+g64LHt2DdJYYCKs2nNuJ8FpqJcrwt2XRWjNuBgIwNYcgloVlKQ1g8z
uc4tc0ogwRtoW2gmr6UBnaKWAUE/+UNeYfuT</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1512097889</vt:lpwstr>
  </property>
  <property fmtid="{D5CDD505-2E9C-101B-9397-08002B2CF9AE}" pid="8" name="_2015_ms_pID_7253432">
    <vt:lpwstr>Ww==</vt:lpwstr>
  </property>
</Properties>
</file>