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08" r:id="rId3"/>
    <p:sldId id="311" r:id="rId4"/>
    <p:sldId id="312" r:id="rId5"/>
    <p:sldId id="314" r:id="rId6"/>
    <p:sldId id="310" r:id="rId7"/>
    <p:sldId id="313" r:id="rId8"/>
    <p:sldId id="27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 varScale="1">
        <p:scale>
          <a:sx n="88" d="100"/>
          <a:sy n="88" d="100"/>
        </p:scale>
        <p:origin x="1690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CA </a:t>
            </a:r>
            <a:r>
              <a:rPr lang="en-US" altLang="ja-JP" sz="3600" dirty="0"/>
              <a:t>O</a:t>
            </a:r>
            <a:r>
              <a:rPr lang="en-US" altLang="ja-JP" sz="3600" dirty="0" smtClean="0"/>
              <a:t>ffline Session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/>
              <a:t>R1-1809811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901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Gothenburg, Sweden, August 20 – 24,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Open Issues for 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R1-1808270: UE does not expect to have additional HARQ-ACK bit to multiplex based on DCI that is no earlier than current PUCCH resource by N1 symbols</a:t>
            </a:r>
          </a:p>
          <a:p>
            <a:pPr lvl="1"/>
            <a:r>
              <a:rPr lang="en-US" altLang="ja-JP" sz="1600" dirty="0" smtClean="0">
                <a:solidFill>
                  <a:srgbClr val="00B050"/>
                </a:solidFill>
              </a:rPr>
              <a:t>Handled by scheduling/HARQ discussions </a:t>
            </a:r>
          </a:p>
          <a:p>
            <a:pPr lvl="1"/>
            <a:endParaRPr lang="en-US" altLang="ja-JP" sz="1600" dirty="0" smtClean="0"/>
          </a:p>
          <a:p>
            <a:pPr lvl="1"/>
            <a:endParaRPr lang="en-GB" altLang="ja-JP" sz="1600" dirty="0" smtClean="0"/>
          </a:p>
          <a:p>
            <a:r>
              <a:rPr lang="en-US" altLang="ja-JP" sz="2000" dirty="0" smtClean="0"/>
              <a:t>R1-1808381: C</a:t>
            </a:r>
            <a:r>
              <a:rPr lang="en-US" sz="2000" dirty="0" smtClean="0"/>
              <a:t>larify reference slot in determining HARQ-ACK codebook when a BWP change occurs</a:t>
            </a:r>
          </a:p>
          <a:p>
            <a:pPr lvl="1"/>
            <a:r>
              <a:rPr lang="en-US" altLang="ja-JP" sz="1600" dirty="0" smtClean="0"/>
              <a:t>Comment: As the HARQ-ACK codebook is determined based on the new BWP, the reference slot is the one of the (first) PDSCH reception (or the PUSCH transmission) after the BWP change</a:t>
            </a:r>
          </a:p>
          <a:p>
            <a:pPr lvl="1"/>
            <a:r>
              <a:rPr lang="en-US" altLang="ja-JP" sz="1600" dirty="0" smtClean="0">
                <a:solidFill>
                  <a:srgbClr val="00B050"/>
                </a:solidFill>
              </a:rPr>
              <a:t>No spec impact is currently identified</a:t>
            </a:r>
          </a:p>
          <a:p>
            <a:pPr lvl="1"/>
            <a:endParaRPr lang="en-US" altLang="ja-JP" sz="1600" dirty="0" smtClean="0"/>
          </a:p>
          <a:p>
            <a:pPr lvl="1"/>
            <a:endParaRPr lang="en-US" altLang="ja-JP" sz="1600" dirty="0" smtClean="0"/>
          </a:p>
          <a:p>
            <a:r>
              <a:rPr lang="en-US" altLang="ja-JP" sz="2000" dirty="0" smtClean="0"/>
              <a:t>R1-1808381: </a:t>
            </a:r>
            <a:r>
              <a:rPr lang="en-GB" sz="2000" dirty="0" smtClean="0"/>
              <a:t>For PDSCH repetition, define K1 and HARQ-ACK codebook based on last slot containing a </a:t>
            </a:r>
            <a:r>
              <a:rPr lang="en-GB" sz="2000" u="sng" dirty="0" smtClean="0"/>
              <a:t>valid</a:t>
            </a:r>
            <a:r>
              <a:rPr lang="en-GB" sz="2000" dirty="0" smtClean="0"/>
              <a:t> PDSCH reception</a:t>
            </a:r>
            <a:endParaRPr lang="en-US" sz="2000" dirty="0" smtClean="0"/>
          </a:p>
          <a:p>
            <a:pPr lvl="1"/>
            <a:r>
              <a:rPr lang="en-US" altLang="ja-JP" sz="1600" dirty="0" smtClean="0"/>
              <a:t>Comment: Optimized HARQ-ACK timing (probably not intended with dynamic SFI) that occasionally allows earlier HARQ-ACK feedback if one or more last slots of PDSCH repetitions are invalid (but this may also be adjusted by gNB by setting of HARQ-ACK timing value). Current spec considers total number of slots, regardless of valid or invalid, and timing of HARQ-ACK feedback is relative to last slot.</a:t>
            </a:r>
          </a:p>
          <a:p>
            <a:pPr lvl="1"/>
            <a:r>
              <a:rPr lang="en-US" altLang="ja-JP" sz="1600" dirty="0" smtClean="0">
                <a:solidFill>
                  <a:srgbClr val="00B050"/>
                </a:solidFill>
              </a:rPr>
              <a:t>The specification already excludes invalid slots</a:t>
            </a:r>
            <a:r>
              <a:rPr lang="en-US" altLang="ja-JP" sz="1600" dirty="0">
                <a:solidFill>
                  <a:srgbClr val="00B050"/>
                </a:solidFill>
              </a:rPr>
              <a:t> </a:t>
            </a:r>
            <a:r>
              <a:rPr lang="en-US" altLang="ja-JP" sz="1600" dirty="0" smtClean="0">
                <a:solidFill>
                  <a:srgbClr val="00B050"/>
                </a:solidFill>
              </a:rPr>
              <a:t>– check if clarification is necessary</a:t>
            </a:r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Open Issues for 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548680"/>
            <a:ext cx="8856984" cy="6192688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R1-1808493: When a </a:t>
            </a:r>
            <a:r>
              <a:rPr lang="en-US" altLang="ja-JP" sz="1800" dirty="0" err="1" smtClean="0"/>
              <a:t>SCell</a:t>
            </a:r>
            <a:r>
              <a:rPr lang="en-US" altLang="ja-JP" sz="1800" dirty="0" smtClean="0"/>
              <a:t> is deactivated, </a:t>
            </a:r>
            <a:r>
              <a:rPr lang="en-GB" altLang="ja-JP" sz="1800" dirty="0" smtClean="0"/>
              <a:t>r</a:t>
            </a:r>
            <a:r>
              <a:rPr lang="en-GB" sz="1800" dirty="0" smtClean="0"/>
              <a:t>eference DL BWP is needed for semi-static HARQ codebook determination </a:t>
            </a:r>
            <a:r>
              <a:rPr lang="en-GB" sz="1800" dirty="0" smtClean="0">
                <a:sym typeface="Wingdings" pitchFamily="2" charset="2"/>
              </a:rPr>
              <a:t> </a:t>
            </a:r>
            <a:r>
              <a:rPr lang="en-GB" sz="1800" dirty="0" smtClean="0"/>
              <a:t>choose DL BWP with lowest index</a:t>
            </a:r>
          </a:p>
          <a:p>
            <a:pPr lvl="1"/>
            <a:r>
              <a:rPr lang="en-GB" altLang="ja-JP" sz="1400" dirty="0" smtClean="0"/>
              <a:t>Comment: Specs need to capture reference DL BWP for deactivated </a:t>
            </a:r>
            <a:r>
              <a:rPr lang="en-GB" altLang="ja-JP" sz="1400" dirty="0" err="1" smtClean="0"/>
              <a:t>SCell</a:t>
            </a:r>
            <a:r>
              <a:rPr lang="en-GB" altLang="ja-JP" sz="1400" dirty="0" smtClean="0"/>
              <a:t> – UE is anyway provided </a:t>
            </a:r>
            <a:r>
              <a:rPr lang="en-GB" altLang="ja-JP" sz="1400" i="1" dirty="0" err="1" smtClean="0"/>
              <a:t>firstActiveDownlinkBWP</a:t>
            </a:r>
            <a:r>
              <a:rPr lang="en-GB" altLang="ja-JP" sz="1400" dirty="0" smtClean="0"/>
              <a:t> for a serving cell and this seems as a straightforward choice (also controlled by </a:t>
            </a:r>
            <a:r>
              <a:rPr lang="en-GB" altLang="ja-JP" sz="1400" dirty="0" err="1" smtClean="0"/>
              <a:t>gNB</a:t>
            </a:r>
            <a:r>
              <a:rPr lang="en-GB" altLang="ja-JP" sz="1400" dirty="0" smtClean="0"/>
              <a:t>)</a:t>
            </a:r>
          </a:p>
          <a:p>
            <a:pPr lvl="1"/>
            <a:r>
              <a:rPr lang="en-GB" altLang="ja-JP" sz="1400" dirty="0" smtClean="0">
                <a:solidFill>
                  <a:srgbClr val="00B050"/>
                </a:solidFill>
              </a:rPr>
              <a:t>Offline consensus: Use </a:t>
            </a:r>
            <a:r>
              <a:rPr lang="en-GB" altLang="ja-JP" sz="1400" i="1" dirty="0" err="1">
                <a:solidFill>
                  <a:srgbClr val="00B050"/>
                </a:solidFill>
              </a:rPr>
              <a:t>firstActiveDownlinkBWP</a:t>
            </a:r>
            <a:r>
              <a:rPr lang="en-GB" altLang="ja-JP" sz="1400" dirty="0">
                <a:solidFill>
                  <a:srgbClr val="00B050"/>
                </a:solidFill>
              </a:rPr>
              <a:t> </a:t>
            </a:r>
            <a:r>
              <a:rPr lang="en-GB" altLang="ja-JP" sz="1400" dirty="0" smtClean="0">
                <a:solidFill>
                  <a:srgbClr val="00B050"/>
                </a:solidFill>
              </a:rPr>
              <a:t>as reference BWP for a deactivated </a:t>
            </a:r>
            <a:r>
              <a:rPr lang="en-GB" altLang="ja-JP" sz="1400" dirty="0" err="1" smtClean="0">
                <a:solidFill>
                  <a:srgbClr val="00B050"/>
                </a:solidFill>
              </a:rPr>
              <a:t>SCell</a:t>
            </a:r>
            <a:endParaRPr lang="en-GB" altLang="ja-JP" sz="1400" dirty="0" smtClean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altLang="ja-JP" sz="1400" dirty="0" smtClean="0"/>
          </a:p>
          <a:p>
            <a:r>
              <a:rPr lang="en-US" altLang="ja-JP" sz="1800" dirty="0" smtClean="0"/>
              <a:t>R1-1808493: Specs are not consistent in describing fallback operation for semi-static HARQ-ACK codebook on PUSCH – 9.1.2 results to HARQ-ACK for only one PDSCH while 9.1.2.2 results to HARQ-ACK for all applicable PDSCH monitoring occasions (when DAI = 1)  </a:t>
            </a:r>
          </a:p>
          <a:p>
            <a:pPr lvl="1"/>
            <a:r>
              <a:rPr lang="en-GB" altLang="ja-JP" sz="1400" dirty="0" smtClean="0"/>
              <a:t>Comment: One possible resolution is to combine 9.1.2 and 9.1.2.2 and condition the description in 9.1.2.2 subject to the conditions in 9.1.2 not applying; otherwise, 9.1.2 applies for HARQ-ACK multiplexing in PUSCH</a:t>
            </a:r>
          </a:p>
          <a:p>
            <a:pPr lvl="1"/>
            <a:r>
              <a:rPr lang="en-GB" altLang="ja-JP" sz="1400" dirty="0" smtClean="0">
                <a:solidFill>
                  <a:srgbClr val="00B050"/>
                </a:solidFill>
              </a:rPr>
              <a:t>Revisit later this week – either align 9.1.2 and 9.1.2.2 to include the conditions for HARQ-ACK fall-back when multiplexing is in the PUSCH or conclude that </a:t>
            </a:r>
            <a:r>
              <a:rPr lang="en-GB" altLang="ja-JP" sz="1400" dirty="0" err="1" smtClean="0">
                <a:solidFill>
                  <a:srgbClr val="00B050"/>
                </a:solidFill>
              </a:rPr>
              <a:t>fallback</a:t>
            </a:r>
            <a:r>
              <a:rPr lang="en-GB" altLang="ja-JP" sz="1400" dirty="0" smtClean="0">
                <a:solidFill>
                  <a:srgbClr val="00B050"/>
                </a:solidFill>
              </a:rPr>
              <a:t> for HARQ-codebook is not supported on the PUSCH </a:t>
            </a:r>
            <a:endParaRPr lang="en-US" altLang="ja-JP" sz="1400" dirty="0" smtClean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US" altLang="ja-JP" sz="1400" dirty="0" smtClean="0"/>
          </a:p>
          <a:p>
            <a:r>
              <a:rPr lang="en-GB" altLang="ja-JP" sz="1800" dirty="0" smtClean="0"/>
              <a:t>R1-1808756: PDSCH table (SLIVs) associated with DCI received in CORESET#0 is subset of PDSCH table associated with DCI received in CORESET other than CORESET#0</a:t>
            </a:r>
          </a:p>
          <a:p>
            <a:pPr lvl="1"/>
            <a:r>
              <a:rPr lang="en-GB" altLang="ja-JP" sz="1400" dirty="0" smtClean="0"/>
              <a:t>Comment: Extend the agreement that</a:t>
            </a:r>
            <a:r>
              <a:rPr lang="en-US" sz="1400" dirty="0" smtClean="0"/>
              <a:t> </a:t>
            </a:r>
            <a:r>
              <a:rPr lang="en-US" sz="1400" i="1" dirty="0" smtClean="0"/>
              <a:t>K</a:t>
            </a:r>
            <a:r>
              <a:rPr lang="en-US" sz="1400" baseline="-25000" dirty="0" smtClean="0"/>
              <a:t>1</a:t>
            </a:r>
            <a:r>
              <a:rPr lang="en-US" sz="1400" dirty="0" smtClean="0"/>
              <a:t> values for DCI format 1_0 are a subset of ones configured for DCI format 1_1 to the two </a:t>
            </a:r>
            <a:r>
              <a:rPr lang="en-GB" sz="1400" i="1" dirty="0" smtClean="0"/>
              <a:t>PDSCH-</a:t>
            </a:r>
            <a:r>
              <a:rPr lang="en-GB" sz="1400" i="1" dirty="0" err="1" smtClean="0"/>
              <a:t>TimeDomainResourceAllocation</a:t>
            </a:r>
            <a:r>
              <a:rPr lang="en-US" sz="1400" dirty="0" smtClean="0"/>
              <a:t> tables agreed at last RAN1 meeting 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Consult with PDSCH processing session whether SLIVs in default PDSCH table are needed after a table is provided by RRC and decide between</a:t>
            </a:r>
          </a:p>
          <a:p>
            <a:pPr lvl="2"/>
            <a:r>
              <a:rPr lang="en-US" sz="1600" dirty="0" smtClean="0">
                <a:solidFill>
                  <a:srgbClr val="00B050"/>
                </a:solidFill>
              </a:rPr>
              <a:t>A) SLIV values from the default PDSCH table are only ones included in the PDSCH table provided by RRC (default table is the one associated with CORESET#0)</a:t>
            </a:r>
          </a:p>
          <a:p>
            <a:pPr lvl="2"/>
            <a:r>
              <a:rPr lang="en-US" sz="1600" dirty="0" smtClean="0">
                <a:solidFill>
                  <a:srgbClr val="00B050"/>
                </a:solidFill>
              </a:rPr>
              <a:t>B) SLIV values are the union of SLIV values in default table and the table provided by RRC </a:t>
            </a:r>
          </a:p>
          <a:p>
            <a:pPr lvl="1"/>
            <a:endParaRPr lang="en-US" sz="1400" dirty="0" smtClean="0">
              <a:solidFill>
                <a:srgbClr val="00B050"/>
              </a:solidFill>
            </a:endParaRPr>
          </a:p>
          <a:p>
            <a:endParaRPr lang="en-US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Open Issues for 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GB" altLang="ja-JP" sz="1800" dirty="0" smtClean="0"/>
              <a:t>R1-1808756/R1-1809323: HARQ-ACK multiplexing for multi-slot PUSCH</a:t>
            </a:r>
          </a:p>
          <a:p>
            <a:pPr lvl="1"/>
            <a:r>
              <a:rPr lang="en-GB" altLang="ja-JP" sz="1400" dirty="0" smtClean="0"/>
              <a:t>R1-1808756: One UL DAI, DL association set is separate for each PUSCH repetition (same as if HARQ-ACK transmission was on individual PUCCHs) </a:t>
            </a:r>
          </a:p>
          <a:p>
            <a:pPr lvl="1"/>
            <a:r>
              <a:rPr lang="en-GB" altLang="ja-JP" sz="1400" dirty="0" smtClean="0"/>
              <a:t>R1-1809323 – Alt1: Do not multiplex in later PUSCH repetitions HARQ-ACK bits multiplexed in earlier PUSCH repetitions</a:t>
            </a:r>
            <a:r>
              <a:rPr lang="en-US" sz="1400" dirty="0" smtClean="0"/>
              <a:t> (construct disjoint DL association sets)</a:t>
            </a:r>
          </a:p>
          <a:p>
            <a:pPr lvl="1"/>
            <a:r>
              <a:rPr lang="en-GB" altLang="ja-JP" sz="1400" dirty="0" smtClean="0"/>
              <a:t>R1-1809323 – Alt2: </a:t>
            </a:r>
            <a:r>
              <a:rPr lang="en-US" altLang="ja-JP" sz="1400" dirty="0" smtClean="0"/>
              <a:t>Aggregate HARQ-ACK for all DL association sets into one DL association set and multiplex in first PUSCH repetition</a:t>
            </a:r>
            <a:endParaRPr lang="en-US" sz="1400" dirty="0" smtClean="0"/>
          </a:p>
          <a:p>
            <a:pPr lvl="1"/>
            <a:r>
              <a:rPr lang="en-US" sz="1400" dirty="0" smtClean="0"/>
              <a:t>Comment: Alt. 2 does not seem possible considering processing time. No proposal to increase UL DAI field size in case of configuration for PUSCH repetitions</a:t>
            </a:r>
          </a:p>
          <a:p>
            <a:pPr>
              <a:buNone/>
            </a:pPr>
            <a:endParaRPr lang="en-GB" altLang="ja-JP" sz="1800" dirty="0" smtClean="0"/>
          </a:p>
          <a:p>
            <a:r>
              <a:rPr lang="en-GB" altLang="ja-JP" sz="1800" dirty="0" smtClean="0"/>
              <a:t>R1-1809323: </a:t>
            </a:r>
            <a:r>
              <a:rPr lang="en-US" altLang="ja-JP" sz="1800" dirty="0" smtClean="0"/>
              <a:t>S</a:t>
            </a:r>
            <a:r>
              <a:rPr lang="en-US" sz="1800" dirty="0" smtClean="0"/>
              <a:t>emi-static HARQ-ACK codebook may contain HARQ-ACK bit(s) for PDSCH that do not satisfy the processing time constraint T</a:t>
            </a:r>
            <a:r>
              <a:rPr lang="en-US" sz="1800" baseline="-25000" dirty="0" smtClean="0"/>
              <a:t>proc,1</a:t>
            </a:r>
            <a:r>
              <a:rPr lang="en-US" sz="1800" dirty="0" smtClean="0"/>
              <a:t> </a:t>
            </a:r>
            <a:r>
              <a:rPr lang="en-GB" sz="1800" dirty="0" smtClean="0">
                <a:sym typeface="Wingdings" pitchFamily="2" charset="2"/>
              </a:rPr>
              <a:t> w</a:t>
            </a:r>
            <a:r>
              <a:rPr lang="en-GB" altLang="ja-JP" sz="1800" dirty="0" smtClean="0"/>
              <a:t>hen checking the </a:t>
            </a:r>
            <a:r>
              <a:rPr lang="en-US" altLang="ja-JP" sz="1800" dirty="0" smtClean="0"/>
              <a:t>N</a:t>
            </a:r>
            <a:r>
              <a:rPr lang="en-US" altLang="ja-JP" sz="1800" baseline="30000" dirty="0" smtClean="0"/>
              <a:t>+</a:t>
            </a:r>
            <a:r>
              <a:rPr lang="en-US" altLang="ja-JP" sz="1800" baseline="-25000" dirty="0" smtClean="0"/>
              <a:t>1</a:t>
            </a:r>
            <a:r>
              <a:rPr lang="en-US" altLang="ja-JP" sz="1800" dirty="0" smtClean="0"/>
              <a:t> + d</a:t>
            </a:r>
            <a:r>
              <a:rPr lang="en-US" altLang="ja-JP" sz="1800" baseline="-25000" dirty="0" smtClean="0"/>
              <a:t>1,1</a:t>
            </a:r>
            <a:r>
              <a:rPr lang="en-US" altLang="ja-JP" sz="1800" dirty="0" smtClean="0"/>
              <a:t> + d</a:t>
            </a:r>
            <a:r>
              <a:rPr lang="en-US" altLang="ja-JP" sz="1800" baseline="-25000" dirty="0" smtClean="0"/>
              <a:t>1,2 </a:t>
            </a:r>
            <a:r>
              <a:rPr lang="en-GB" sz="1800" dirty="0" smtClean="0"/>
              <a:t> time constraint for overlapping PUSCH/PUCCH that include a PUCCH with HARQ-ACK, ignore PDSCH receptions not satisfying the T</a:t>
            </a:r>
            <a:r>
              <a:rPr lang="en-GB" sz="1800" baseline="-25000" dirty="0" smtClean="0"/>
              <a:t>proc,1 </a:t>
            </a:r>
            <a:r>
              <a:rPr lang="en-GB" sz="1800" dirty="0" smtClean="0"/>
              <a:t>time constraint</a:t>
            </a:r>
            <a:endParaRPr lang="en-GB" altLang="ja-JP" sz="1800" dirty="0" smtClean="0"/>
          </a:p>
          <a:p>
            <a:pPr lvl="1"/>
            <a:r>
              <a:rPr lang="en-GB" altLang="ja-JP" sz="1400" dirty="0" smtClean="0"/>
              <a:t>Comment: Further discussion for the necessity as </a:t>
            </a:r>
            <a:r>
              <a:rPr lang="en-US" altLang="ja-JP" sz="1400" dirty="0" smtClean="0"/>
              <a:t>N</a:t>
            </a:r>
            <a:r>
              <a:rPr lang="en-US" altLang="ja-JP" sz="1400" baseline="30000" dirty="0" smtClean="0"/>
              <a:t>+</a:t>
            </a:r>
            <a:r>
              <a:rPr lang="en-US" altLang="ja-JP" sz="1400" baseline="-25000" dirty="0" smtClean="0"/>
              <a:t>1</a:t>
            </a:r>
            <a:r>
              <a:rPr lang="en-US" altLang="ja-JP" sz="1400" dirty="0" smtClean="0"/>
              <a:t> + d</a:t>
            </a:r>
            <a:r>
              <a:rPr lang="en-US" altLang="ja-JP" sz="1400" baseline="-25000" dirty="0" smtClean="0"/>
              <a:t>1,1</a:t>
            </a:r>
            <a:r>
              <a:rPr lang="en-US" altLang="ja-JP" sz="1400" dirty="0" smtClean="0"/>
              <a:t> + d</a:t>
            </a:r>
            <a:r>
              <a:rPr lang="en-US" altLang="ja-JP" sz="1400" baseline="-25000" dirty="0" smtClean="0"/>
              <a:t>1,2</a:t>
            </a:r>
            <a:r>
              <a:rPr lang="en-US" altLang="ja-JP" sz="1400" dirty="0" smtClean="0"/>
              <a:t> symbol duration of each PDSCH (already accounts for different symbol durations that motivated the RAN1#93 agreement for the semi-static HARQ-ACK codebook)</a:t>
            </a:r>
            <a:endParaRPr lang="en-GB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pPr lvl="1"/>
            <a:endParaRPr lang="en-US" altLang="ja-JP" sz="1400" dirty="0" smtClean="0"/>
          </a:p>
          <a:p>
            <a:endParaRPr lang="en-US" altLang="ja-JP" sz="1800" dirty="0" smtClean="0"/>
          </a:p>
          <a:p>
            <a:endParaRPr lang="en-US" altLang="ja-JP" sz="1800" dirty="0" smtClean="0"/>
          </a:p>
          <a:p>
            <a:endParaRPr lang="en-US" altLang="ja-JP" sz="18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Timing </a:t>
            </a:r>
            <a:r>
              <a:rPr lang="en-US" altLang="ja-JP" sz="3200" i="1" dirty="0" smtClean="0"/>
              <a:t>k</a:t>
            </a:r>
            <a:r>
              <a:rPr lang="en-US" altLang="ja-JP" sz="3200" dirty="0" smtClean="0"/>
              <a:t> for </a:t>
            </a:r>
            <a:r>
              <a:rPr lang="en-US" altLang="ja-JP" sz="3200" dirty="0" err="1" smtClean="0"/>
              <a:t>Scell</a:t>
            </a:r>
            <a:r>
              <a:rPr lang="en-US" altLang="ja-JP" sz="3200" dirty="0" smtClean="0"/>
              <a:t> Activation/Deactivation</a:t>
            </a:r>
            <a:endParaRPr kumimoji="1" lang="ja-JP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692696"/>
                <a:ext cx="8856984" cy="6048672"/>
              </a:xfrm>
            </p:spPr>
            <p:txBody>
              <a:bodyPr>
                <a:noAutofit/>
              </a:bodyPr>
              <a:lstStyle/>
              <a:p>
                <a:r>
                  <a:rPr lang="en-GB" altLang="ja-JP" sz="1800" dirty="0" smtClean="0"/>
                  <a:t>R1-1808104: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GB" sz="180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𝑠𝑙𝑜𝑡</m:t>
                            </m:r>
                          </m:sub>
                          <m:sup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𝑠𝑢𝑏𝑓𝑟𝑎𝑚𝑒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sup>
                        </m:sSubSup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⋅(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,2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0.5+[1]</m:t>
                        </m:r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)/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𝑠𝑓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 smtClean="0"/>
                  <a:t> </a:t>
                </a:r>
                <a:endParaRPr lang="en-GB" altLang="ja-JP" sz="1800" dirty="0" smtClean="0"/>
              </a:p>
              <a:p>
                <a:pPr lvl="1"/>
                <a:r>
                  <a:rPr lang="en-US" sz="1400" dirty="0" smtClean="0"/>
                  <a:t>μ is the minimum among the subcarrier </a:t>
                </a:r>
                <a:r>
                  <a:rPr lang="en-US" sz="1400" dirty="0" err="1" smtClean="0"/>
                  <a:t>spacings</a:t>
                </a:r>
                <a:r>
                  <a:rPr lang="en-US" sz="1400" dirty="0" smtClean="0"/>
                  <a:t> of </a:t>
                </a:r>
                <a:r>
                  <a:rPr lang="en-US" sz="1400" dirty="0" err="1" smtClean="0"/>
                  <a:t>SCells</a:t>
                </a:r>
                <a:r>
                  <a:rPr lang="en-US" sz="1400" dirty="0" smtClean="0"/>
                  <a:t> to be activated/deactivated</a:t>
                </a:r>
              </a:p>
              <a:p>
                <a:pPr lvl="1"/>
                <a:endParaRPr lang="en-US" sz="1400" dirty="0" smtClean="0"/>
              </a:p>
              <a:p>
                <a:r>
                  <a:rPr lang="en-GB" altLang="ja-JP" sz="1800" dirty="0" smtClean="0"/>
                  <a:t>R1-1809144: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GB" sz="180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𝑠𝑙𝑜𝑡</m:t>
                            </m:r>
                          </m:sub>
                          <m:sup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𝑠𝑢𝑏𝑓𝑟𝑎𝑚𝑒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sup>
                        </m:sSubSup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⋅(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,2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+∆)/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𝑠𝑓</m:t>
                            </m:r>
                          </m:sub>
                        </m:sSub>
                      </m:e>
                    </m:d>
                  </m:oMath>
                </a14:m>
                <a:endParaRPr lang="en-GB" altLang="ja-JP" sz="1800" dirty="0" smtClean="0"/>
              </a:p>
              <a:p>
                <a:pPr lvl="1"/>
                <a:r>
                  <a:rPr lang="en-US" sz="1400" dirty="0"/>
                  <a:t>μ</a:t>
                </a:r>
                <a:r>
                  <a:rPr lang="en-GB" sz="1400" dirty="0" smtClean="0"/>
                  <a:t> </a:t>
                </a:r>
                <a:r>
                  <a:rPr lang="en-US" sz="1400" dirty="0" smtClean="0"/>
                  <a:t>is</a:t>
                </a:r>
                <a:r>
                  <a:rPr lang="en-GB" sz="1400" dirty="0" smtClean="0"/>
                  <a:t> minimum </a:t>
                </a:r>
                <a:r>
                  <a:rPr lang="en-GB" sz="1400" dirty="0"/>
                  <a:t>of </a:t>
                </a:r>
                <a:r>
                  <a:rPr lang="en-US" sz="1400" dirty="0" smtClean="0"/>
                  <a:t>{</a:t>
                </a:r>
                <a:r>
                  <a:rPr lang="en-US" sz="1400" dirty="0"/>
                  <a:t>μ </a:t>
                </a:r>
                <a:r>
                  <a:rPr lang="en-US" sz="1400" dirty="0" smtClean="0"/>
                  <a:t>of PDSCH with </a:t>
                </a:r>
                <a:r>
                  <a:rPr lang="en-US" sz="1400" dirty="0"/>
                  <a:t>activation command, μ of</a:t>
                </a:r>
                <a:r>
                  <a:rPr lang="en-US" sz="1400" dirty="0" smtClean="0"/>
                  <a:t> PUCCH with HARQ-ACK for activation command}</a:t>
                </a:r>
              </a:p>
              <a:p>
                <a:pPr lvl="1"/>
                <a:endParaRPr lang="en-GB" altLang="ja-JP" sz="1400" dirty="0" smtClean="0"/>
              </a:p>
              <a:p>
                <a:r>
                  <a:rPr lang="en-GB" altLang="ja-JP" sz="1800" dirty="0" smtClean="0"/>
                  <a:t>R1-1809408: </a:t>
                </a:r>
                <a:r>
                  <a:rPr lang="en-US" sz="1800" i="1" dirty="0" smtClean="0"/>
                  <a:t>k</a:t>
                </a:r>
                <a:r>
                  <a:rPr lang="en-US" sz="1800" dirty="0" smtClean="0"/>
                  <a:t> is set to </a:t>
                </a:r>
                <a:r>
                  <a:rPr lang="en-US" sz="1800" i="1" dirty="0" smtClean="0"/>
                  <a:t>k</a:t>
                </a:r>
                <a:r>
                  <a:rPr lang="en-US" sz="1800" dirty="0" smtClean="0"/>
                  <a:t>1 </a:t>
                </a:r>
              </a:p>
              <a:p>
                <a:pPr lvl="1"/>
                <a:r>
                  <a:rPr lang="en-US" sz="1400" dirty="0" smtClean="0"/>
                  <a:t>k1 </a:t>
                </a:r>
                <a:r>
                  <a:rPr lang="en-US" sz="1400" dirty="0"/>
                  <a:t>is the </a:t>
                </a:r>
                <a:r>
                  <a:rPr lang="en-US" sz="1400" dirty="0" smtClean="0"/>
                  <a:t>PDSCH-to-HACK-ACK </a:t>
                </a:r>
                <a:r>
                  <a:rPr lang="en-US" sz="1400" dirty="0"/>
                  <a:t>timing indicator </a:t>
                </a:r>
                <a:r>
                  <a:rPr lang="en-US" sz="1400" dirty="0" smtClean="0"/>
                  <a:t>in the DCI </a:t>
                </a:r>
                <a:r>
                  <a:rPr lang="en-US" sz="1400" dirty="0"/>
                  <a:t>scheduling </a:t>
                </a:r>
                <a:r>
                  <a:rPr lang="en-US" sz="1400" dirty="0" smtClean="0"/>
                  <a:t>the </a:t>
                </a:r>
                <a:r>
                  <a:rPr lang="en-US" sz="1400" dirty="0"/>
                  <a:t>PDSCH </a:t>
                </a:r>
                <a:r>
                  <a:rPr lang="en-US" sz="1400" dirty="0" smtClean="0"/>
                  <a:t>with the </a:t>
                </a:r>
                <a:r>
                  <a:rPr lang="en-US" sz="1400" dirty="0"/>
                  <a:t>activation MAC </a:t>
                </a:r>
                <a:r>
                  <a:rPr lang="en-US" sz="1400" dirty="0" smtClean="0"/>
                  <a:t>CE</a:t>
                </a:r>
              </a:p>
              <a:p>
                <a:pPr lvl="1"/>
                <a:r>
                  <a:rPr lang="en-US" sz="1400" dirty="0" smtClean="0"/>
                  <a:t>k1 </a:t>
                </a:r>
                <a:r>
                  <a:rPr lang="en-US" sz="1400" dirty="0"/>
                  <a:t>is defined in the numerology of the PUCCH containing the HARQ-ACK for the activation </a:t>
                </a:r>
                <a:r>
                  <a:rPr lang="en-US" sz="1400" dirty="0" smtClean="0"/>
                  <a:t>command </a:t>
                </a:r>
              </a:p>
              <a:p>
                <a:pPr lvl="1"/>
                <a:endParaRPr lang="en-US" sz="1400" dirty="0"/>
              </a:p>
              <a:p>
                <a:endParaRPr lang="en-GB" altLang="ja-JP" sz="1800" dirty="0" smtClean="0"/>
              </a:p>
              <a:p>
                <a:pPr lvl="1">
                  <a:buNone/>
                </a:pPr>
                <a:endParaRPr lang="en-US" altLang="ja-JP" sz="1400" dirty="0" smtClean="0"/>
              </a:p>
              <a:p>
                <a:pPr lvl="1"/>
                <a:endParaRPr lang="en-US" altLang="ja-JP" sz="1400" dirty="0" smtClean="0"/>
              </a:p>
              <a:p>
                <a:endParaRPr lang="en-US" altLang="ja-JP" sz="1800" dirty="0" smtClean="0"/>
              </a:p>
              <a:p>
                <a:endParaRPr lang="en-US" altLang="ja-JP" sz="1800" dirty="0" smtClean="0"/>
              </a:p>
              <a:p>
                <a:endParaRPr lang="en-US" altLang="ja-JP" sz="1800" dirty="0" smtClean="0"/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692696"/>
                <a:ext cx="8856984" cy="6048672"/>
              </a:xfrm>
              <a:blipFill>
                <a:blip r:embed="rId2"/>
                <a:stretch>
                  <a:fillRect l="-4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06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Other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Multiple DCIs in same PDCCH monitoring occasion scheduling respective multiple PDSCH on same cell (R1-1808104, R1-1808493, R1-1809408)</a:t>
            </a:r>
          </a:p>
          <a:p>
            <a:pPr lvl="1"/>
            <a:r>
              <a:rPr lang="en-US" altLang="ja-JP" sz="1400" dirty="0" smtClean="0"/>
              <a:t>Comment: Previously discussed – not supported based on conclusion of UE feature discussion in RAN1#92bis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R1-1808381: Do not exclude from HARQ-ACK dynamic codebook </a:t>
            </a:r>
            <a:r>
              <a:rPr lang="en-GB" sz="1800" dirty="0" smtClean="0"/>
              <a:t>HARQ-ACK for PDSCHs scheduled in PDCCH monitoring occasions before slot with DCI indicating DL BWP change</a:t>
            </a:r>
          </a:p>
          <a:p>
            <a:pPr lvl="1"/>
            <a:r>
              <a:rPr lang="en-GB" sz="1400" dirty="0" smtClean="0"/>
              <a:t>Comment: HARQ-ACK before the BWP change for cells other than the cell with the DL BWP change are already not excluded from the HARQ-ACK codebook </a:t>
            </a:r>
          </a:p>
          <a:p>
            <a:pPr lvl="1"/>
            <a:endParaRPr lang="en-GB" sz="1400" dirty="0" smtClean="0"/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R1-1808381: HARQ-ACK timing indication – Modify spec text to capture relative SCS for slot of PDSCH reception </a:t>
            </a:r>
            <a:r>
              <a:rPr lang="en-US" altLang="ja-JP" sz="1800" i="1" dirty="0" smtClean="0"/>
              <a:t>n</a:t>
            </a:r>
            <a:r>
              <a:rPr lang="en-US" altLang="ja-JP" sz="1800" dirty="0" smtClean="0"/>
              <a:t> and slot of PUCCH transmission </a:t>
            </a:r>
            <a:r>
              <a:rPr lang="en-US" altLang="ja-JP" sz="1800" i="1" dirty="0" err="1" smtClean="0"/>
              <a:t>n</a:t>
            </a:r>
            <a:r>
              <a:rPr lang="en-US" altLang="ja-JP" sz="1800" dirty="0" err="1" smtClean="0"/>
              <a:t>+</a:t>
            </a:r>
            <a:r>
              <a:rPr lang="en-US" altLang="ja-JP" sz="1800" i="1" dirty="0" err="1" smtClean="0"/>
              <a:t>k</a:t>
            </a:r>
            <a:endParaRPr lang="en-US" altLang="ja-JP" sz="1800" dirty="0" smtClean="0"/>
          </a:p>
          <a:p>
            <a:pPr lvl="1"/>
            <a:r>
              <a:rPr lang="en-US" altLang="ja-JP" sz="1400" dirty="0" smtClean="0"/>
              <a:t>Comment: Current text in 38.213 is accurate/simple – slot </a:t>
            </a:r>
            <a:r>
              <a:rPr lang="en-US" altLang="ja-JP" sz="1400" i="1" dirty="0" smtClean="0"/>
              <a:t>n</a:t>
            </a:r>
            <a:r>
              <a:rPr lang="en-US" altLang="ja-JP" sz="1400" dirty="0" smtClean="0"/>
              <a:t> is </a:t>
            </a:r>
            <a:r>
              <a:rPr lang="en-US" altLang="ja-JP" sz="1400" dirty="0" err="1" smtClean="0"/>
              <a:t>wrt</a:t>
            </a:r>
            <a:r>
              <a:rPr lang="en-US" altLang="ja-JP" sz="1400" dirty="0" smtClean="0"/>
              <a:t> PUCCH SCS, not PDSCH SCS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Other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R1-1808381: Clarify fallback operation for semi-static HARQ-ACK codebook </a:t>
            </a:r>
          </a:p>
          <a:p>
            <a:pPr lvl="1"/>
            <a:r>
              <a:rPr lang="en-US" sz="1400" dirty="0" smtClean="0"/>
              <a:t>Proposal: </a:t>
            </a:r>
            <a:r>
              <a:rPr lang="en-GB" sz="1400" dirty="0" smtClean="0"/>
              <a:t>If UE detects a single SPS PDSCH release or PDSCH reception scheduled by DCI format 1_0 and C-DAI=1 within the set of candidate PDSCH receptions for corresponding PUCCH and there is no other detected PDSCH with same HARQ-ACK PUCCH slot, UE determines HARQ-ACK codebook only for the SPS PDSCH release or only the PDSCH reception</a:t>
            </a:r>
          </a:p>
          <a:p>
            <a:pPr lvl="1"/>
            <a:r>
              <a:rPr lang="en-US" altLang="ja-JP" sz="1400" dirty="0" smtClean="0"/>
              <a:t>Comment: Current text in 38.213 is accurate/clear (a minor modification was also mentioned in R1-1808953)</a:t>
            </a:r>
          </a:p>
          <a:p>
            <a:pPr lvl="1">
              <a:buNone/>
            </a:pPr>
            <a:endParaRPr lang="en-US" sz="1400" dirty="0" smtClean="0"/>
          </a:p>
          <a:p>
            <a:pPr lvl="1">
              <a:buNone/>
            </a:pPr>
            <a:endParaRPr lang="en-US" sz="1400" dirty="0" smtClean="0"/>
          </a:p>
          <a:p>
            <a:r>
              <a:rPr lang="en-US" altLang="ja-JP" sz="1800" dirty="0" smtClean="0"/>
              <a:t>R1-1808381: </a:t>
            </a:r>
            <a:r>
              <a:rPr lang="en-US" sz="1800" dirty="0" smtClean="0"/>
              <a:t>For semi static codebook, there is no description of how a UE should determine the codebook when the UE receives only a SPS PDSCH – TP provided</a:t>
            </a:r>
          </a:p>
          <a:p>
            <a:pPr lvl="1"/>
            <a:r>
              <a:rPr lang="en-US" altLang="ja-JP" sz="1400" dirty="0" smtClean="0"/>
              <a:t>Comment: No need for special treatment of only SPS PDSCH – proposed text is not according to operation of semi-static HARQ-ACK codebook or according to fallback operation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sz="1400" dirty="0" smtClean="0"/>
          </a:p>
          <a:p>
            <a:r>
              <a:rPr lang="en-US" altLang="ja-JP" sz="1800" dirty="0" smtClean="0"/>
              <a:t>R1-1808953: </a:t>
            </a:r>
            <a:r>
              <a:rPr lang="en-GB" altLang="ja-JP" sz="1800" dirty="0" smtClean="0"/>
              <a:t>It was agreed that</a:t>
            </a:r>
            <a:r>
              <a:rPr lang="en-GB" sz="1800" dirty="0" smtClean="0"/>
              <a:t> grant-based PUSCH prioritized over grant-free PUSCH – suggests this is not clear in the 38.213 and a TP</a:t>
            </a:r>
          </a:p>
          <a:p>
            <a:pPr lvl="1"/>
            <a:r>
              <a:rPr lang="en-GB" sz="1400" dirty="0" smtClean="0"/>
              <a:t> Comment: This is already captured in section 9  of current 38.213</a:t>
            </a:r>
          </a:p>
          <a:p>
            <a:pPr lvl="1"/>
            <a:endParaRPr lang="en-GB" altLang="ja-JP" sz="1400" dirty="0"/>
          </a:p>
          <a:p>
            <a:r>
              <a:rPr lang="en-US" altLang="ja-JP" sz="1800" dirty="0" smtClean="0"/>
              <a:t>R1-1808894: </a:t>
            </a:r>
            <a:r>
              <a:rPr lang="en-GB" altLang="ja-JP" sz="1800" dirty="0" smtClean="0"/>
              <a:t>Suggestion is to modify pseudo-code for second HARQ-ACK codebook (in case of CBG configuration)</a:t>
            </a:r>
          </a:p>
          <a:p>
            <a:pPr lvl="1"/>
            <a:r>
              <a:rPr lang="en-GB" altLang="ja-JP" sz="1400" dirty="0" smtClean="0"/>
              <a:t>Comment: Unclear what the problem is – example provided in R1-1808894 seems incorrect</a:t>
            </a:r>
            <a:endParaRPr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215006"/>
              </p:ext>
            </p:extLst>
          </p:nvPr>
        </p:nvGraphicFramePr>
        <p:xfrm>
          <a:off x="1115616" y="908720"/>
          <a:ext cx="6958427" cy="5110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Worksheet" r:id="rId3" imgW="5021545" imgH="3688049" progId="Excel.Sheet.12">
                  <p:embed/>
                </p:oleObj>
              </mc:Choice>
              <mc:Fallback>
                <p:oleObj name="Worksheet" r:id="rId3" imgW="5021545" imgH="368804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616" y="908720"/>
                        <a:ext cx="6958427" cy="5110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29723</TotalTime>
  <Words>1094</Words>
  <Application>Microsoft Office PowerPoint</Application>
  <PresentationFormat>On-screen Show (4:3)</PresentationFormat>
  <Paragraphs>88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맑은 고딕</vt:lpstr>
      <vt:lpstr>ＭＳ Ｐゴシック</vt:lpstr>
      <vt:lpstr>Arial</vt:lpstr>
      <vt:lpstr>Calibri</vt:lpstr>
      <vt:lpstr>Cambria Math</vt:lpstr>
      <vt:lpstr>Wingdings</vt:lpstr>
      <vt:lpstr>Office ​​テーマ</vt:lpstr>
      <vt:lpstr>Worksheet</vt:lpstr>
      <vt:lpstr>CA Offline Session</vt:lpstr>
      <vt:lpstr>Open Issues for HARQ-ACK Codebooks</vt:lpstr>
      <vt:lpstr>Open Issues for HARQ-ACK Codebooks</vt:lpstr>
      <vt:lpstr>Open Issues for HARQ-ACK Codebooks</vt:lpstr>
      <vt:lpstr>Timing k for Scell Activation/Deactivation</vt:lpstr>
      <vt:lpstr>Other</vt:lpstr>
      <vt:lpstr>Other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MCC: </cp:lastModifiedBy>
  <cp:revision>867</cp:revision>
  <dcterms:created xsi:type="dcterms:W3CDTF">2017-01-16T18:53:25Z</dcterms:created>
  <dcterms:modified xsi:type="dcterms:W3CDTF">2018-08-21T17:42:03Z</dcterms:modified>
</cp:coreProperties>
</file>