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2" r:id="rId3"/>
    <p:sldId id="308" r:id="rId4"/>
    <p:sldId id="307" r:id="rId5"/>
    <p:sldId id="30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>
      <p:cViewPr varScale="1">
        <p:scale>
          <a:sx n="99" d="100"/>
          <a:sy n="99" d="100"/>
        </p:scale>
        <p:origin x="1378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2018/5/21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Offline Summary </a:t>
            </a:r>
            <a:r>
              <a:rPr lang="en-US" altLang="ja-JP" sz="3600" dirty="0" smtClean="0"/>
              <a:t>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001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 smtClean="0"/>
              <a:t>R1-180xxxx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505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err="1" smtClean="0"/>
              <a:t>Busan</a:t>
            </a:r>
            <a:r>
              <a:rPr lang="en-US" sz="2400" dirty="0" smtClean="0"/>
              <a:t>, Korea, May 21 – 25,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For PDSCH with slot aggregation over </a:t>
            </a:r>
            <a:r>
              <a:rPr lang="en-US" altLang="ja-JP" sz="1800" i="1" dirty="0" smtClean="0"/>
              <a:t>R</a:t>
            </a:r>
            <a:r>
              <a:rPr lang="en-US" altLang="ja-JP" sz="1800" dirty="0" smtClean="0"/>
              <a:t> slots </a:t>
            </a:r>
          </a:p>
          <a:p>
            <a:pPr lvl="1"/>
            <a:r>
              <a:rPr lang="en-US" altLang="ja-JP" sz="1600" dirty="0" smtClean="0"/>
              <a:t>Alt1: Determine </a:t>
            </a:r>
            <a:r>
              <a:rPr lang="en-US" sz="1600" dirty="0" smtClean="0"/>
              <a:t>HARQ-ACK codebook size by non-overlapped PDSCH occasions in association set - HARQ-ACK codebook is compressed to ceil(</a:t>
            </a:r>
            <a:r>
              <a:rPr lang="en-US" sz="1600" i="1" dirty="0" smtClean="0"/>
              <a:t>N</a:t>
            </a:r>
            <a:r>
              <a:rPr lang="en-US" sz="1600" dirty="0" smtClean="0"/>
              <a:t>/</a:t>
            </a:r>
            <a:r>
              <a:rPr lang="en-US" sz="1600" i="1" dirty="0" smtClean="0"/>
              <a:t>R</a:t>
            </a:r>
            <a:r>
              <a:rPr lang="en-US" sz="1600" dirty="0" smtClean="0"/>
              <a:t>) where </a:t>
            </a:r>
            <a:r>
              <a:rPr lang="en-US" sz="1600" i="1" dirty="0" smtClean="0"/>
              <a:t>N</a:t>
            </a:r>
            <a:r>
              <a:rPr lang="en-US" sz="1600" dirty="0" smtClean="0"/>
              <a:t> is the number of available slots in HARQ association set </a:t>
            </a:r>
            <a:r>
              <a:rPr lang="en-US" altLang="ja-JP" sz="1600" dirty="0" smtClean="0"/>
              <a:t>(R1-1806073, R1-1806301, R1-1806525, R1-1806630, </a:t>
            </a:r>
            <a:r>
              <a:rPr lang="en-US" altLang="ja-JP" sz="1600" dirty="0" smtClean="0"/>
              <a:t>R1-1806838, </a:t>
            </a:r>
            <a:r>
              <a:rPr lang="en-US" altLang="ja-JP" sz="1600" dirty="0" smtClean="0">
                <a:solidFill>
                  <a:srgbClr val="00B050"/>
                </a:solidFill>
              </a:rPr>
              <a:t>Huawei</a:t>
            </a:r>
            <a:r>
              <a:rPr lang="en-US" altLang="ja-JP" sz="1600" dirty="0" smtClean="0"/>
              <a:t>)</a:t>
            </a:r>
            <a:endParaRPr lang="en-US" altLang="ja-JP" sz="1600" dirty="0" smtClean="0"/>
          </a:p>
          <a:p>
            <a:pPr lvl="2"/>
            <a:r>
              <a:rPr lang="en-GB" altLang="ja-JP" sz="1400" dirty="0" smtClean="0"/>
              <a:t>E.g.: Step 1:</a:t>
            </a:r>
            <a:r>
              <a:rPr lang="en-GB" sz="1400" dirty="0" smtClean="0"/>
              <a:t> Find PDSCH candidate C1 having earliest end slot index among set of PDSCH candidates, and go to 2.</a:t>
            </a:r>
            <a:r>
              <a:rPr lang="en-US" sz="1400" dirty="0" smtClean="0"/>
              <a:t> Step 2: </a:t>
            </a:r>
            <a:r>
              <a:rPr lang="en-GB" sz="1400" dirty="0" smtClean="0"/>
              <a:t>Find PDSCH candidate(s) C2 overlapping with C1 and allocate same HARQ-ACK bit for C1 and C2.</a:t>
            </a:r>
            <a:r>
              <a:rPr lang="en-US" sz="1400" dirty="0" smtClean="0"/>
              <a:t> step 3: </a:t>
            </a:r>
            <a:r>
              <a:rPr lang="en-GB" sz="1400" dirty="0" smtClean="0"/>
              <a:t>Update set of PDSCH candidates by excluding C1 and C2, and go to Step 1.</a:t>
            </a:r>
            <a:endParaRPr lang="en-US" altLang="ja-JP" sz="1400" dirty="0" smtClean="0"/>
          </a:p>
          <a:p>
            <a:pPr lvl="1"/>
            <a:r>
              <a:rPr lang="en-US" altLang="ja-JP" sz="1600" dirty="0" smtClean="0"/>
              <a:t>Alt2: Keep current specifications and include that number of slots can be &gt;1 (</a:t>
            </a:r>
            <a:r>
              <a:rPr lang="en-GB" sz="1600" dirty="0" smtClean="0"/>
              <a:t>R1-1806144, </a:t>
            </a:r>
            <a:r>
              <a:rPr lang="en-GB" sz="1600" dirty="0" smtClean="0"/>
              <a:t>R1-1806740, </a:t>
            </a:r>
            <a:r>
              <a:rPr lang="en-GB" sz="1600" dirty="0" smtClean="0">
                <a:solidFill>
                  <a:srgbClr val="00B050"/>
                </a:solidFill>
              </a:rPr>
              <a:t>Ericsson</a:t>
            </a:r>
            <a:r>
              <a:rPr lang="en-GB" sz="1600" dirty="0" smtClean="0"/>
              <a:t>)</a:t>
            </a:r>
            <a:endParaRPr lang="en-US" altLang="ja-JP" sz="1600" dirty="0" smtClean="0"/>
          </a:p>
          <a:p>
            <a:pPr lvl="1"/>
            <a:r>
              <a:rPr lang="en-US" altLang="ja-JP" sz="1600" dirty="0" smtClean="0"/>
              <a:t>Alt3: Keep current specifications by mapping HARQ-ACK bit for TB in each corresponding PDSCH occasion (</a:t>
            </a:r>
            <a:r>
              <a:rPr lang="en-GB" sz="1600" dirty="0" smtClean="0"/>
              <a:t>R1-180</a:t>
            </a:r>
            <a:r>
              <a:rPr lang="en-US" sz="1600" dirty="0" smtClean="0"/>
              <a:t>6344, R1-1807241</a:t>
            </a:r>
            <a:r>
              <a:rPr lang="en-US" altLang="ja-JP" sz="1600" dirty="0" smtClean="0"/>
              <a:t>)</a:t>
            </a:r>
          </a:p>
          <a:p>
            <a:pPr lvl="1"/>
            <a:endParaRPr lang="en-GB" altLang="ja-JP" sz="1600" dirty="0" smtClean="0"/>
          </a:p>
          <a:p>
            <a:r>
              <a:rPr lang="en-US" sz="1800" dirty="0" smtClean="0"/>
              <a:t>Determine PDSCH reception occasions per slot by </a:t>
            </a:r>
            <a:r>
              <a:rPr lang="en-US" sz="1800" i="1" dirty="0" err="1" smtClean="0"/>
              <a:t>pdsch-symbolAllocation</a:t>
            </a:r>
            <a:r>
              <a:rPr lang="en-US" sz="1800" dirty="0" smtClean="0"/>
              <a:t> table for DCI formats in USS - PDSCH reception occasions for PDSCHs scheduled by DCI formats in CSS are a subset of the ones for PDSCHs scheduled by DCI formats in a USS (</a:t>
            </a:r>
            <a:r>
              <a:rPr lang="en-GB" sz="1800" dirty="0" smtClean="0"/>
              <a:t>R1-1806740)</a:t>
            </a:r>
            <a:r>
              <a:rPr lang="en-US" sz="1800" dirty="0" smtClean="0"/>
              <a:t> </a:t>
            </a:r>
            <a:endParaRPr lang="en-US" sz="1800" dirty="0" smtClean="0"/>
          </a:p>
          <a:p>
            <a:pPr lvl="1"/>
            <a:r>
              <a:rPr lang="en-US" sz="1400" dirty="0" smtClean="0">
                <a:solidFill>
                  <a:srgbClr val="00B050"/>
                </a:solidFill>
              </a:rPr>
              <a:t>Coordinate with resource allocation session </a:t>
            </a:r>
            <a:endParaRPr lang="en-US" sz="14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Exclude PDSCH candidates with </a:t>
            </a:r>
            <a:r>
              <a:rPr lang="en-US" sz="1800" dirty="0" smtClean="0"/>
              <a:t>time duration between last symbol and first symbol of PUCCH/PUSCH for HARQ-ACK smaller than the PDSCH processing time (</a:t>
            </a:r>
            <a:r>
              <a:rPr lang="en-US" altLang="ja-JP" sz="1800" dirty="0" smtClean="0"/>
              <a:t>R1-1807236, R1-1807067)</a:t>
            </a:r>
          </a:p>
          <a:p>
            <a:pPr lvl="1"/>
            <a:endParaRPr lang="en-US" altLang="ja-JP" sz="1400" dirty="0" smtClean="0"/>
          </a:p>
          <a:p>
            <a:r>
              <a:rPr lang="en-US" sz="1800" dirty="0"/>
              <a:t>HARQ-ACK bits for PDSCHs scheduled by respective PDCCHs received after an UL grant scheduling PUSCH (for UCI on PUSCH) are set to NACK to maintain HARQ-ACK codebook size (R1-1807262</a:t>
            </a:r>
            <a:r>
              <a:rPr lang="en-US" sz="1800" dirty="0" smtClean="0"/>
              <a:t>)</a:t>
            </a:r>
          </a:p>
          <a:p>
            <a:pPr lvl="1"/>
            <a:endParaRPr lang="en-US" sz="1400" dirty="0"/>
          </a:p>
          <a:p>
            <a:r>
              <a:rPr lang="en-US" altLang="ja-JP" sz="1800" dirty="0"/>
              <a:t>To capture in TS 38.213 that “A </a:t>
            </a:r>
            <a:r>
              <a:rPr lang="en-US" sz="1800" dirty="0"/>
              <a:t>UE is not expected to have HARQ-ACK bits to multiplex due to DCI that is no earlier by </a:t>
            </a:r>
            <a:r>
              <a:rPr lang="en-US" sz="1800" dirty="0" smtClean="0"/>
              <a:t>N2 </a:t>
            </a:r>
            <a:r>
              <a:rPr lang="en-US" sz="1800" dirty="0"/>
              <a:t>symbols than current PUCCH resource” </a:t>
            </a:r>
            <a:r>
              <a:rPr lang="en-US" altLang="ja-JP" sz="1800" dirty="0"/>
              <a:t>(R1-1806776</a:t>
            </a:r>
            <a:r>
              <a:rPr lang="en-US" altLang="ja-JP" sz="1800" dirty="0" smtClean="0"/>
              <a:t>)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180123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8992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UE reports a PDSCH detection outcome (ACK/NACK) for a PDSCH occasion only in HARQ-ACK codebook indicated by </a:t>
            </a:r>
            <a:r>
              <a:rPr lang="en-GB" sz="1800" dirty="0" smtClean="0"/>
              <a:t>PDSCH-to-HARQ timing</a:t>
            </a:r>
            <a:r>
              <a:rPr lang="en-US" altLang="ja-JP" sz="1800" dirty="0" smtClean="0"/>
              <a:t> field in corresponding DL DCI – UE reports NACK/DTX in other HARQ-ACK codebooks where UE reports HARQ-ACK for the PDSCH occasion </a:t>
            </a:r>
          </a:p>
          <a:p>
            <a:pPr lvl="1"/>
            <a:r>
              <a:rPr lang="en-US" altLang="ja-JP" sz="1400" dirty="0" smtClean="0"/>
              <a:t>Yes: R1-1805895, R1-1806144, R1-1806740, </a:t>
            </a:r>
            <a:r>
              <a:rPr lang="en-US" altLang="ja-JP" sz="1400" dirty="0" smtClean="0"/>
              <a:t>R1-1806838, [R1-1807399]</a:t>
            </a:r>
            <a:endParaRPr lang="en-US" altLang="ja-JP" sz="1400" dirty="0" smtClean="0"/>
          </a:p>
          <a:p>
            <a:pPr lvl="1"/>
            <a:r>
              <a:rPr lang="en-US" altLang="ja-JP" sz="1400" dirty="0" smtClean="0"/>
              <a:t>No (UE reports actual HARQ-ACK in each corresponding codebook): R1-1807415</a:t>
            </a:r>
            <a:endParaRPr lang="en-US" altLang="ja-JP" sz="1000" dirty="0" smtClean="0"/>
          </a:p>
          <a:p>
            <a:pPr lvl="1"/>
            <a:r>
              <a:rPr lang="en-US" altLang="ja-JP" sz="1400" dirty="0" smtClean="0"/>
              <a:t>No – also, UE reports NACK in</a:t>
            </a:r>
            <a:r>
              <a:rPr lang="en-US" sz="1400" dirty="0" smtClean="0"/>
              <a:t> PUCCH corresponding to larger k1 than indicated k1 in DL DCI (R1-1807399)</a:t>
            </a:r>
            <a:endParaRPr lang="en-US" altLang="ja-JP" sz="1400" dirty="0" smtClean="0"/>
          </a:p>
          <a:p>
            <a:pPr marL="457200" lvl="1" indent="0">
              <a:buNone/>
            </a:pPr>
            <a:endParaRPr lang="en-US" altLang="ja-JP" sz="1400" dirty="0" smtClean="0"/>
          </a:p>
          <a:p>
            <a:r>
              <a:rPr lang="en-GB" sz="1800" dirty="0" smtClean="0"/>
              <a:t>Reconsider inclusion of PDCCH monitoring occasions for determining HARQ-ACK codebook size (R1-1806740)</a:t>
            </a:r>
          </a:p>
          <a:p>
            <a:pPr lvl="1"/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37308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Miscellaneous Aspects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Prioritize </a:t>
            </a:r>
            <a:r>
              <a:rPr lang="en-US" altLang="zh-CN" sz="1800" dirty="0" smtClean="0"/>
              <a:t>grant-based PUSCH over grant-free PUSCH for UCI multiplexing (R1-1806073, R1-1806630,  R1-1806838, </a:t>
            </a:r>
            <a:r>
              <a:rPr lang="en-US" altLang="zh-CN" sz="1800" dirty="0" smtClean="0">
                <a:solidFill>
                  <a:schemeClr val="tx2"/>
                </a:solidFill>
              </a:rPr>
              <a:t>and </a:t>
            </a:r>
            <a:r>
              <a:rPr lang="en-US" altLang="zh-CN" sz="1800" dirty="0" err="1" smtClean="0">
                <a:solidFill>
                  <a:schemeClr val="tx2"/>
                </a:solidFill>
              </a:rPr>
              <a:t>Docomo</a:t>
            </a:r>
            <a:r>
              <a:rPr lang="en-US" altLang="zh-CN" sz="1800" dirty="0" smtClean="0"/>
              <a:t>)</a:t>
            </a:r>
          </a:p>
          <a:p>
            <a:pPr lvl="1"/>
            <a:r>
              <a:rPr lang="en-US" altLang="zh-CN" sz="1400" dirty="0" smtClean="0"/>
              <a:t>The PUSCHs are on different </a:t>
            </a:r>
            <a:r>
              <a:rPr lang="en-US" altLang="zh-CN" sz="1400" dirty="0" smtClean="0"/>
              <a:t>cells</a:t>
            </a:r>
          </a:p>
          <a:p>
            <a:pPr lvl="1"/>
            <a:r>
              <a:rPr lang="en-US" altLang="zh-CN" sz="1400" dirty="0" smtClean="0">
                <a:solidFill>
                  <a:srgbClr val="00B050"/>
                </a:solidFill>
              </a:rPr>
              <a:t>Offline proposal is to support</a:t>
            </a:r>
            <a:endParaRPr lang="en-US" altLang="zh-CN" sz="1400" dirty="0" smtClean="0">
              <a:solidFill>
                <a:srgbClr val="00B050"/>
              </a:solidFill>
            </a:endParaRPr>
          </a:p>
          <a:p>
            <a:pPr lvl="1"/>
            <a:endParaRPr lang="en-US" altLang="zh-CN" sz="1200" dirty="0" smtClean="0"/>
          </a:p>
          <a:p>
            <a:r>
              <a:rPr lang="en-US" sz="1800" dirty="0"/>
              <a:t>Support of 2 PUCCH transmissions in a slot for (different) HARQ-ACK </a:t>
            </a:r>
            <a:r>
              <a:rPr lang="en-US" altLang="ja-JP" sz="1800" dirty="0"/>
              <a:t>(R1-1807067, R1-1806301)</a:t>
            </a:r>
          </a:p>
          <a:p>
            <a:pPr lvl="1"/>
            <a:r>
              <a:rPr lang="en-US" altLang="ja-JP" sz="1400" dirty="0"/>
              <a:t>Overlaps with URLLC related topics </a:t>
            </a:r>
          </a:p>
          <a:p>
            <a:pPr lvl="1"/>
            <a:r>
              <a:rPr lang="en-US" altLang="ja-JP" sz="1400" dirty="0">
                <a:solidFill>
                  <a:srgbClr val="00B050"/>
                </a:solidFill>
              </a:rPr>
              <a:t>Have a TP capturing that for the Dec. 2017 drop there is only one PUCCH that includes HARQ-ACK in a slot (UE is not expected to have more than one PUCCH with HARQ-ACK in a slot</a:t>
            </a:r>
            <a:r>
              <a:rPr lang="en-US" altLang="ja-JP" sz="1400" dirty="0" smtClean="0">
                <a:solidFill>
                  <a:srgbClr val="00B050"/>
                </a:solidFill>
              </a:rPr>
              <a:t>)</a:t>
            </a:r>
            <a:endParaRPr lang="en-US" altLang="ja-JP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32330</TotalTime>
  <Words>539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PGothic</vt:lpstr>
      <vt:lpstr>SimSun</vt:lpstr>
      <vt:lpstr>Arial</vt:lpstr>
      <vt:lpstr>Calibri</vt:lpstr>
      <vt:lpstr>Office ​​テーマ</vt:lpstr>
      <vt:lpstr>Offline Summary on CA aspects</vt:lpstr>
      <vt:lpstr>Semi-static HARQ-ACK Codebook </vt:lpstr>
      <vt:lpstr>Semi-static HARQ-ACK Codebook </vt:lpstr>
      <vt:lpstr>Semi-static HARQ-ACK Codebook </vt:lpstr>
      <vt:lpstr>Miscellaneous Aspects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814</cp:revision>
  <dcterms:created xsi:type="dcterms:W3CDTF">2017-01-16T18:53:25Z</dcterms:created>
  <dcterms:modified xsi:type="dcterms:W3CDTF">2018-05-23T06:52:45Z</dcterms:modified>
</cp:coreProperties>
</file>