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72" r:id="rId4"/>
  </p:sldMasterIdLst>
  <p:notesMasterIdLst>
    <p:notesMasterId r:id="rId12"/>
  </p:notesMasterIdLst>
  <p:handoutMasterIdLst>
    <p:handoutMasterId r:id="rId13"/>
  </p:handoutMasterIdLst>
  <p:sldIdLst>
    <p:sldId id="614" r:id="rId5"/>
    <p:sldId id="625" r:id="rId6"/>
    <p:sldId id="624" r:id="rId7"/>
    <p:sldId id="626" r:id="rId8"/>
    <p:sldId id="627" r:id="rId9"/>
    <p:sldId id="628" r:id="rId10"/>
    <p:sldId id="629" r:id="rId11"/>
  </p:sldIdLst>
  <p:sldSz cx="9906000" cy="6858000" type="A4"/>
  <p:notesSz cx="6797675" cy="9926638"/>
  <p:defaultTextStyle>
    <a:defPPr>
      <a:defRPr lang="en-US"/>
    </a:defPPr>
    <a:lvl1pPr algn="l" rtl="0" fontAlgn="base" latinLnBrk="1">
      <a:spcBef>
        <a:spcPct val="0"/>
      </a:spcBef>
      <a:spcAft>
        <a:spcPct val="0"/>
      </a:spcAft>
      <a:defRPr kumimoji="1" kern="1200">
        <a:solidFill>
          <a:schemeClr val="tx1"/>
        </a:solidFill>
        <a:latin typeface="Arial" charset="0"/>
        <a:ea typeface="굴림" charset="-127"/>
        <a:cs typeface="+mn-cs"/>
      </a:defRPr>
    </a:lvl1pPr>
    <a:lvl2pPr marL="457200" algn="l" rtl="0" fontAlgn="base" latinLnBrk="1">
      <a:spcBef>
        <a:spcPct val="0"/>
      </a:spcBef>
      <a:spcAft>
        <a:spcPct val="0"/>
      </a:spcAft>
      <a:defRPr kumimoji="1" kern="1200">
        <a:solidFill>
          <a:schemeClr val="tx1"/>
        </a:solidFill>
        <a:latin typeface="Arial" charset="0"/>
        <a:ea typeface="굴림" charset="-127"/>
        <a:cs typeface="+mn-cs"/>
      </a:defRPr>
    </a:lvl2pPr>
    <a:lvl3pPr marL="914400" algn="l" rtl="0" fontAlgn="base" latinLnBrk="1">
      <a:spcBef>
        <a:spcPct val="0"/>
      </a:spcBef>
      <a:spcAft>
        <a:spcPct val="0"/>
      </a:spcAft>
      <a:defRPr kumimoji="1" kern="1200">
        <a:solidFill>
          <a:schemeClr val="tx1"/>
        </a:solidFill>
        <a:latin typeface="Arial" charset="0"/>
        <a:ea typeface="굴림" charset="-127"/>
        <a:cs typeface="+mn-cs"/>
      </a:defRPr>
    </a:lvl3pPr>
    <a:lvl4pPr marL="1371600" algn="l" rtl="0" fontAlgn="base" latinLnBrk="1">
      <a:spcBef>
        <a:spcPct val="0"/>
      </a:spcBef>
      <a:spcAft>
        <a:spcPct val="0"/>
      </a:spcAft>
      <a:defRPr kumimoji="1" kern="1200">
        <a:solidFill>
          <a:schemeClr val="tx1"/>
        </a:solidFill>
        <a:latin typeface="Arial" charset="0"/>
        <a:ea typeface="굴림" charset="-127"/>
        <a:cs typeface="+mn-cs"/>
      </a:defRPr>
    </a:lvl4pPr>
    <a:lvl5pPr marL="1828800" algn="l" rtl="0" fontAlgn="base" latinLnBrk="1">
      <a:spcBef>
        <a:spcPct val="0"/>
      </a:spcBef>
      <a:spcAft>
        <a:spcPct val="0"/>
      </a:spcAft>
      <a:defRPr kumimoji="1" kern="1200">
        <a:solidFill>
          <a:schemeClr val="tx1"/>
        </a:solidFill>
        <a:latin typeface="Arial" charset="0"/>
        <a:ea typeface="굴림" charset="-127"/>
        <a:cs typeface="+mn-cs"/>
      </a:defRPr>
    </a:lvl5pPr>
    <a:lvl6pPr marL="2286000" algn="l" defTabSz="914400" rtl="0" eaLnBrk="1" latinLnBrk="1" hangingPunct="1">
      <a:defRPr kumimoji="1" kern="1200">
        <a:solidFill>
          <a:schemeClr val="tx1"/>
        </a:solidFill>
        <a:latin typeface="Arial" charset="0"/>
        <a:ea typeface="굴림" charset="-127"/>
        <a:cs typeface="+mn-cs"/>
      </a:defRPr>
    </a:lvl6pPr>
    <a:lvl7pPr marL="2743200" algn="l" defTabSz="914400" rtl="0" eaLnBrk="1" latinLnBrk="1" hangingPunct="1">
      <a:defRPr kumimoji="1" kern="1200">
        <a:solidFill>
          <a:schemeClr val="tx1"/>
        </a:solidFill>
        <a:latin typeface="Arial" charset="0"/>
        <a:ea typeface="굴림" charset="-127"/>
        <a:cs typeface="+mn-cs"/>
      </a:defRPr>
    </a:lvl7pPr>
    <a:lvl8pPr marL="3200400" algn="l" defTabSz="914400" rtl="0" eaLnBrk="1" latinLnBrk="1" hangingPunct="1">
      <a:defRPr kumimoji="1" kern="1200">
        <a:solidFill>
          <a:schemeClr val="tx1"/>
        </a:solidFill>
        <a:latin typeface="Arial" charset="0"/>
        <a:ea typeface="굴림" charset="-127"/>
        <a:cs typeface="+mn-cs"/>
      </a:defRPr>
    </a:lvl8pPr>
    <a:lvl9pPr marL="3657600" algn="l" defTabSz="914400" rtl="0" eaLnBrk="1" latinLnBrk="1" hangingPunct="1">
      <a:defRPr kumimoji="1" kern="1200">
        <a:solidFill>
          <a:schemeClr val="tx1"/>
        </a:solidFill>
        <a:latin typeface="Arial" charset="0"/>
        <a:ea typeface="굴림" charset="-127"/>
        <a:cs typeface="+mn-cs"/>
      </a:defRPr>
    </a:lvl9pPr>
  </p:defaultTextStyle>
  <p:extLst>
    <p:ext uri="{EFAFB233-063F-42B5-8137-9DF3F51BA10A}">
      <p15:sldGuideLst xmlns="" xmlns:p15="http://schemas.microsoft.com/office/powerpoint/2012/main">
        <p15:guide id="1" orient="horz" pos="2160">
          <p15:clr>
            <a:srgbClr val="A4A3A4"/>
          </p15:clr>
        </p15:guide>
        <p15:guide id="2" pos="3120">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CCFF"/>
    <a:srgbClr val="4080C0"/>
    <a:srgbClr val="336699"/>
    <a:srgbClr val="315683"/>
    <a:srgbClr val="0000FF"/>
    <a:srgbClr val="CCD5E6"/>
    <a:srgbClr val="FFE1E1"/>
    <a:srgbClr val="DDDDDD"/>
    <a:srgbClr val="FF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밝은 스타일 3 - 강조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2838BEF-8BB2-4498-84A7-C5851F593DF1}" styleName="보통 스타일 4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99757" autoAdjust="0"/>
  </p:normalViewPr>
  <p:slideViewPr>
    <p:cSldViewPr>
      <p:cViewPr varScale="1">
        <p:scale>
          <a:sx n="122" d="100"/>
          <a:sy n="122" d="100"/>
        </p:scale>
        <p:origin x="-960"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46"/>
    </p:cViewPr>
  </p:sorterViewPr>
  <p:notesViewPr>
    <p:cSldViewPr>
      <p:cViewPr varScale="1">
        <p:scale>
          <a:sx n="76" d="100"/>
          <a:sy n="76" d="100"/>
        </p:scale>
        <p:origin x="-3126"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A53AEB8C-E3BE-4650-9478-872C86C91900}" type="datetimeFigureOut">
              <a:rPr lang="ko-KR" altLang="en-US" smtClean="0"/>
              <a:pPr/>
              <a:t>2018-05-23</a:t>
            </a:fld>
            <a:endParaRPr lang="ko-KR" altLang="en-US"/>
          </a:p>
        </p:txBody>
      </p:sp>
      <p:sp>
        <p:nvSpPr>
          <p:cNvPr id="4" name="바닥글 개체 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92B8AA7A-0F67-4DC1-AEF1-4FD2D346FD65}" type="slidenum">
              <a:rPr lang="ko-KR" altLang="en-US" smtClean="0"/>
              <a:pPr/>
              <a:t>‹#›</a:t>
            </a:fld>
            <a:endParaRPr lang="ko-KR" altLang="en-US"/>
          </a:p>
        </p:txBody>
      </p:sp>
    </p:spTree>
    <p:extLst>
      <p:ext uri="{BB962C8B-B14F-4D97-AF65-F5344CB8AC3E}">
        <p14:creationId xmlns:p14="http://schemas.microsoft.com/office/powerpoint/2010/main" val="365090400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latinLnBrk="0">
              <a:defRPr kumimoji="0" sz="1200">
                <a:latin typeface="Calibri" pitchFamily="34" charset="0"/>
              </a:defRPr>
            </a:lvl1pPr>
          </a:lstStyle>
          <a:p>
            <a:pPr>
              <a:defRPr/>
            </a:pPr>
            <a:endParaRPr lang="en-US" altLang="ko-KR"/>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latinLnBrk="0">
              <a:defRPr kumimoji="0" sz="1200">
                <a:latin typeface="Calibri" pitchFamily="34" charset="0"/>
              </a:defRPr>
            </a:lvl1pPr>
          </a:lstStyle>
          <a:p>
            <a:pPr>
              <a:defRPr/>
            </a:pPr>
            <a:fld id="{BD748D19-9EBF-4DC7-B1B5-F7301FF09E38}" type="datetimeFigureOut">
              <a:rPr lang="en-US" altLang="ko-KR"/>
              <a:pPr>
                <a:defRPr/>
              </a:pPr>
              <a:t>5/23/2018</a:t>
            </a:fld>
            <a:endParaRPr lang="en-US" altLang="ko-KR"/>
          </a:p>
        </p:txBody>
      </p:sp>
      <p:sp>
        <p:nvSpPr>
          <p:cNvPr id="4" name="Slide Image Placeholder 3"/>
          <p:cNvSpPr>
            <a:spLocks noGrp="1" noRot="1" noChangeAspect="1"/>
          </p:cNvSpPr>
          <p:nvPr>
            <p:ph type="sldImg" idx="2"/>
          </p:nvPr>
        </p:nvSpPr>
        <p:spPr>
          <a:xfrm>
            <a:off x="711200" y="744538"/>
            <a:ext cx="537527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wrap="square" lIns="91440" tIns="45720" rIns="91440" bIns="45720" numCol="1" anchor="b" anchorCtr="0" compatLnSpc="1">
            <a:prstTxWarp prst="textNoShape">
              <a:avLst/>
            </a:prstTxWarp>
          </a:bodyPr>
          <a:lstStyle>
            <a:lvl1pPr latinLnBrk="0">
              <a:defRPr kumimoji="0" sz="1200">
                <a:latin typeface="Calibri" pitchFamily="34" charset="0"/>
              </a:defRPr>
            </a:lvl1pPr>
          </a:lstStyle>
          <a:p>
            <a:pPr>
              <a:defRPr/>
            </a:pPr>
            <a:endParaRPr lang="en-US" altLang="ko-KR"/>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latinLnBrk="0">
              <a:defRPr kumimoji="0" sz="1200">
                <a:latin typeface="Calibri" pitchFamily="34" charset="0"/>
              </a:defRPr>
            </a:lvl1pPr>
          </a:lstStyle>
          <a:p>
            <a:pPr>
              <a:defRPr/>
            </a:pPr>
            <a:fld id="{D5481C6E-D1B5-477C-A334-AD24EDFAEBBC}" type="slidenum">
              <a:rPr lang="en-US" altLang="ko-KR"/>
              <a:pPr>
                <a:defRPr/>
              </a:pPr>
              <a:t>‹#›</a:t>
            </a:fld>
            <a:endParaRPr lang="en-US" altLang="ko-KR"/>
          </a:p>
        </p:txBody>
      </p:sp>
    </p:spTree>
    <p:extLst>
      <p:ext uri="{BB962C8B-B14F-4D97-AF65-F5344CB8AC3E}">
        <p14:creationId xmlns:p14="http://schemas.microsoft.com/office/powerpoint/2010/main" val="268942700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8"/>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7912E0-DA59-4F0F-9214-D1A25966A030}"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299397752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7912E0-DA59-4F0F-9214-D1A25966A030}"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48360016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41"/>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6" y="274641"/>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7912E0-DA59-4F0F-9214-D1A25966A030}"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176970314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빈 화면">
    <p:spTree>
      <p:nvGrpSpPr>
        <p:cNvPr id="1" name=""/>
        <p:cNvGrpSpPr/>
        <p:nvPr/>
      </p:nvGrpSpPr>
      <p:grpSpPr>
        <a:xfrm>
          <a:off x="0" y="0"/>
          <a:ext cx="0" cy="0"/>
          <a:chOff x="0" y="0"/>
          <a:chExt cx="0" cy="0"/>
        </a:xfrm>
      </p:grpSpPr>
      <p:sp>
        <p:nvSpPr>
          <p:cNvPr id="9" name="제목 8"/>
          <p:cNvSpPr>
            <a:spLocks noGrp="1"/>
          </p:cNvSpPr>
          <p:nvPr>
            <p:ph type="title"/>
          </p:nvPr>
        </p:nvSpPr>
        <p:spPr>
          <a:xfrm>
            <a:off x="1568624" y="2348880"/>
            <a:ext cx="7416824" cy="1728192"/>
          </a:xfrm>
          <a:prstGeom prst="rect">
            <a:avLst/>
          </a:prstGeom>
        </p:spPr>
        <p:txBody>
          <a:bodyPr/>
          <a:lstStyle>
            <a:lvl1pPr algn="r">
              <a:defRPr sz="3600" baseline="0">
                <a:latin typeface="Calibri" pitchFamily="34" charset="0"/>
                <a:ea typeface="맑은 고딕" pitchFamily="50" charset="-127"/>
              </a:defRPr>
            </a:lvl1pPr>
          </a:lstStyle>
          <a:p>
            <a:r>
              <a:rPr lang="ko-KR" altLang="en-US" dirty="0" smtClean="0"/>
              <a:t>마스터 제목 스타일 편집</a:t>
            </a:r>
            <a:endParaRPr lang="ko-KR" alt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7912E0-DA59-4F0F-9214-D1A25966A030}"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316787287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3"/>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7912E0-DA59-4F0F-9214-D1A25966A030}" type="datetimeFigureOut">
              <a:rPr lang="en-US" smtClean="0"/>
              <a:t>5/23/2018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399908153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5"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7912E0-DA59-4F0F-9214-D1A25966A030}"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371761218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7912E0-DA59-4F0F-9214-D1A25966A030}" type="datetimeFigureOut">
              <a:rPr lang="en-US" smtClean="0"/>
              <a:t>5/23/2018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85268982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7912E0-DA59-4F0F-9214-D1A25966A030}" type="datetimeFigureOut">
              <a:rPr lang="en-US" smtClean="0"/>
              <a:t>5/23/2018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169646427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7912E0-DA59-4F0F-9214-D1A25966A030}" type="datetimeFigureOut">
              <a:rPr lang="en-US" smtClean="0"/>
              <a:t>5/23/2018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183767099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53"/>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7912E0-DA59-4F0F-9214-D1A25966A030}"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409472103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7912E0-DA59-4F0F-9214-D1A25966A030}" type="datetimeFigureOut">
              <a:rPr lang="en-US" smtClean="0"/>
              <a:t>5/23/2018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E7567C-A343-49C2-869D-F19AD3DCEBA8}" type="slidenum">
              <a:rPr lang="en-US" smtClean="0"/>
              <a:t>‹#›</a:t>
            </a:fld>
            <a:endParaRPr lang="en-US"/>
          </a:p>
        </p:txBody>
      </p:sp>
    </p:spTree>
    <p:extLst>
      <p:ext uri="{BB962C8B-B14F-4D97-AF65-F5344CB8AC3E}">
        <p14:creationId xmlns:p14="http://schemas.microsoft.com/office/powerpoint/2010/main" val="410399674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3"/>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3"/>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912E0-DA59-4F0F-9214-D1A25966A030}" type="datetimeFigureOut">
              <a:rPr lang="en-US" smtClean="0"/>
              <a:t>5/23/2018</a:t>
            </a:fld>
            <a:endParaRPr lang="en-US"/>
          </a:p>
        </p:txBody>
      </p:sp>
      <p:sp>
        <p:nvSpPr>
          <p:cNvPr id="5" name="Footer Placeholder 4"/>
          <p:cNvSpPr>
            <a:spLocks noGrp="1"/>
          </p:cNvSpPr>
          <p:nvPr>
            <p:ph type="ftr" sz="quarter" idx="3"/>
          </p:nvPr>
        </p:nvSpPr>
        <p:spPr>
          <a:xfrm>
            <a:off x="3384550" y="6356353"/>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3"/>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E7567C-A343-49C2-869D-F19AD3DCEBA8}" type="slidenum">
              <a:rPr lang="en-US" smtClean="0"/>
              <a:t>‹#›</a:t>
            </a:fld>
            <a:endParaRPr lang="en-US"/>
          </a:p>
        </p:txBody>
      </p:sp>
      <p:sp>
        <p:nvSpPr>
          <p:cNvPr id="7" name="Text Box 5"/>
          <p:cNvSpPr txBox="1">
            <a:spLocks noChangeArrowheads="1"/>
          </p:cNvSpPr>
          <p:nvPr userDrawn="1"/>
        </p:nvSpPr>
        <p:spPr bwMode="auto">
          <a:xfrm>
            <a:off x="9547426" y="6605346"/>
            <a:ext cx="334798" cy="252678"/>
          </a:xfrm>
          <a:prstGeom prst="rect">
            <a:avLst/>
          </a:prstGeom>
          <a:noFill/>
          <a:ln w="9525">
            <a:noFill/>
            <a:miter lim="800000"/>
            <a:headEnd/>
            <a:tailEnd/>
          </a:ln>
          <a:effectLst/>
        </p:spPr>
        <p:txBody>
          <a:bodyPr wrap="none" lIns="67355" tIns="33677" rIns="67355" bIns="33677">
            <a:spAutoFit/>
          </a:bodyPr>
          <a:lstStyle/>
          <a:p>
            <a:pPr algn="r" defTabSz="957263">
              <a:defRPr/>
            </a:pPr>
            <a:fld id="{98413BF4-E638-496D-8D90-92FEC93EE533}" type="slidenum">
              <a:rPr lang="ko-KR" altLang="en-US" sz="1200" b="1" smtClean="0">
                <a:solidFill>
                  <a:srgbClr val="FFFFFF"/>
                </a:solidFill>
                <a:latin typeface="맑은 고딕" pitchFamily="50" charset="-127"/>
                <a:ea typeface="맑은 고딕" pitchFamily="50" charset="-127"/>
              </a:rPr>
              <a:pPr algn="r" defTabSz="957263">
                <a:defRPr/>
              </a:pPr>
              <a:t>‹#›</a:t>
            </a:fld>
            <a:endParaRPr lang="en-US" altLang="ko-KR" sz="1200" b="1" dirty="0">
              <a:solidFill>
                <a:srgbClr val="FFFFFF"/>
              </a:solidFill>
              <a:latin typeface="맑은 고딕" pitchFamily="50" charset="-127"/>
              <a:ea typeface="맑은 고딕" pitchFamily="50" charset="-127"/>
            </a:endParaRPr>
          </a:p>
        </p:txBody>
      </p:sp>
    </p:spTree>
    <p:extLst>
      <p:ext uri="{BB962C8B-B14F-4D97-AF65-F5344CB8AC3E}">
        <p14:creationId xmlns:p14="http://schemas.microsoft.com/office/powerpoint/2010/main" val="1466383373"/>
      </p:ext>
    </p:extLst>
  </p:cSld>
  <p:clrMap bg1="lt1" tx1="dk1" bg2="lt2" tx2="dk2" accent1="accent1" accent2="accent2" accent3="accent3" accent4="accent4" accent5="accent5" accent6="accent6" hlink="hlink" folHlink="folHlink"/>
  <p:sldLayoutIdLst>
    <p:sldLayoutId id="2147484173" r:id="rId1"/>
    <p:sldLayoutId id="2147484174" r:id="rId2"/>
    <p:sldLayoutId id="2147484175" r:id="rId3"/>
    <p:sldLayoutId id="2147484176" r:id="rId4"/>
    <p:sldLayoutId id="2147484177" r:id="rId5"/>
    <p:sldLayoutId id="2147484178" r:id="rId6"/>
    <p:sldLayoutId id="2147484179" r:id="rId7"/>
    <p:sldLayoutId id="2147484180" r:id="rId8"/>
    <p:sldLayoutId id="2147484181" r:id="rId9"/>
    <p:sldLayoutId id="2147484182" r:id="rId10"/>
    <p:sldLayoutId id="2147484183" r:id="rId11"/>
    <p:sldLayoutId id="2147484184" r:id="rId12"/>
  </p:sldLayoutIdLst>
  <p:transition>
    <p:fade/>
  </p:transition>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381000"/>
            <a:ext cx="9104312" cy="1015663"/>
          </a:xfrm>
          <a:prstGeom prst="rect">
            <a:avLst/>
          </a:prstGeom>
        </p:spPr>
        <p:txBody>
          <a:bodyPr wrap="square">
            <a:spAutoFit/>
          </a:bodyPr>
          <a:lstStyle/>
          <a:p>
            <a:r>
              <a:rPr lang="en-GB" sz="2000" b="1" dirty="0"/>
              <a:t>3GPP TSG RAN WG1 Meeting #</a:t>
            </a:r>
            <a:r>
              <a:rPr lang="en-GB" sz="2000" b="1" dirty="0" smtClean="0"/>
              <a:t>93</a:t>
            </a:r>
            <a:r>
              <a:rPr lang="en-GB" sz="2000" b="1" dirty="0"/>
              <a:t>	</a:t>
            </a:r>
            <a:r>
              <a:rPr lang="en-GB" sz="2000" b="1" dirty="0" smtClean="0"/>
              <a:t>			</a:t>
            </a:r>
            <a:r>
              <a:rPr lang="en-US" sz="2000" b="1" dirty="0"/>
              <a:t>R1-1807734</a:t>
            </a:r>
            <a:endParaRPr lang="en-GB" sz="2000" b="1" i="1" dirty="0" smtClean="0">
              <a:solidFill>
                <a:srgbClr val="FF0000"/>
              </a:solidFill>
            </a:endParaRPr>
          </a:p>
          <a:p>
            <a:r>
              <a:rPr lang="en-US" sz="2000" b="1" dirty="0"/>
              <a:t>Busan, Korea, May 21st – 25th, </a:t>
            </a:r>
            <a:r>
              <a:rPr lang="en-US" sz="2000" b="1" dirty="0" smtClean="0"/>
              <a:t>2018</a:t>
            </a:r>
          </a:p>
          <a:p>
            <a:r>
              <a:rPr kumimoji="1" lang="en-US" altLang="ja-JP" sz="2000" b="1" dirty="0" smtClean="0"/>
              <a:t>Agenda </a:t>
            </a:r>
            <a:r>
              <a:rPr kumimoji="1" lang="en-US" altLang="ja-JP" sz="2000" b="1" dirty="0"/>
              <a:t>item: </a:t>
            </a:r>
            <a:r>
              <a:rPr kumimoji="1" lang="en-US" altLang="ja-JP" sz="2000" b="1" dirty="0" smtClean="0"/>
              <a:t>7.1.1.2.2</a:t>
            </a:r>
            <a:endParaRPr kumimoji="1" lang="ja-JP" altLang="en-US" sz="2000" b="1" dirty="0"/>
          </a:p>
        </p:txBody>
      </p:sp>
      <p:sp>
        <p:nvSpPr>
          <p:cNvPr id="6" name="TextBox 5"/>
          <p:cNvSpPr txBox="1"/>
          <p:nvPr/>
        </p:nvSpPr>
        <p:spPr>
          <a:xfrm>
            <a:off x="381000" y="2132856"/>
            <a:ext cx="9252520" cy="1200329"/>
          </a:xfrm>
          <a:prstGeom prst="rect">
            <a:avLst/>
          </a:prstGeom>
          <a:noFill/>
        </p:spPr>
        <p:txBody>
          <a:bodyPr wrap="square" rtlCol="0">
            <a:spAutoFit/>
          </a:bodyPr>
          <a:lstStyle/>
          <a:p>
            <a:pPr algn="ctr" eaLnBrk="0" latinLnBrk="0" hangingPunct="0"/>
            <a:r>
              <a:rPr lang="en-US" sz="3600" dirty="0" smtClean="0">
                <a:solidFill>
                  <a:schemeClr val="tx1">
                    <a:lumMod val="95000"/>
                    <a:lumOff val="5000"/>
                  </a:schemeClr>
                </a:solidFill>
              </a:rPr>
              <a:t>Remaining Issue on RMSI CORESET Configuration</a:t>
            </a:r>
            <a:endParaRPr lang="en-US" sz="3600" dirty="0">
              <a:solidFill>
                <a:schemeClr val="tx1">
                  <a:lumMod val="95000"/>
                  <a:lumOff val="5000"/>
                </a:schemeClr>
              </a:solidFill>
            </a:endParaRPr>
          </a:p>
        </p:txBody>
      </p:sp>
      <p:sp>
        <p:nvSpPr>
          <p:cNvPr id="7" name="TextBox 6"/>
          <p:cNvSpPr txBox="1"/>
          <p:nvPr/>
        </p:nvSpPr>
        <p:spPr>
          <a:xfrm>
            <a:off x="743272" y="4941168"/>
            <a:ext cx="8458200" cy="523220"/>
          </a:xfrm>
          <a:prstGeom prst="rect">
            <a:avLst/>
          </a:prstGeom>
          <a:noFill/>
        </p:spPr>
        <p:txBody>
          <a:bodyPr wrap="square" rtlCol="0">
            <a:spAutoFit/>
          </a:bodyPr>
          <a:lstStyle/>
          <a:p>
            <a:pPr algn="ctr"/>
            <a:r>
              <a:rPr lang="en-US" altLang="zh-CN" sz="2800" dirty="0" smtClean="0"/>
              <a:t>Samsung</a:t>
            </a:r>
            <a:endParaRPr kumimoji="1" lang="ja-JP" altLang="en-US" sz="2800" dirty="0"/>
          </a:p>
        </p:txBody>
      </p:sp>
    </p:spTree>
    <p:extLst>
      <p:ext uri="{BB962C8B-B14F-4D97-AF65-F5344CB8AC3E}">
        <p14:creationId xmlns:p14="http://schemas.microsoft.com/office/powerpoint/2010/main" val="246649921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27856" y="8384"/>
            <a:ext cx="8229600" cy="828328"/>
          </a:xfrm>
        </p:spPr>
        <p:txBody>
          <a:bodyPr>
            <a:normAutofit/>
          </a:bodyPr>
          <a:lstStyle/>
          <a:p>
            <a:pPr algn="ctr"/>
            <a:r>
              <a:rPr lang="en-US" sz="2400" dirty="0" smtClean="0"/>
              <a:t>Background</a:t>
            </a:r>
            <a:endParaRPr lang="en-US" sz="2400" dirty="0"/>
          </a:p>
        </p:txBody>
      </p:sp>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sp>
        <p:nvSpPr>
          <p:cNvPr id="10" name="Content Placeholder 2"/>
          <p:cNvSpPr txBox="1">
            <a:spLocks/>
          </p:cNvSpPr>
          <p:nvPr/>
        </p:nvSpPr>
        <p:spPr>
          <a:xfrm>
            <a:off x="272480" y="620688"/>
            <a:ext cx="9361040" cy="598504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dirty="0" smtClean="0"/>
              <a:t>In the last RAN4 meeting, the SS raster design for &lt;3 GHz has been revised to </a:t>
            </a:r>
            <a:endParaRPr lang="en-GB" sz="1400" dirty="0" smtClean="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r>
              <a:rPr lang="en-US" sz="1800" dirty="0" smtClean="0"/>
              <a:t>This contribution discusses the potential changes to the RMSI CORESET configuration based this revised SS raster design.</a:t>
            </a:r>
          </a:p>
          <a:p>
            <a:endParaRPr lang="en-US" sz="1800" dirty="0"/>
          </a:p>
        </p:txBody>
      </p:sp>
      <p:graphicFrame>
        <p:nvGraphicFramePr>
          <p:cNvPr id="5" name="Table 4"/>
          <p:cNvGraphicFramePr>
            <a:graphicFrameLocks noGrp="1"/>
          </p:cNvGraphicFramePr>
          <p:nvPr>
            <p:extLst>
              <p:ext uri="{D42A27DB-BD31-4B8C-83A1-F6EECF244321}">
                <p14:modId xmlns:p14="http://schemas.microsoft.com/office/powerpoint/2010/main" val="3128091507"/>
              </p:ext>
            </p:extLst>
          </p:nvPr>
        </p:nvGraphicFramePr>
        <p:xfrm>
          <a:off x="848544" y="1342876"/>
          <a:ext cx="7272808" cy="1296144"/>
        </p:xfrm>
        <a:graphic>
          <a:graphicData uri="http://schemas.openxmlformats.org/drawingml/2006/table">
            <a:tbl>
              <a:tblPr firstRow="1" firstCol="1" bandRow="1"/>
              <a:tblGrid>
                <a:gridCol w="1771534"/>
                <a:gridCol w="2607498"/>
                <a:gridCol w="1421802"/>
                <a:gridCol w="1471974"/>
              </a:tblGrid>
              <a:tr h="216024">
                <a:tc>
                  <a:txBody>
                    <a:bodyPr/>
                    <a:lstStyle/>
                    <a:p>
                      <a:pPr marL="0" marR="0" algn="ctr">
                        <a:spcBef>
                          <a:spcPts val="0"/>
                        </a:spcBef>
                        <a:spcAft>
                          <a:spcPts val="0"/>
                        </a:spcAft>
                      </a:pPr>
                      <a:r>
                        <a:rPr lang="en-GB" sz="900" b="1">
                          <a:effectLst/>
                          <a:latin typeface="Arial"/>
                          <a:ea typeface="SimSun"/>
                          <a:cs typeface="Times New Roman"/>
                        </a:rPr>
                        <a:t>Frequency range</a:t>
                      </a:r>
                      <a:endParaRPr lang="en-US" sz="900" b="1">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a:ea typeface="SimSun"/>
                          <a:cs typeface="Times New Roman"/>
                        </a:rPr>
                        <a:t>SS Block frequency position SS</a:t>
                      </a:r>
                      <a:r>
                        <a:rPr lang="en-GB" sz="900" b="1" baseline="-25000">
                          <a:effectLst/>
                          <a:latin typeface="Arial"/>
                          <a:ea typeface="SimSun"/>
                          <a:cs typeface="Times New Roman"/>
                        </a:rPr>
                        <a:t>REF</a:t>
                      </a:r>
                      <a:endParaRPr lang="en-US" sz="900" b="1">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a:ea typeface="SimSun"/>
                          <a:cs typeface="Times New Roman"/>
                        </a:rPr>
                        <a:t>GSCN</a:t>
                      </a:r>
                      <a:endParaRPr lang="en-US" sz="900" b="1">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a:ea typeface="SimSun"/>
                          <a:cs typeface="Times New Roman"/>
                        </a:rPr>
                        <a:t>Range of GSCN</a:t>
                      </a:r>
                      <a:endParaRPr lang="en-US" sz="900" b="1">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48">
                <a:tc>
                  <a:txBody>
                    <a:bodyPr/>
                    <a:lstStyle/>
                    <a:p>
                      <a:pPr marL="0" marR="0" algn="ctr">
                        <a:spcBef>
                          <a:spcPts val="0"/>
                        </a:spcBef>
                        <a:spcAft>
                          <a:spcPts val="0"/>
                        </a:spcAft>
                      </a:pPr>
                      <a:r>
                        <a:rPr lang="en-GB" sz="900">
                          <a:effectLst/>
                          <a:latin typeface="Arial"/>
                          <a:ea typeface="SimSun"/>
                          <a:cs typeface="Times New Roman"/>
                        </a:rPr>
                        <a:t>0 – 3000 MHz</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a:ea typeface="SimSun"/>
                          <a:cs typeface="Times New Roman"/>
                        </a:rPr>
                        <a:t>N * 1200kHz + M * 50 kHz, </a:t>
                      </a:r>
                      <a:endParaRPr lang="en-US" sz="900">
                        <a:effectLst/>
                        <a:latin typeface="Arial"/>
                        <a:ea typeface="SimSun"/>
                        <a:cs typeface="Times New Roman"/>
                      </a:endParaRPr>
                    </a:p>
                    <a:p>
                      <a:pPr marL="0" marR="0" algn="ctr">
                        <a:spcBef>
                          <a:spcPts val="0"/>
                        </a:spcBef>
                        <a:spcAft>
                          <a:spcPts val="0"/>
                        </a:spcAft>
                      </a:pPr>
                      <a:r>
                        <a:rPr lang="en-GB" sz="900">
                          <a:effectLst/>
                          <a:latin typeface="Arial"/>
                          <a:ea typeface="SimSun"/>
                          <a:cs typeface="Times New Roman"/>
                        </a:rPr>
                        <a:t>N=1:2499, M ϵ {1,3,5} (Note 1)</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a:ea typeface="SimSun"/>
                          <a:cs typeface="Times New Roman"/>
                        </a:rPr>
                        <a:t>[3N + (M-3)/2]</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a:ea typeface="SimSun"/>
                          <a:cs typeface="Times New Roman"/>
                        </a:rPr>
                        <a:t>[2 – 7498]</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48">
                <a:tc>
                  <a:txBody>
                    <a:bodyPr/>
                    <a:lstStyle/>
                    <a:p>
                      <a:pPr marL="0" marR="0" algn="ctr">
                        <a:spcBef>
                          <a:spcPts val="0"/>
                        </a:spcBef>
                        <a:spcAft>
                          <a:spcPts val="0"/>
                        </a:spcAft>
                      </a:pPr>
                      <a:r>
                        <a:rPr lang="en-GB" sz="900">
                          <a:effectLst/>
                          <a:latin typeface="Arial"/>
                          <a:ea typeface="SimSun"/>
                          <a:cs typeface="Times New Roman"/>
                        </a:rPr>
                        <a:t>3000-24250 MHz</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a:ea typeface="SimSun"/>
                          <a:cs typeface="Times New Roman"/>
                        </a:rPr>
                        <a:t>2400 MHz + N * 1.44 MHz</a:t>
                      </a:r>
                      <a:endParaRPr lang="en-US" sz="900">
                        <a:effectLst/>
                        <a:latin typeface="Arial"/>
                        <a:ea typeface="SimSun"/>
                        <a:cs typeface="Times New Roman"/>
                      </a:endParaRPr>
                    </a:p>
                    <a:p>
                      <a:pPr marL="0" marR="0" algn="ctr">
                        <a:spcBef>
                          <a:spcPts val="0"/>
                        </a:spcBef>
                        <a:spcAft>
                          <a:spcPts val="0"/>
                        </a:spcAft>
                      </a:pPr>
                      <a:r>
                        <a:rPr lang="en-GB" sz="900">
                          <a:effectLst/>
                          <a:latin typeface="Arial"/>
                          <a:ea typeface="SimSun"/>
                          <a:cs typeface="Times New Roman"/>
                        </a:rPr>
                        <a:t>N = 0:14756</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a:ea typeface="SimSun"/>
                          <a:cs typeface="Times New Roman"/>
                        </a:rPr>
                        <a:t>[7499 + N]</a:t>
                      </a:r>
                      <a:endParaRPr lang="en-US" sz="900" dirty="0">
                        <a:effectLst/>
                        <a:latin typeface="Arial"/>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a:ea typeface="SimSun"/>
                          <a:cs typeface="Times New Roman"/>
                        </a:rPr>
                        <a:t>[7499 – 22255]</a:t>
                      </a:r>
                      <a:endParaRPr lang="en-US" sz="90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gridSpan="4">
                  <a:txBody>
                    <a:bodyPr/>
                    <a:lstStyle/>
                    <a:p>
                      <a:pPr marL="0" marR="0" algn="l">
                        <a:spcBef>
                          <a:spcPts val="0"/>
                        </a:spcBef>
                        <a:spcAft>
                          <a:spcPts val="0"/>
                        </a:spcAft>
                      </a:pPr>
                      <a:r>
                        <a:rPr lang="en-GB" sz="900" dirty="0">
                          <a:effectLst/>
                          <a:latin typeface="Arial"/>
                          <a:ea typeface="SimSun"/>
                          <a:cs typeface="Times New Roman"/>
                        </a:rPr>
                        <a:t>NOTE 1:   The default value for operating bands with SCS spaced channel raster is M=3.</a:t>
                      </a:r>
                      <a:endParaRPr lang="en-US" sz="900" dirty="0">
                        <a:effectLst/>
                        <a:latin typeface="Arial"/>
                        <a:ea typeface="SimSu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11" name="Rectangle 3"/>
          <p:cNvSpPr>
            <a:spLocks noChangeArrowheads="1"/>
          </p:cNvSpPr>
          <p:nvPr/>
        </p:nvSpPr>
        <p:spPr bwMode="auto">
          <a:xfrm>
            <a:off x="2360712" y="1052736"/>
            <a:ext cx="424847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itchFamily="34" charset="0"/>
                <a:ea typeface="SimSun" pitchFamily="2" charset="-122"/>
                <a:cs typeface="Times New Roman" pitchFamily="18" charset="0"/>
              </a:rPr>
              <a:t>Table 5.4.3.1-1: </a:t>
            </a:r>
            <a:r>
              <a:rPr kumimoji="0" lang="en-GB" altLang="en-US" sz="1000" b="1" i="0" u="none" strike="noStrike" cap="none" normalizeH="0" baseline="0" dirty="0" smtClean="0">
                <a:ln>
                  <a:noFill/>
                </a:ln>
                <a:solidFill>
                  <a:schemeClr val="tx1"/>
                </a:solidFill>
                <a:effectLst/>
                <a:latin typeface="Arial" pitchFamily="34" charset="0"/>
                <a:ea typeface="Yu Mincho" charset="-128"/>
                <a:cs typeface="Times New Roman" pitchFamily="18" charset="0"/>
              </a:rPr>
              <a:t>GSCN parameters for the global frequency raster</a:t>
            </a:r>
            <a:endParaRPr kumimoji="0" lang="en-US" alt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888110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72480" y="8384"/>
            <a:ext cx="9289032" cy="828328"/>
          </a:xfrm>
        </p:spPr>
        <p:txBody>
          <a:bodyPr>
            <a:normAutofit/>
          </a:bodyPr>
          <a:lstStyle/>
          <a:p>
            <a:pPr algn="ctr"/>
            <a:r>
              <a:rPr lang="en-US" sz="2400" dirty="0" smtClean="0"/>
              <a:t>{SSB SCS, RMSI SCS} = {15kHz, 15kHz}, CORESET BW = 24, CH BW = 5 MHz</a:t>
            </a:r>
            <a:endParaRPr lang="en-US" sz="2400" dirty="0"/>
          </a:p>
        </p:txBody>
      </p:sp>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sp>
        <p:nvSpPr>
          <p:cNvPr id="10" name="Content Placeholder 2"/>
          <p:cNvSpPr txBox="1">
            <a:spLocks/>
          </p:cNvSpPr>
          <p:nvPr/>
        </p:nvSpPr>
        <p:spPr>
          <a:xfrm>
            <a:off x="272480" y="620688"/>
            <a:ext cx="9361040" cy="598504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r>
              <a:rPr lang="en-US" sz="1800" dirty="0"/>
              <a:t>For a given channel raster, the associated valid SS raster location with RE alignment is only one from the 3 shifts with a cluster (e.g. the SS </a:t>
            </a:r>
            <a:r>
              <a:rPr lang="en-US" sz="1800" dirty="0" err="1"/>
              <a:t>rasters</a:t>
            </a:r>
            <a:r>
              <a:rPr lang="en-US" sz="1800" dirty="0"/>
              <a:t> and </a:t>
            </a:r>
            <a:r>
              <a:rPr lang="en-US" sz="1800" dirty="0" smtClean="0"/>
              <a:t>channel </a:t>
            </a:r>
            <a:r>
              <a:rPr lang="en-US" sz="1800" dirty="0" err="1"/>
              <a:t>rasters</a:t>
            </a:r>
            <a:r>
              <a:rPr lang="en-US" sz="1800" dirty="0"/>
              <a:t> are classified into 3 categories, as marked in different color in the </a:t>
            </a:r>
            <a:r>
              <a:rPr lang="en-US" sz="1800" dirty="0" smtClean="0"/>
              <a:t>figure in the next page);</a:t>
            </a:r>
            <a:endParaRPr lang="en-US" sz="1800" dirty="0"/>
          </a:p>
          <a:p>
            <a:pPr lvl="0"/>
            <a:r>
              <a:rPr lang="en-US" sz="1800" dirty="0"/>
              <a:t>For a given set of channel </a:t>
            </a:r>
            <a:r>
              <a:rPr lang="en-US" sz="1800" dirty="0" err="1"/>
              <a:t>rasters</a:t>
            </a:r>
            <a:r>
              <a:rPr lang="en-US" sz="1800" dirty="0"/>
              <a:t> and associated SS </a:t>
            </a:r>
            <a:r>
              <a:rPr lang="en-US" sz="1800" dirty="0" err="1"/>
              <a:t>rasters</a:t>
            </a:r>
            <a:r>
              <a:rPr lang="en-US" sz="1800" dirty="0"/>
              <a:t> (e.g. the ones with green in the figure), channels shift in the unit of 300 kHz and SSBs shift in the unit of 1200 kHz;</a:t>
            </a:r>
          </a:p>
          <a:p>
            <a:pPr lvl="0"/>
            <a:r>
              <a:rPr lang="en-US" sz="1800" dirty="0"/>
              <a:t>Every channel with min channel BW has one SSB within the BW (note that the global shift 150 kHz in SS raster design is essential to guarantee this);</a:t>
            </a:r>
          </a:p>
          <a:p>
            <a:pPr lvl="0"/>
            <a:r>
              <a:rPr lang="en-US" sz="1800" dirty="0"/>
              <a:t>5 sets of the relative location pattern of SSB, SSB after floating sync, CORESET BW, and min CH BW are illustrated in the figure, and the pattern begins to repeat from the 5</a:t>
            </a:r>
            <a:r>
              <a:rPr lang="en-US" sz="1800" baseline="30000" dirty="0"/>
              <a:t>th</a:t>
            </a:r>
            <a:r>
              <a:rPr lang="en-US" sz="1800" dirty="0"/>
              <a:t> one (i.e., 5</a:t>
            </a:r>
            <a:r>
              <a:rPr lang="en-US" sz="1800" baseline="30000" dirty="0"/>
              <a:t>th</a:t>
            </a:r>
            <a:r>
              <a:rPr lang="en-US" sz="1800" dirty="0"/>
              <a:t> is the same as 1</a:t>
            </a:r>
            <a:r>
              <a:rPr lang="en-US" sz="1800" baseline="30000" dirty="0"/>
              <a:t>st</a:t>
            </a:r>
            <a:r>
              <a:rPr lang="en-US" sz="1800" dirty="0" smtClean="0"/>
              <a:t>);</a:t>
            </a:r>
          </a:p>
          <a:p>
            <a:pPr lvl="0"/>
            <a:r>
              <a:rPr lang="en-US" sz="1800" dirty="0" smtClean="0">
                <a:solidFill>
                  <a:srgbClr val="FF0000"/>
                </a:solidFill>
              </a:rPr>
              <a:t>Conclusion</a:t>
            </a:r>
            <a:r>
              <a:rPr lang="en-US" sz="1800" dirty="0" smtClean="0">
                <a:solidFill>
                  <a:srgbClr val="FF0000"/>
                </a:solidFill>
              </a:rPr>
              <a:t>: 3 </a:t>
            </a:r>
            <a:r>
              <a:rPr lang="en-US" sz="1800" dirty="0">
                <a:solidFill>
                  <a:srgbClr val="FF0000"/>
                </a:solidFill>
              </a:rPr>
              <a:t>configurations on the </a:t>
            </a:r>
            <a:r>
              <a:rPr lang="en-US" sz="1800" dirty="0" smtClean="0">
                <a:solidFill>
                  <a:srgbClr val="FF0000"/>
                </a:solidFill>
              </a:rPr>
              <a:t>RB </a:t>
            </a:r>
            <a:r>
              <a:rPr lang="en-US" sz="1800" dirty="0">
                <a:solidFill>
                  <a:srgbClr val="FF0000"/>
                </a:solidFill>
              </a:rPr>
              <a:t>offset are sufficient (e.g. 0, 2, 4), and no change to the table is </a:t>
            </a:r>
            <a:r>
              <a:rPr lang="en-US" sz="1800" dirty="0" smtClean="0">
                <a:solidFill>
                  <a:srgbClr val="FF0000"/>
                </a:solidFill>
              </a:rPr>
              <a:t>required</a:t>
            </a:r>
            <a:endParaRPr lang="en-US" sz="1800" dirty="0">
              <a:solidFill>
                <a:srgbClr val="FF0000"/>
              </a:solidFill>
            </a:endParaRPr>
          </a:p>
        </p:txBody>
      </p:sp>
    </p:spTree>
    <p:extLst>
      <p:ext uri="{BB962C8B-B14F-4D97-AF65-F5344CB8AC3E}">
        <p14:creationId xmlns:p14="http://schemas.microsoft.com/office/powerpoint/2010/main" val="347094829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552" y="-3711749"/>
            <a:ext cx="8039100" cy="1052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78569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72480" y="8384"/>
            <a:ext cx="9505056" cy="828328"/>
          </a:xfrm>
        </p:spPr>
        <p:txBody>
          <a:bodyPr>
            <a:normAutofit/>
          </a:bodyPr>
          <a:lstStyle/>
          <a:p>
            <a:pPr algn="ctr"/>
            <a:r>
              <a:rPr lang="en-US" sz="2400" dirty="0" smtClean="0"/>
              <a:t>{SSB SCS, RMSI SCS} = {15kHz, 30kHz}, CORESET BW = 24, CH BW = 10 MHz</a:t>
            </a:r>
            <a:endParaRPr lang="en-US" sz="2400" dirty="0"/>
          </a:p>
        </p:txBody>
      </p:sp>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sp>
        <p:nvSpPr>
          <p:cNvPr id="10" name="Content Placeholder 2"/>
          <p:cNvSpPr txBox="1">
            <a:spLocks/>
          </p:cNvSpPr>
          <p:nvPr/>
        </p:nvSpPr>
        <p:spPr>
          <a:xfrm>
            <a:off x="272480" y="620688"/>
            <a:ext cx="9361040" cy="598504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r>
              <a:rPr lang="en-US" sz="1800" dirty="0"/>
              <a:t>For a given channel raster, the associated valid SS raster location with RE alignment is only one from the 3 shifts with a cluster (e.g. the SS </a:t>
            </a:r>
            <a:r>
              <a:rPr lang="en-US" sz="1800" dirty="0" err="1"/>
              <a:t>rasters</a:t>
            </a:r>
            <a:r>
              <a:rPr lang="en-US" sz="1800" dirty="0"/>
              <a:t> and </a:t>
            </a:r>
            <a:r>
              <a:rPr lang="en-US" sz="1800" dirty="0" smtClean="0"/>
              <a:t>channel </a:t>
            </a:r>
            <a:r>
              <a:rPr lang="en-US" sz="1800" dirty="0" err="1"/>
              <a:t>rasters</a:t>
            </a:r>
            <a:r>
              <a:rPr lang="en-US" sz="1800" dirty="0"/>
              <a:t> are classified into 3 categories, as marked in different color in the </a:t>
            </a:r>
            <a:r>
              <a:rPr lang="en-US" sz="1800" dirty="0" smtClean="0"/>
              <a:t>figure in the next page);</a:t>
            </a:r>
            <a:endParaRPr lang="en-US" sz="1800" dirty="0"/>
          </a:p>
          <a:p>
            <a:pPr lvl="0"/>
            <a:r>
              <a:rPr lang="en-US" sz="1800" dirty="0"/>
              <a:t>For a given set of channel </a:t>
            </a:r>
            <a:r>
              <a:rPr lang="en-US" sz="1800" dirty="0" err="1"/>
              <a:t>rasters</a:t>
            </a:r>
            <a:r>
              <a:rPr lang="en-US" sz="1800" dirty="0"/>
              <a:t> and associated SS </a:t>
            </a:r>
            <a:r>
              <a:rPr lang="en-US" sz="1800" dirty="0" err="1"/>
              <a:t>rasters</a:t>
            </a:r>
            <a:r>
              <a:rPr lang="en-US" sz="1800" dirty="0"/>
              <a:t> (e.g. the ones with green in the figure), channels shift in the unit of 300 kHz and SSBs shift in the unit of 1200 kHz;</a:t>
            </a:r>
          </a:p>
          <a:p>
            <a:pPr lvl="0"/>
            <a:r>
              <a:rPr lang="en-US" sz="1800" dirty="0" smtClean="0"/>
              <a:t>5 </a:t>
            </a:r>
            <a:r>
              <a:rPr lang="en-US" sz="1800" dirty="0"/>
              <a:t>sets of the relative location pattern of SSB, SSB after floating sync, CORESET BW, and min CH BW are illustrated in the figure, and the pattern begins to repeat from the 5</a:t>
            </a:r>
            <a:r>
              <a:rPr lang="en-US" sz="1800" baseline="30000" dirty="0"/>
              <a:t>th</a:t>
            </a:r>
            <a:r>
              <a:rPr lang="en-US" sz="1800" dirty="0"/>
              <a:t> one (i.e., 5</a:t>
            </a:r>
            <a:r>
              <a:rPr lang="en-US" sz="1800" baseline="30000" dirty="0"/>
              <a:t>th</a:t>
            </a:r>
            <a:r>
              <a:rPr lang="en-US" sz="1800" dirty="0"/>
              <a:t> is the same as 1</a:t>
            </a:r>
            <a:r>
              <a:rPr lang="en-US" sz="1800" baseline="30000" dirty="0"/>
              <a:t>st</a:t>
            </a:r>
            <a:r>
              <a:rPr lang="en-US" sz="1800" dirty="0" smtClean="0"/>
              <a:t>);</a:t>
            </a:r>
          </a:p>
          <a:p>
            <a:r>
              <a:rPr lang="en-US" sz="1800" dirty="0"/>
              <a:t>Note that this extra offset is also required if Option 2 in the LS to RAN4 is adopted. </a:t>
            </a:r>
          </a:p>
          <a:p>
            <a:pPr lvl="0"/>
            <a:r>
              <a:rPr lang="en-US" sz="1800" dirty="0" smtClean="0">
                <a:solidFill>
                  <a:srgbClr val="FF0000"/>
                </a:solidFill>
              </a:rPr>
              <a:t>Conclusion</a:t>
            </a:r>
            <a:r>
              <a:rPr lang="en-US" sz="1800" dirty="0" smtClean="0">
                <a:solidFill>
                  <a:srgbClr val="FF0000"/>
                </a:solidFill>
              </a:rPr>
              <a:t>: 4 </a:t>
            </a:r>
            <a:r>
              <a:rPr lang="en-US" sz="1800" dirty="0">
                <a:solidFill>
                  <a:srgbClr val="FF0000"/>
                </a:solidFill>
              </a:rPr>
              <a:t>configurations on the </a:t>
            </a:r>
            <a:r>
              <a:rPr lang="en-US" sz="1800" dirty="0" smtClean="0">
                <a:solidFill>
                  <a:srgbClr val="FF0000"/>
                </a:solidFill>
              </a:rPr>
              <a:t>RB </a:t>
            </a:r>
            <a:r>
              <a:rPr lang="en-US" sz="1800" dirty="0">
                <a:solidFill>
                  <a:srgbClr val="FF0000"/>
                </a:solidFill>
              </a:rPr>
              <a:t>offset are sufficient </a:t>
            </a:r>
            <a:r>
              <a:rPr lang="en-US" sz="1800" dirty="0" smtClean="0">
                <a:solidFill>
                  <a:srgbClr val="FF0000"/>
                </a:solidFill>
              </a:rPr>
              <a:t>(e.g. 5, 6, 7, 8), </a:t>
            </a:r>
            <a:r>
              <a:rPr lang="en-US" sz="1800" dirty="0">
                <a:solidFill>
                  <a:srgbClr val="FF0000"/>
                </a:solidFill>
              </a:rPr>
              <a:t>and </a:t>
            </a:r>
            <a:r>
              <a:rPr lang="en-US" sz="1800" dirty="0" smtClean="0">
                <a:solidFill>
                  <a:srgbClr val="FF0000"/>
                </a:solidFill>
              </a:rPr>
              <a:t>2 reserved </a:t>
            </a:r>
            <a:r>
              <a:rPr lang="en-US" sz="1800" dirty="0" err="1" smtClean="0">
                <a:solidFill>
                  <a:srgbClr val="FF0000"/>
                </a:solidFill>
              </a:rPr>
              <a:t>codepoints</a:t>
            </a:r>
            <a:r>
              <a:rPr lang="en-US" sz="1800" dirty="0" smtClean="0">
                <a:solidFill>
                  <a:srgbClr val="FF0000"/>
                </a:solidFill>
              </a:rPr>
              <a:t> in Table 13-2 should be used to indicate the extra RB offset, i.e., 5, for the number of CORESET symbols as 2 and 3, correspondingly. </a:t>
            </a:r>
            <a:endParaRPr lang="en-US" sz="1800" dirty="0">
              <a:solidFill>
                <a:srgbClr val="FF0000"/>
              </a:solidFill>
            </a:endParaRPr>
          </a:p>
        </p:txBody>
      </p:sp>
    </p:spTree>
    <p:extLst>
      <p:ext uri="{BB962C8B-B14F-4D97-AF65-F5344CB8AC3E}">
        <p14:creationId xmlns:p14="http://schemas.microsoft.com/office/powerpoint/2010/main" val="311163843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50" y="-11217449"/>
            <a:ext cx="8067675" cy="1803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52288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72480" y="8384"/>
            <a:ext cx="9505056" cy="828328"/>
          </a:xfrm>
        </p:spPr>
        <p:txBody>
          <a:bodyPr>
            <a:normAutofit/>
          </a:bodyPr>
          <a:lstStyle/>
          <a:p>
            <a:pPr algn="ctr"/>
            <a:r>
              <a:rPr lang="en-US" sz="2400" dirty="0" smtClean="0"/>
              <a:t>Proposal</a:t>
            </a:r>
            <a:endParaRPr lang="en-US" sz="2400" dirty="0"/>
          </a:p>
        </p:txBody>
      </p:sp>
      <p:sp>
        <p:nvSpPr>
          <p:cNvPr id="9" name="Content Placeholder 2"/>
          <p:cNvSpPr txBox="1">
            <a:spLocks/>
          </p:cNvSpPr>
          <p:nvPr/>
        </p:nvSpPr>
        <p:spPr>
          <a:xfrm>
            <a:off x="272480" y="980728"/>
            <a:ext cx="9361040" cy="568863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kumimoji="0" lang="en-US" sz="2400" dirty="0"/>
          </a:p>
        </p:txBody>
      </p:sp>
      <p:sp>
        <p:nvSpPr>
          <p:cNvPr id="10" name="Content Placeholder 2"/>
          <p:cNvSpPr txBox="1">
            <a:spLocks/>
          </p:cNvSpPr>
          <p:nvPr/>
        </p:nvSpPr>
        <p:spPr>
          <a:xfrm>
            <a:off x="272480" y="620688"/>
            <a:ext cx="9361040" cy="5985048"/>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r>
              <a:rPr lang="en-US" sz="1800" dirty="0" smtClean="0"/>
              <a:t>Adopt the following TP in TS 38.213</a:t>
            </a:r>
            <a:endParaRPr lang="en-US" sz="1800" dirty="0">
              <a:solidFill>
                <a:srgbClr val="FF0000"/>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62841092"/>
              </p:ext>
            </p:extLst>
          </p:nvPr>
        </p:nvGraphicFramePr>
        <p:xfrm>
          <a:off x="550641" y="1541425"/>
          <a:ext cx="8568952" cy="5040578"/>
        </p:xfrm>
        <a:graphic>
          <a:graphicData uri="http://schemas.openxmlformats.org/drawingml/2006/table">
            <a:tbl>
              <a:tblPr firstRow="1" firstCol="1" lastRow="1" lastCol="1" bandRow="1" bandCol="1"/>
              <a:tblGrid>
                <a:gridCol w="725348"/>
                <a:gridCol w="3384955"/>
                <a:gridCol w="1370101"/>
                <a:gridCol w="1795459"/>
                <a:gridCol w="1293089"/>
              </a:tblGrid>
              <a:tr h="504056">
                <a:tc>
                  <a:txBody>
                    <a:bodyPr/>
                    <a:lstStyle/>
                    <a:p>
                      <a:pPr marL="0" marR="0" algn="ctr">
                        <a:spcBef>
                          <a:spcPts val="0"/>
                        </a:spcBef>
                        <a:spcAft>
                          <a:spcPts val="0"/>
                        </a:spcAft>
                      </a:pPr>
                      <a:r>
                        <a:rPr lang="en-US" sz="900" b="1" dirty="0">
                          <a:effectLst/>
                          <a:latin typeface="Arial"/>
                          <a:ea typeface="Times New Roman"/>
                          <a:cs typeface="Times New Roman"/>
                        </a:rPr>
                        <a:t>Index</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marL="0" marR="0" algn="ctr">
                        <a:spcBef>
                          <a:spcPts val="0"/>
                        </a:spcBef>
                        <a:spcAft>
                          <a:spcPts val="0"/>
                        </a:spcAft>
                      </a:pPr>
                      <a:r>
                        <a:rPr lang="en-GB" sz="900" b="1" kern="1200" dirty="0">
                          <a:effectLst/>
                          <a:latin typeface="Arial"/>
                          <a:ea typeface="Times New Roman"/>
                          <a:cs typeface="Arial"/>
                        </a:rPr>
                        <a:t>SS/PBCH block and control resource set multiplexing pattern </a:t>
                      </a:r>
                      <a:endParaRPr lang="en-US" sz="900" b="1" dirty="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marL="0" marR="0" algn="ctr">
                        <a:spcBef>
                          <a:spcPts val="0"/>
                        </a:spcBef>
                        <a:spcAft>
                          <a:spcPts val="0"/>
                        </a:spcAft>
                      </a:pPr>
                      <a:r>
                        <a:rPr lang="en-GB" sz="900" b="1" kern="1200">
                          <a:effectLst/>
                          <a:latin typeface="Arial"/>
                          <a:ea typeface="Times New Roman"/>
                          <a:cs typeface="Arial"/>
                        </a:rPr>
                        <a:t>Number of RBs </a:t>
                      </a:r>
                      <a:endParaRPr lang="en-US" sz="900" b="1">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marL="0" marR="0" algn="ctr">
                        <a:spcBef>
                          <a:spcPts val="0"/>
                        </a:spcBef>
                        <a:spcAft>
                          <a:spcPts val="0"/>
                        </a:spcAft>
                      </a:pPr>
                      <a:r>
                        <a:rPr lang="en-GB" sz="900" b="1" kern="1200">
                          <a:effectLst/>
                          <a:latin typeface="Arial"/>
                          <a:ea typeface="Times New Roman"/>
                          <a:cs typeface="Arial"/>
                        </a:rPr>
                        <a:t>Number of Symbols  </a:t>
                      </a:r>
                      <a:endParaRPr lang="en-US" sz="900" b="1">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marL="0" marR="0" algn="ctr">
                        <a:spcBef>
                          <a:spcPts val="0"/>
                        </a:spcBef>
                        <a:spcAft>
                          <a:spcPts val="0"/>
                        </a:spcAft>
                      </a:pPr>
                      <a:r>
                        <a:rPr lang="en-GB" sz="900" b="1" kern="1200">
                          <a:effectLst/>
                          <a:latin typeface="Arial"/>
                          <a:ea typeface="Times New Roman"/>
                          <a:cs typeface="Arial"/>
                        </a:rPr>
                        <a:t>Offset (RBs) </a:t>
                      </a:r>
                      <a:endParaRPr lang="en-US" sz="900" b="1">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r>
              <a:tr h="252029">
                <a:tc>
                  <a:txBody>
                    <a:bodyPr/>
                    <a:lstStyle/>
                    <a:p>
                      <a:pPr marL="0" marR="0" algn="ctr">
                        <a:spcBef>
                          <a:spcPts val="0"/>
                        </a:spcBef>
                        <a:spcAft>
                          <a:spcPts val="0"/>
                        </a:spcAft>
                      </a:pPr>
                      <a:r>
                        <a:rPr lang="en-US" sz="900" dirty="0">
                          <a:effectLst/>
                          <a:latin typeface="Arial"/>
                          <a:ea typeface="Times New Roman"/>
                          <a:cs typeface="Times New Roman"/>
                        </a:rPr>
                        <a:t>0</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6</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US" sz="900">
                          <a:effectLst/>
                          <a:latin typeface="Arial"/>
                          <a:ea typeface="Times New Roman"/>
                          <a:cs typeface="Times New Roman"/>
                        </a:rPr>
                        <a:t>1</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7</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6</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7</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5</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6</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7</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20</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9</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20</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10</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a:effectLst/>
                          <a:latin typeface="Arial"/>
                          <a:ea typeface="Times New Roman"/>
                          <a:cs typeface="Times New Roman"/>
                        </a:rPr>
                        <a:t>11</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1</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48</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a:effectLst/>
                          <a:latin typeface="Arial"/>
                          <a:ea typeface="Times New Roman"/>
                          <a:cs typeface="Arial"/>
                        </a:rPr>
                        <a:t>3</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kern="1200" dirty="0">
                          <a:effectLst/>
                          <a:latin typeface="Arial"/>
                          <a:ea typeface="Times New Roman"/>
                          <a:cs typeface="Arial"/>
                        </a:rPr>
                        <a:t>20</a:t>
                      </a:r>
                      <a:endParaRPr lang="en-US" sz="900" dirty="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12</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1</a:t>
                      </a:r>
                      <a:endParaRPr lang="en-US" sz="900" dirty="0">
                        <a:solidFill>
                          <a:srgbClr val="FF0000"/>
                        </a:solidFill>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24</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2</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5</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13</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1</a:t>
                      </a:r>
                      <a:endParaRPr lang="en-US" sz="900" dirty="0">
                        <a:solidFill>
                          <a:srgbClr val="FF0000"/>
                        </a:solidFill>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24</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3</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900" dirty="0" smtClean="0">
                          <a:solidFill>
                            <a:srgbClr val="FF0000"/>
                          </a:solidFill>
                          <a:effectLst/>
                          <a:latin typeface="Arial"/>
                          <a:ea typeface="Times New Roman"/>
                          <a:cs typeface="Times New Roman"/>
                        </a:rPr>
                        <a:t>5</a:t>
                      </a:r>
                      <a:endParaRPr lang="en-US" sz="900"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29">
                <a:tc>
                  <a:txBody>
                    <a:bodyPr/>
                    <a:lstStyle/>
                    <a:p>
                      <a:pPr marL="0" marR="0" algn="ctr">
                        <a:spcBef>
                          <a:spcPts val="0"/>
                        </a:spcBef>
                        <a:spcAft>
                          <a:spcPts val="0"/>
                        </a:spcAft>
                      </a:pPr>
                      <a:r>
                        <a:rPr lang="en-GB" sz="900" strike="sngStrike" dirty="0">
                          <a:solidFill>
                            <a:srgbClr val="FF0000"/>
                          </a:solidFill>
                          <a:effectLst/>
                          <a:latin typeface="Arial"/>
                          <a:ea typeface="Times New Roman"/>
                          <a:cs typeface="Times New Roman"/>
                        </a:rPr>
                        <a:t>12</a:t>
                      </a:r>
                      <a:endParaRPr lang="en-US" sz="900" strike="sngStrike" dirty="0">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spcBef>
                          <a:spcPts val="0"/>
                        </a:spcBef>
                        <a:spcAft>
                          <a:spcPts val="0"/>
                        </a:spcAft>
                      </a:pPr>
                      <a:r>
                        <a:rPr lang="en-GB" sz="900" strike="sngStrike" kern="1200" dirty="0">
                          <a:solidFill>
                            <a:srgbClr val="FF0000"/>
                          </a:solidFill>
                          <a:effectLst/>
                          <a:latin typeface="Arial"/>
                          <a:ea typeface="Times New Roman"/>
                          <a:cs typeface="Arial"/>
                        </a:rPr>
                        <a:t>Reserved</a:t>
                      </a:r>
                      <a:endParaRPr lang="en-US" sz="900" strike="sngStrike" dirty="0">
                        <a:solidFill>
                          <a:srgbClr val="FF0000"/>
                        </a:solidFill>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52029">
                <a:tc>
                  <a:txBody>
                    <a:bodyPr/>
                    <a:lstStyle/>
                    <a:p>
                      <a:pPr marL="0" marR="0" algn="ctr">
                        <a:spcBef>
                          <a:spcPts val="0"/>
                        </a:spcBef>
                        <a:spcAft>
                          <a:spcPts val="0"/>
                        </a:spcAft>
                      </a:pPr>
                      <a:r>
                        <a:rPr lang="en-GB" sz="900" strike="sngStrike">
                          <a:solidFill>
                            <a:srgbClr val="FF0000"/>
                          </a:solidFill>
                          <a:effectLst/>
                          <a:latin typeface="Arial"/>
                          <a:ea typeface="Times New Roman"/>
                          <a:cs typeface="Times New Roman"/>
                        </a:rPr>
                        <a:t>13</a:t>
                      </a:r>
                      <a:endParaRPr lang="en-US" sz="900" strike="sngStrike">
                        <a:solidFill>
                          <a:srgbClr val="FF0000"/>
                        </a:solidFill>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spcBef>
                          <a:spcPts val="0"/>
                        </a:spcBef>
                        <a:spcAft>
                          <a:spcPts val="0"/>
                        </a:spcAft>
                      </a:pPr>
                      <a:r>
                        <a:rPr lang="en-GB" sz="900" strike="sngStrike" kern="1200" dirty="0">
                          <a:solidFill>
                            <a:srgbClr val="FF0000"/>
                          </a:solidFill>
                          <a:effectLst/>
                          <a:latin typeface="Arial"/>
                          <a:ea typeface="Times New Roman"/>
                          <a:cs typeface="Arial"/>
                        </a:rPr>
                        <a:t>Reserved</a:t>
                      </a:r>
                      <a:endParaRPr lang="en-US" sz="900" strike="sngStrike" dirty="0">
                        <a:solidFill>
                          <a:srgbClr val="FF0000"/>
                        </a:solidFill>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52029">
                <a:tc>
                  <a:txBody>
                    <a:bodyPr/>
                    <a:lstStyle/>
                    <a:p>
                      <a:pPr marL="0" marR="0" algn="ctr">
                        <a:spcBef>
                          <a:spcPts val="0"/>
                        </a:spcBef>
                        <a:spcAft>
                          <a:spcPts val="0"/>
                        </a:spcAft>
                      </a:pPr>
                      <a:r>
                        <a:rPr lang="en-GB" sz="900">
                          <a:effectLst/>
                          <a:latin typeface="Arial"/>
                          <a:ea typeface="Times New Roman"/>
                          <a:cs typeface="Times New Roman"/>
                        </a:rPr>
                        <a:t>14</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spcBef>
                          <a:spcPts val="0"/>
                        </a:spcBef>
                        <a:spcAft>
                          <a:spcPts val="0"/>
                        </a:spcAft>
                      </a:pPr>
                      <a:r>
                        <a:rPr lang="en-GB" sz="900" kern="1200">
                          <a:effectLst/>
                          <a:latin typeface="Arial"/>
                          <a:ea typeface="Times New Roman"/>
                          <a:cs typeface="Arial"/>
                        </a:rPr>
                        <a:t>Reserved</a:t>
                      </a:r>
                      <a:endParaRPr lang="en-US" sz="90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52029">
                <a:tc>
                  <a:txBody>
                    <a:bodyPr/>
                    <a:lstStyle/>
                    <a:p>
                      <a:pPr marL="0" marR="0" algn="ctr">
                        <a:spcBef>
                          <a:spcPts val="0"/>
                        </a:spcBef>
                        <a:spcAft>
                          <a:spcPts val="0"/>
                        </a:spcAft>
                      </a:pPr>
                      <a:r>
                        <a:rPr lang="en-GB" sz="900">
                          <a:effectLst/>
                          <a:latin typeface="Arial"/>
                          <a:ea typeface="Times New Roman"/>
                          <a:cs typeface="Times New Roman"/>
                        </a:rPr>
                        <a:t>15</a:t>
                      </a:r>
                      <a:endParaRPr lang="en-US" sz="900">
                        <a:effectLst/>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a:spcBef>
                          <a:spcPts val="0"/>
                        </a:spcBef>
                        <a:spcAft>
                          <a:spcPts val="0"/>
                        </a:spcAft>
                      </a:pPr>
                      <a:r>
                        <a:rPr lang="en-GB" sz="900" kern="1200" dirty="0">
                          <a:effectLst/>
                          <a:latin typeface="Arial"/>
                          <a:ea typeface="Times New Roman"/>
                          <a:cs typeface="Arial"/>
                        </a:rPr>
                        <a:t>Reserved</a:t>
                      </a:r>
                      <a:endParaRPr lang="en-US" sz="900" dirty="0">
                        <a:effectLst/>
                        <a:latin typeface="Arial"/>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16" name="Rectangle 8"/>
          <p:cNvSpPr>
            <a:spLocks noChangeArrowheads="1"/>
          </p:cNvSpPr>
          <p:nvPr/>
        </p:nvSpPr>
        <p:spPr bwMode="auto">
          <a:xfrm>
            <a:off x="1914525" y="30861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6"/>
          <p:cNvSpPr/>
          <p:nvPr/>
        </p:nvSpPr>
        <p:spPr>
          <a:xfrm>
            <a:off x="560512" y="980728"/>
            <a:ext cx="8712968" cy="461665"/>
          </a:xfrm>
          <a:prstGeom prst="rect">
            <a:avLst/>
          </a:prstGeom>
        </p:spPr>
        <p:txBody>
          <a:bodyPr wrap="square">
            <a:spAutoFit/>
          </a:bodyPr>
          <a:lstStyle/>
          <a:p>
            <a:pPr lvl="0" algn="ctr" latinLnBrk="0"/>
            <a:r>
              <a:rPr kumimoji="0" lang="en-GB" altLang="en-US" sz="1200" b="1" dirty="0">
                <a:latin typeface="Arial" pitchFamily="34" charset="0"/>
                <a:ea typeface="Times New Roman" pitchFamily="18" charset="0"/>
                <a:cs typeface="Times New Roman" pitchFamily="18" charset="0"/>
              </a:rPr>
              <a:t>Table 13-2: Set of resource blocks and slot symbols of control resource set for Type0-PDCCH search space when {SS/PBCH block, PDCCH} </a:t>
            </a:r>
            <a:r>
              <a:rPr kumimoji="0" lang="en-GB" altLang="en-US" sz="1200" b="1" dirty="0" smtClean="0">
                <a:latin typeface="Arial" pitchFamily="34" charset="0"/>
                <a:ea typeface="Times New Roman" pitchFamily="18" charset="0"/>
                <a:cs typeface="Times New Roman" pitchFamily="18" charset="0"/>
              </a:rPr>
              <a:t>subcarrier spacing </a:t>
            </a:r>
            <a:r>
              <a:rPr kumimoji="0" lang="en-GB" altLang="en-US" sz="1200" b="1" dirty="0">
                <a:latin typeface="Arial" pitchFamily="34" charset="0"/>
                <a:ea typeface="Times New Roman" pitchFamily="18" charset="0"/>
                <a:cs typeface="Times New Roman" pitchFamily="18" charset="0"/>
              </a:rPr>
              <a:t>is {15, 30} kHz with minimum channel bandwidth 5 MHz</a:t>
            </a:r>
            <a:endParaRPr kumimoji="0" lang="en-GB" altLang="en-US" sz="2800" dirty="0">
              <a:latin typeface="Arial" pitchFamily="34" charset="0"/>
              <a:cs typeface="Arial" pitchFamily="34" charset="0"/>
            </a:endParaRPr>
          </a:p>
        </p:txBody>
      </p:sp>
    </p:spTree>
    <p:extLst>
      <p:ext uri="{BB962C8B-B14F-4D97-AF65-F5344CB8AC3E}">
        <p14:creationId xmlns:p14="http://schemas.microsoft.com/office/powerpoint/2010/main" val="1450570317"/>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Office2007 word" ma:contentTypeID="0x010100A14D984FB8B221468946974834B0990F00D13DA6DAF025384FA39A7C534BB95254" ma:contentTypeVersion="2" ma:contentTypeDescription="Office2007 word" ma:contentTypeScope="" ma:versionID="d9c32686cb9f1da451d78bae89e12694">
  <xsd:schema xmlns:xsd="http://www.w3.org/2001/XMLSchema" xmlns:p="http://schemas.microsoft.com/office/2006/metadata/properties" targetNamespace="http://schemas.microsoft.com/office/2006/metadata/properties" ma:root="true" ma:fieldsID="79c84ea9a899f15170f16e18ddd0642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8A2755A-DBAA-43A1-9378-E774146475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3F55B311-D8B8-4C4A-AB91-7AEBDC4853CE}">
  <ds:schemaRefs>
    <ds:schemaRef ds:uri="http://schemas.microsoft.com/sharepoint/v3/contenttype/forms"/>
  </ds:schemaRefs>
</ds:datastoreItem>
</file>

<file path=customXml/itemProps3.xml><?xml version="1.0" encoding="utf-8"?>
<ds:datastoreItem xmlns:ds="http://schemas.openxmlformats.org/officeDocument/2006/customXml" ds:itemID="{46D65E4F-B796-48EA-912B-80164599CC00}">
  <ds:schemaRefs>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purl.org/dc/dcmitype/"/>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45405</TotalTime>
  <Words>752</Words>
  <Application>Microsoft Office PowerPoint</Application>
  <PresentationFormat>A4 Paper (210x297 mm)</PresentationFormat>
  <Paragraphs>128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Background</vt:lpstr>
      <vt:lpstr>{SSB SCS, RMSI SCS} = {15kHz, 15kHz}, CORESET BW = 24, CH BW = 5 MHz</vt:lpstr>
      <vt:lpstr>PowerPoint Presentation</vt:lpstr>
      <vt:lpstr>{SSB SCS, RMSI SCS} = {15kHz, 30kHz}, CORESET BW = 24, CH BW = 10 MHz</vt:lpstr>
      <vt:lpstr>PowerPoint Presentation</vt:lpstr>
      <vt:lpstr>Proposal</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13년경영계획 최종 보고_v1.0-CSP2</dc:title>
  <dc:creator>이상우</dc:creator>
  <cp:lastModifiedBy>Hongbo Si</cp:lastModifiedBy>
  <cp:revision>1284</cp:revision>
  <dcterms:created xsi:type="dcterms:W3CDTF">2011-04-07T04:52:51Z</dcterms:created>
  <dcterms:modified xsi:type="dcterms:W3CDTF">2018-05-23T06:06:38Z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0x010100A14D984FB8B221468946974834B0990F00D13DA6DAF025384FA39A7C534BB95254</vt:lpwstr>
  </property>
  <property fmtid="{D5CDD505-2E9C-101B-9397-08002B2CF9AE}" pid="3" name="NSCPROP_SA">
    <vt:lpwstr>D:\work-item\Literature Review\标准文档\5G 3GPP meetings\#NR-Adhoc_Vancouver_201801\workplan\CC\20170817 Pre-RAN1 AT&amp;T-Samsung.pptx</vt:lpwstr>
  </property>
  <property fmtid="{5C58129F-E5B8-477A-9B38-B3E54BFA04C8}" pid="2">
    <vt:lpwstr>DD2D86356A0C11F9A58E69E87A25F5CE7C3B582FC62B260DFFD2D32173B749A2</vt:lpwstr>
  </property>
</Properties>
</file>