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67" r:id="rId3"/>
    <p:sldId id="270" r:id="rId4"/>
    <p:sldId id="271" r:id="rId5"/>
    <p:sldId id="272" r:id="rId6"/>
    <p:sldId id="273" r:id="rId7"/>
    <p:sldId id="27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2018-04-17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SIB1-NB transmission on a non-anchor carrier in 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Lenovo, Motorola mobility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R1-1805348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92bis</a:t>
            </a:r>
          </a:p>
          <a:p>
            <a:r>
              <a:rPr lang="en-US" altLang="ko-KR" sz="13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China, April 16th – 20th, 2018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6.2.7.6.1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Background (agreements on non-anchor carrier SIB1-NB)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GB" altLang="ko-KR" dirty="0"/>
              <a:t>From </a:t>
            </a:r>
            <a:r>
              <a:rPr lang="en-GB" altLang="ko-KR" i="1" dirty="0"/>
              <a:t>RAN1#90bis</a:t>
            </a:r>
          </a:p>
          <a:p>
            <a:pPr lvl="1" fontAlgn="base" hangingPunct="0"/>
            <a:r>
              <a:rPr lang="en-GB" altLang="ko-KR" dirty="0">
                <a:solidFill>
                  <a:srgbClr val="FF0000"/>
                </a:solidFill>
              </a:rPr>
              <a:t>Periodicity</a:t>
            </a:r>
            <a:r>
              <a:rPr lang="en-GB" altLang="ko-KR" dirty="0"/>
              <a:t> of SIB1-NB in TDD is the same as FDD (i.e. </a:t>
            </a:r>
            <a:r>
              <a:rPr lang="en-GB" altLang="ko-KR" dirty="0">
                <a:solidFill>
                  <a:srgbClr val="FF0000"/>
                </a:solidFill>
              </a:rPr>
              <a:t>2560ms</a:t>
            </a:r>
            <a:r>
              <a:rPr lang="en-GB" altLang="ko-KR" dirty="0"/>
              <a:t>)</a:t>
            </a:r>
          </a:p>
          <a:p>
            <a:pPr lvl="1" fontAlgn="base" hangingPunct="0"/>
            <a:r>
              <a:rPr lang="en-GB" altLang="ko-KR" dirty="0">
                <a:solidFill>
                  <a:srgbClr val="FF0000"/>
                </a:solidFill>
              </a:rPr>
              <a:t>One transport block </a:t>
            </a:r>
            <a:r>
              <a:rPr lang="en-GB" altLang="ko-KR" dirty="0"/>
              <a:t>of SIB1-NB is transmitted </a:t>
            </a:r>
            <a:r>
              <a:rPr lang="en-GB" altLang="ko-KR" dirty="0">
                <a:solidFill>
                  <a:srgbClr val="FF0000"/>
                </a:solidFill>
              </a:rPr>
              <a:t>over 8 SIB1-NB </a:t>
            </a:r>
            <a:r>
              <a:rPr lang="en-GB" altLang="ko-KR" dirty="0" err="1">
                <a:solidFill>
                  <a:srgbClr val="FF0000"/>
                </a:solidFill>
              </a:rPr>
              <a:t>subframes</a:t>
            </a:r>
            <a:r>
              <a:rPr lang="en-GB" altLang="ko-KR" dirty="0">
                <a:solidFill>
                  <a:srgbClr val="FF0000"/>
                </a:solidFill>
              </a:rPr>
              <a:t> </a:t>
            </a:r>
            <a:r>
              <a:rPr lang="en-GB" altLang="ko-KR" dirty="0"/>
              <a:t>(i.e. same as FDD)</a:t>
            </a:r>
          </a:p>
          <a:p>
            <a:pPr fontAlgn="base" hangingPunct="0"/>
            <a:r>
              <a:rPr lang="en-US" altLang="ko-KR" dirty="0"/>
              <a:t>Recommended Proposal after the offline discussion in </a:t>
            </a:r>
            <a:r>
              <a:rPr lang="en-US" altLang="ko-KR" i="1" dirty="0"/>
              <a:t>RAN1#92bis</a:t>
            </a:r>
          </a:p>
          <a:p>
            <a:pPr lvl="1" fontAlgn="base" hangingPunct="0"/>
            <a:r>
              <a:rPr lang="en-US" altLang="ko-KR" dirty="0"/>
              <a:t>For 16 and 8 repetitions of SIB1-NB on a non-anchor carrier, the </a:t>
            </a:r>
            <a:r>
              <a:rPr lang="en-US" altLang="ko-KR" dirty="0">
                <a:solidFill>
                  <a:srgbClr val="FF0000"/>
                </a:solidFill>
              </a:rPr>
              <a:t>starting radio frame</a:t>
            </a:r>
            <a:r>
              <a:rPr lang="en-US" altLang="ko-KR" dirty="0"/>
              <a:t> is as follows:</a:t>
            </a:r>
          </a:p>
          <a:p>
            <a:pPr lvl="1" fontAlgn="base" hangingPunct="0"/>
            <a:endParaRPr lang="en-US" altLang="ko-KR" dirty="0"/>
          </a:p>
          <a:p>
            <a:pPr lvl="1" fontAlgn="base" hangingPunct="0"/>
            <a:endParaRPr lang="en-US" altLang="ko-KR" dirty="0"/>
          </a:p>
          <a:p>
            <a:pPr lvl="1" fontAlgn="base" hangingPunct="0"/>
            <a:endParaRPr lang="en-US" altLang="ko-KR" dirty="0"/>
          </a:p>
          <a:p>
            <a:pPr lvl="1"/>
            <a:r>
              <a:rPr lang="en-US" altLang="ko-KR" dirty="0"/>
              <a:t>SIB1-NB transmission on a </a:t>
            </a:r>
            <a:r>
              <a:rPr lang="en-US" altLang="ko-KR" dirty="0">
                <a:solidFill>
                  <a:srgbClr val="FF0000"/>
                </a:solidFill>
              </a:rPr>
              <a:t>non-anchor carrier </a:t>
            </a:r>
            <a:r>
              <a:rPr lang="en-US" altLang="ko-KR" dirty="0"/>
              <a:t>in all operation modes is </a:t>
            </a:r>
            <a:r>
              <a:rPr lang="en-US" altLang="ko-KR" dirty="0">
                <a:solidFill>
                  <a:srgbClr val="FF0000"/>
                </a:solidFill>
              </a:rPr>
              <a:t>in </a:t>
            </a:r>
            <a:r>
              <a:rPr lang="en-US" altLang="ko-KR" dirty="0" err="1">
                <a:solidFill>
                  <a:srgbClr val="FF0000"/>
                </a:solidFill>
              </a:rPr>
              <a:t>subframe</a:t>
            </a:r>
            <a:r>
              <a:rPr lang="en-US" altLang="ko-KR" dirty="0">
                <a:solidFill>
                  <a:srgbClr val="FF0000"/>
                </a:solidFill>
              </a:rPr>
              <a:t> #0 and #5</a:t>
            </a:r>
            <a:endParaRPr lang="ko-KR" altLang="ko-KR" sz="1400">
              <a:solidFill>
                <a:srgbClr val="FF0000"/>
              </a:solidFill>
            </a:endParaRPr>
          </a:p>
          <a:p>
            <a:pPr lvl="1"/>
            <a:r>
              <a:rPr lang="en-US" altLang="ko-KR" u="sng" dirty="0"/>
              <a:t>Check the transmission details within this week (ZTE)</a:t>
            </a:r>
            <a:endParaRPr lang="ko-KR" altLang="ko-KR" u="sng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48839"/>
              </p:ext>
            </p:extLst>
          </p:nvPr>
        </p:nvGraphicFramePr>
        <p:xfrm>
          <a:off x="1383304" y="3904356"/>
          <a:ext cx="6522100" cy="1090488"/>
        </p:xfrm>
        <a:graphic>
          <a:graphicData uri="http://schemas.openxmlformats.org/drawingml/2006/table">
            <a:tbl>
              <a:tblPr/>
              <a:tblGrid>
                <a:gridCol w="18984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118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118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8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Number of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SIB1-NB </a:t>
                      </a: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repetitions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PCID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Starting radio frame number for SIB1-NB repetitions (</a:t>
                      </a:r>
                      <a:r>
                        <a:rPr lang="en-US" sz="1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n</a:t>
                      </a:r>
                      <a:r>
                        <a:rPr lang="en-US" sz="1000" baseline="-25000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f</a:t>
                      </a: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mod 256)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8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16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PCID</a:t>
                      </a:r>
                      <a:r>
                        <a:rPr lang="en-US" sz="1000" baseline="30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mod 2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98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PCID</a:t>
                      </a:r>
                      <a:r>
                        <a:rPr lang="en-US" sz="1000" baseline="30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</a:t>
                      </a:r>
                      <a:r>
                        <a:rPr lang="en-US" sz="1000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mod 2 = 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981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PCID</a:t>
                      </a:r>
                      <a:r>
                        <a:rPr lang="en-US" sz="1000" baseline="30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</a:t>
                      </a: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mod 2 = 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98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PCID</a:t>
                      </a:r>
                      <a:r>
                        <a:rPr lang="en-US" sz="1000" baseline="30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 </a:t>
                      </a: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mod 2 = 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20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UL/DL configurations and </a:t>
            </a:r>
            <a:r>
              <a:rPr lang="en-US" altLang="ko-KR" dirty="0" err="1"/>
              <a:t>subframe</a:t>
            </a:r>
            <a:r>
              <a:rPr lang="en-US" altLang="ko-KR" dirty="0"/>
              <a:t> allocations for SIB1-NB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150676"/>
              </p:ext>
            </p:extLst>
          </p:nvPr>
        </p:nvGraphicFramePr>
        <p:xfrm>
          <a:off x="253877" y="2228470"/>
          <a:ext cx="11736573" cy="404987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915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15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13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525102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</a:tblGrid>
              <a:tr h="25311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</a:t>
                      </a:r>
                      <a:r>
                        <a:rPr lang="en-US" altLang="ko-KR" sz="10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Subframe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#0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#1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#2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#3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#4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#5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#6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#7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#8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#9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#0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#1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#2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#3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#4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#5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#6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#7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#8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#9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311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MBSFN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X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3117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Anchor-carrier</a:t>
                      </a:r>
                      <a:endParaRPr lang="ko-KR" altLang="en-US" sz="1000" b="0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vert="vert27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ko-KR" altLang="en-US" sz="1000" b="0" strike="noStrike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5ms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NSSS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NSSS</a:t>
                      </a:r>
                      <a:endParaRPr lang="ko-KR" alt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NSSS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NSSS</a:t>
                      </a:r>
                      <a:endParaRPr lang="ko-KR" alt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NSSS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NPSS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MIB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strike="noStrike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6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5ms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3117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Non-anchor</a:t>
                      </a:r>
                      <a:r>
                        <a:rPr lang="en-US" altLang="ko-KR" sz="1000" b="0" strike="noStrike" baseline="0" dirty="0">
                          <a:solidFill>
                            <a:schemeClr val="tx1"/>
                          </a:solidFill>
                          <a:latin typeface="+mn-lt"/>
                        </a:rPr>
                        <a:t> carrier</a:t>
                      </a:r>
                      <a:endParaRPr lang="ko-KR" altLang="en-US" sz="1000" b="0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vert="vert27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0</a:t>
                      </a:r>
                      <a:endParaRPr lang="ko-KR" altLang="en-US" sz="1000" b="0" strike="noStrike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5ms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10ms</a:t>
                      </a:r>
                      <a:endParaRPr lang="ko-KR" altLang="en-US" sz="1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SIB1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ltUpDiag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32000">
                          <a:schemeClr val="bg1"/>
                        </a:gs>
                        <a:gs pos="84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</a:schemeClr>
                        </a:gs>
                        <a:gs pos="77000">
                          <a:schemeClr val="bg1"/>
                        </a:gs>
                        <a:gs pos="23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0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kern="10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531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strike="noStrike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6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5ms</a:t>
                      </a:r>
                      <a:endParaRPr lang="ko-KR" altLang="en-US" sz="1000" b="0" strike="noStrike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</a:t>
                      </a:r>
                      <a:endParaRPr lang="ko-KR" sz="1000" strike="noStrike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설명선 2(테두리 없음) 5"/>
          <p:cNvSpPr/>
          <p:nvPr/>
        </p:nvSpPr>
        <p:spPr>
          <a:xfrm>
            <a:off x="4567628" y="1733277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1173243"/>
              <a:gd name="adj6" fmla="val -1497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1912" y="1680870"/>
            <a:ext cx="21194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>
                <a:solidFill>
                  <a:srgbClr val="0070C0"/>
                </a:solidFill>
              </a:rPr>
              <a:t>When #rep=16 and PCID mod 2 = 0</a:t>
            </a:r>
            <a:endParaRPr lang="ko-KR" altLang="en-US" sz="900">
              <a:solidFill>
                <a:srgbClr val="0070C0"/>
              </a:solidFill>
            </a:endParaRPr>
          </a:p>
        </p:txBody>
      </p:sp>
      <p:sp>
        <p:nvSpPr>
          <p:cNvPr id="8" name="설명선 2(테두리 없음) 7"/>
          <p:cNvSpPr/>
          <p:nvPr/>
        </p:nvSpPr>
        <p:spPr>
          <a:xfrm>
            <a:off x="9815489" y="1733277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1173243"/>
              <a:gd name="adj6" fmla="val -1497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39773" y="1680870"/>
            <a:ext cx="21194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>
                <a:solidFill>
                  <a:srgbClr val="0070C0"/>
                </a:solidFill>
              </a:rPr>
              <a:t>When #rep=16 and PCID mod 2 = 1</a:t>
            </a:r>
            <a:endParaRPr lang="ko-KR" altLang="en-US" sz="900">
              <a:solidFill>
                <a:srgbClr val="0070C0"/>
              </a:solidFill>
            </a:endParaRPr>
          </a:p>
        </p:txBody>
      </p:sp>
      <p:sp>
        <p:nvSpPr>
          <p:cNvPr id="10" name="설명선 2(테두리 없음) 9"/>
          <p:cNvSpPr/>
          <p:nvPr/>
        </p:nvSpPr>
        <p:spPr>
          <a:xfrm>
            <a:off x="7695998" y="1733277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1173243"/>
              <a:gd name="adj6" fmla="val -1497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7367" y="1680870"/>
            <a:ext cx="9525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>
                <a:solidFill>
                  <a:srgbClr val="0070C0"/>
                </a:solidFill>
              </a:rPr>
              <a:t>All other cases</a:t>
            </a:r>
            <a:endParaRPr lang="ko-KR" altLang="en-US" sz="900">
              <a:solidFill>
                <a:srgbClr val="0070C0"/>
              </a:solidFill>
            </a:endParaRPr>
          </a:p>
        </p:txBody>
      </p:sp>
      <p:sp>
        <p:nvSpPr>
          <p:cNvPr id="12" name="설명선 2(테두리 없음) 11"/>
          <p:cNvSpPr/>
          <p:nvPr/>
        </p:nvSpPr>
        <p:spPr>
          <a:xfrm>
            <a:off x="2331324" y="6474242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443885"/>
              <a:gd name="adj6" fmla="val -9173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3" name="설명선 2(테두리 없음) 12"/>
          <p:cNvSpPr/>
          <p:nvPr/>
        </p:nvSpPr>
        <p:spPr>
          <a:xfrm>
            <a:off x="3871264" y="6474242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34632"/>
              <a:gd name="adj5" fmla="val -443885"/>
              <a:gd name="adj6" fmla="val 12049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5685" y="6414141"/>
            <a:ext cx="1393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solidFill>
                  <a:srgbClr val="0070C0"/>
                </a:solidFill>
              </a:rPr>
              <a:t>When PCID mod 2 = 0</a:t>
            </a:r>
          </a:p>
          <a:p>
            <a:r>
              <a:rPr lang="en-US" altLang="ko-KR" sz="900" dirty="0">
                <a:solidFill>
                  <a:srgbClr val="0070C0"/>
                </a:solidFill>
              </a:rPr>
              <a:t>or #rep=16</a:t>
            </a:r>
            <a:endParaRPr lang="ko-KR" altLang="en-US" sz="900">
              <a:solidFill>
                <a:srgbClr val="0070C0"/>
              </a:solidFill>
            </a:endParaRPr>
          </a:p>
        </p:txBody>
      </p:sp>
      <p:sp>
        <p:nvSpPr>
          <p:cNvPr id="15" name="설명선 2(테두리 없음) 14"/>
          <p:cNvSpPr/>
          <p:nvPr/>
        </p:nvSpPr>
        <p:spPr>
          <a:xfrm>
            <a:off x="7549368" y="6474242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443885"/>
              <a:gd name="adj6" fmla="val -9173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6" name="설명선 2(테두리 없음) 15"/>
          <p:cNvSpPr/>
          <p:nvPr/>
        </p:nvSpPr>
        <p:spPr>
          <a:xfrm>
            <a:off x="9089308" y="6474242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34632"/>
              <a:gd name="adj5" fmla="val -443885"/>
              <a:gd name="adj6" fmla="val 12049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03729" y="6414141"/>
            <a:ext cx="1393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solidFill>
                  <a:srgbClr val="0070C0"/>
                </a:solidFill>
              </a:rPr>
              <a:t>When PCID mod 2 = 1</a:t>
            </a:r>
          </a:p>
          <a:p>
            <a:r>
              <a:rPr lang="en-US" altLang="ko-KR" sz="900" dirty="0">
                <a:solidFill>
                  <a:srgbClr val="0070C0"/>
                </a:solidFill>
              </a:rPr>
              <a:t>and #rep=16</a:t>
            </a:r>
            <a:endParaRPr lang="ko-KR" altLang="en-US" sz="9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83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44935" y="1101970"/>
            <a:ext cx="5719156" cy="5523274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When one TB of SIB1-NB is transmitted over </a:t>
            </a:r>
            <a:br>
              <a:rPr lang="en-US" altLang="ko-KR" sz="2000" dirty="0"/>
            </a:br>
            <a:r>
              <a:rPr lang="en-US" altLang="ko-KR" sz="2000" dirty="0">
                <a:solidFill>
                  <a:srgbClr val="FF0000"/>
                </a:solidFill>
              </a:rPr>
              <a:t>8</a:t>
            </a:r>
            <a:r>
              <a:rPr lang="en-US" altLang="ko-KR" sz="2000" dirty="0"/>
              <a:t> SIB1-NB </a:t>
            </a:r>
            <a:r>
              <a:rPr lang="en-US" altLang="ko-KR" sz="2000" dirty="0" err="1"/>
              <a:t>subframes</a:t>
            </a:r>
            <a:r>
              <a:rPr lang="en-US" altLang="ko-KR" sz="2000" dirty="0"/>
              <a:t> (i.e. same as FDD)</a:t>
            </a:r>
          </a:p>
          <a:p>
            <a:pPr lvl="1"/>
            <a:r>
              <a:rPr lang="en-US" altLang="ko-KR" sz="1800" dirty="0">
                <a:solidFill>
                  <a:srgbClr val="FF0000"/>
                </a:solidFill>
              </a:rPr>
              <a:t>8</a:t>
            </a:r>
            <a:r>
              <a:rPr lang="en-US" altLang="ko-KR" sz="1800" dirty="0"/>
              <a:t> SIB1-NB </a:t>
            </a:r>
            <a:r>
              <a:rPr lang="en-US" altLang="ko-KR" sz="1800" dirty="0" err="1"/>
              <a:t>subframes</a:t>
            </a:r>
            <a:r>
              <a:rPr lang="en-US" altLang="ko-KR" sz="1800" dirty="0"/>
              <a:t> carry encoded bits of SIB1-NB </a:t>
            </a:r>
            <a:br>
              <a:rPr lang="en-US" altLang="ko-KR" sz="1800" dirty="0"/>
            </a:br>
            <a:r>
              <a:rPr lang="en-US" altLang="ko-KR" sz="1800" dirty="0"/>
              <a:t>continuing reading them from circular buffer.</a:t>
            </a:r>
            <a:endParaRPr lang="ko-KR" altLang="en-US" sz="1800" dirty="0"/>
          </a:p>
        </p:txBody>
      </p:sp>
      <p:graphicFrame>
        <p:nvGraphicFramePr>
          <p:cNvPr id="52" name="표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083567"/>
              </p:ext>
            </p:extLst>
          </p:nvPr>
        </p:nvGraphicFramePr>
        <p:xfrm>
          <a:off x="7172641" y="2288266"/>
          <a:ext cx="1299187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1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48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One </a:t>
                      </a:r>
                      <a:r>
                        <a:rPr lang="en-US" altLang="ko-KR" sz="1000" b="0" dirty="0" err="1">
                          <a:solidFill>
                            <a:schemeClr val="tx1"/>
                          </a:solidFill>
                        </a:rPr>
                        <a:t>codeword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 of SIB1-NB</a:t>
                      </a:r>
                      <a:endParaRPr lang="ko-KR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3" name="아래쪽 화살표 52"/>
          <p:cNvSpPr/>
          <p:nvPr/>
        </p:nvSpPr>
        <p:spPr>
          <a:xfrm>
            <a:off x="7670651" y="2774041"/>
            <a:ext cx="252209" cy="238125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7922860" y="2785380"/>
            <a:ext cx="156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/>
              <a:t>1/3 TBCC endcoding</a:t>
            </a:r>
          </a:p>
        </p:txBody>
      </p:sp>
      <p:sp>
        <p:nvSpPr>
          <p:cNvPr id="55" name="아래쪽 화살표 54"/>
          <p:cNvSpPr/>
          <p:nvPr/>
        </p:nvSpPr>
        <p:spPr>
          <a:xfrm>
            <a:off x="7670651" y="5836960"/>
            <a:ext cx="252209" cy="238125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7922860" y="5848299"/>
            <a:ext cx="156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Rate matching</a:t>
            </a:r>
          </a:p>
        </p:txBody>
      </p:sp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821889"/>
              </p:ext>
            </p:extLst>
          </p:nvPr>
        </p:nvGraphicFramePr>
        <p:xfrm>
          <a:off x="6656899" y="6138147"/>
          <a:ext cx="2292392" cy="2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A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B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C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D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E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F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G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H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도넛 57"/>
          <p:cNvSpPr/>
          <p:nvPr/>
        </p:nvSpPr>
        <p:spPr>
          <a:xfrm>
            <a:off x="6838087" y="3472987"/>
            <a:ext cx="1908313" cy="1888435"/>
          </a:xfrm>
          <a:prstGeom prst="donut">
            <a:avLst>
              <a:gd name="adj" fmla="val 110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 flipH="1" flipV="1">
            <a:off x="6965639" y="3552500"/>
            <a:ext cx="170623" cy="17922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044641" y="3337056"/>
            <a:ext cx="12547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Starting address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154480" y="3126739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A</a:t>
            </a:r>
            <a:r>
              <a:rPr lang="en-US" altLang="ko-KR" sz="1000" dirty="0"/>
              <a:t> sub-block</a:t>
            </a:r>
          </a:p>
        </p:txBody>
      </p:sp>
      <p:sp>
        <p:nvSpPr>
          <p:cNvPr id="62" name="원호 61"/>
          <p:cNvSpPr/>
          <p:nvPr/>
        </p:nvSpPr>
        <p:spPr>
          <a:xfrm>
            <a:off x="6738694" y="3354517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원호 62"/>
          <p:cNvSpPr/>
          <p:nvPr/>
        </p:nvSpPr>
        <p:spPr>
          <a:xfrm rot="4040712">
            <a:off x="6738693" y="3350665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원호 63"/>
          <p:cNvSpPr/>
          <p:nvPr/>
        </p:nvSpPr>
        <p:spPr>
          <a:xfrm rot="8057402">
            <a:off x="6751946" y="3357830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원호 64"/>
          <p:cNvSpPr/>
          <p:nvPr/>
        </p:nvSpPr>
        <p:spPr>
          <a:xfrm rot="12054554">
            <a:off x="6742007" y="3357830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원호 65"/>
          <p:cNvSpPr/>
          <p:nvPr/>
        </p:nvSpPr>
        <p:spPr>
          <a:xfrm rot="16200000">
            <a:off x="6742007" y="3357830"/>
            <a:ext cx="2097157" cy="2126174"/>
          </a:xfrm>
          <a:prstGeom prst="arc">
            <a:avLst>
              <a:gd name="adj1" fmla="val 13615357"/>
              <a:gd name="adj2" fmla="val 15608231"/>
            </a:avLst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8496262" y="3395096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B</a:t>
            </a:r>
            <a:r>
              <a:rPr lang="en-US" altLang="ko-KR" sz="1000" dirty="0"/>
              <a:t> sub-block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675166" y="4885965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C</a:t>
            </a:r>
            <a:r>
              <a:rPr lang="en-US" altLang="ko-KR" sz="1000" dirty="0"/>
              <a:t> sub-block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04783" y="5432618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</a:t>
            </a:r>
            <a:r>
              <a:rPr lang="en-US" altLang="ko-KR" sz="1000" dirty="0"/>
              <a:t> sub-block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130747" y="4895905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continuing</a:t>
            </a:r>
          </a:p>
        </p:txBody>
      </p:sp>
      <p:sp>
        <p:nvSpPr>
          <p:cNvPr id="71" name="직사각형 70"/>
          <p:cNvSpPr/>
          <p:nvPr/>
        </p:nvSpPr>
        <p:spPr>
          <a:xfrm>
            <a:off x="6843209" y="4195065"/>
            <a:ext cx="1908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/>
              <a:t>Circular buffer for one </a:t>
            </a:r>
            <a:r>
              <a:rPr lang="en-US" altLang="ko-KR" sz="1200" dirty="0" err="1"/>
              <a:t>codeword</a:t>
            </a:r>
            <a:r>
              <a:rPr lang="en-US" altLang="ko-KR" sz="1200" dirty="0"/>
              <a:t> of SIB1-NB</a:t>
            </a:r>
            <a:endParaRPr lang="ko-KR" altLang="en-US" sz="1200"/>
          </a:p>
        </p:txBody>
      </p:sp>
      <p:sp>
        <p:nvSpPr>
          <p:cNvPr id="72" name="왼쪽 중괄호 71"/>
          <p:cNvSpPr/>
          <p:nvPr/>
        </p:nvSpPr>
        <p:spPr>
          <a:xfrm rot="16200000">
            <a:off x="7717184" y="5353973"/>
            <a:ext cx="141242" cy="2255115"/>
          </a:xfrm>
          <a:prstGeom prst="leftBrace">
            <a:avLst>
              <a:gd name="adj1" fmla="val 4548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6834571" y="6627168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will be mapped into 8 </a:t>
            </a:r>
            <a:r>
              <a:rPr lang="en-US" altLang="ko-KR" sz="900" dirty="0" err="1"/>
              <a:t>subframes</a:t>
            </a:r>
            <a:endParaRPr lang="ko-KR" altLang="en-US" sz="900"/>
          </a:p>
        </p:txBody>
      </p:sp>
      <p:graphicFrame>
        <p:nvGraphicFramePr>
          <p:cNvPr id="74" name="표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14580"/>
              </p:ext>
            </p:extLst>
          </p:nvPr>
        </p:nvGraphicFramePr>
        <p:xfrm>
          <a:off x="8941465" y="6138147"/>
          <a:ext cx="2292392" cy="2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A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B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C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D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E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F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G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H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5" name="왼쪽 중괄호 74"/>
          <p:cNvSpPr/>
          <p:nvPr/>
        </p:nvSpPr>
        <p:spPr>
          <a:xfrm rot="16200000">
            <a:off x="10001750" y="5353973"/>
            <a:ext cx="141242" cy="2255115"/>
          </a:xfrm>
          <a:prstGeom prst="leftBrace">
            <a:avLst>
              <a:gd name="adj1" fmla="val 4548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8882696" y="6627168"/>
            <a:ext cx="23952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will be mapped into the next 8 </a:t>
            </a:r>
            <a:r>
              <a:rPr lang="en-US" altLang="ko-KR" sz="900" dirty="0" err="1"/>
              <a:t>subframes</a:t>
            </a:r>
            <a:endParaRPr lang="ko-KR" altLang="en-US" sz="900"/>
          </a:p>
        </p:txBody>
      </p:sp>
      <p:sp>
        <p:nvSpPr>
          <p:cNvPr id="104" name="TextBox 103"/>
          <p:cNvSpPr txBox="1"/>
          <p:nvPr/>
        </p:nvSpPr>
        <p:spPr>
          <a:xfrm>
            <a:off x="9319182" y="2856487"/>
            <a:ext cx="1313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</a:rPr>
              <a:t>Case-B</a:t>
            </a:r>
          </a:p>
        </p:txBody>
      </p:sp>
      <p:sp>
        <p:nvSpPr>
          <p:cNvPr id="106" name="내용 개체 틀 2"/>
          <p:cNvSpPr txBox="1">
            <a:spLocks/>
          </p:cNvSpPr>
          <p:nvPr/>
        </p:nvSpPr>
        <p:spPr>
          <a:xfrm>
            <a:off x="454609" y="1101970"/>
            <a:ext cx="5810596" cy="5523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/>
              <a:t>When one TB of SIB1-NB is transmitted over </a:t>
            </a:r>
            <a:br>
              <a:rPr lang="en-US" altLang="ko-KR" sz="2000" dirty="0"/>
            </a:br>
            <a:r>
              <a:rPr lang="en-US" altLang="ko-KR" sz="2000" dirty="0">
                <a:solidFill>
                  <a:srgbClr val="FF0000"/>
                </a:solidFill>
              </a:rPr>
              <a:t>16</a:t>
            </a:r>
            <a:r>
              <a:rPr lang="en-US" altLang="ko-KR" sz="2000" dirty="0"/>
              <a:t> SIB1-NB </a:t>
            </a:r>
            <a:r>
              <a:rPr lang="en-US" altLang="ko-KR" sz="2000" dirty="0" err="1"/>
              <a:t>subframes</a:t>
            </a:r>
            <a:r>
              <a:rPr lang="en-US" altLang="ko-KR" sz="2000" dirty="0"/>
              <a:t> (i.e. same as FDD)</a:t>
            </a:r>
          </a:p>
          <a:p>
            <a:pPr lvl="1"/>
            <a:r>
              <a:rPr lang="en-US" altLang="ko-KR" sz="1800" dirty="0">
                <a:solidFill>
                  <a:srgbClr val="FF0000"/>
                </a:solidFill>
              </a:rPr>
              <a:t>16</a:t>
            </a:r>
            <a:r>
              <a:rPr lang="en-US" altLang="ko-KR" sz="1800" dirty="0"/>
              <a:t> SIB1-NB </a:t>
            </a:r>
            <a:r>
              <a:rPr lang="en-US" altLang="ko-KR" sz="1800" dirty="0" err="1"/>
              <a:t>subframes</a:t>
            </a:r>
            <a:r>
              <a:rPr lang="en-US" altLang="ko-KR" sz="1800" dirty="0"/>
              <a:t> carry encoded bits of SIB1-NB </a:t>
            </a:r>
            <a:br>
              <a:rPr lang="en-US" altLang="ko-KR" sz="1800" dirty="0"/>
            </a:br>
            <a:r>
              <a:rPr lang="en-US" altLang="ko-KR" sz="1800" dirty="0"/>
              <a:t>continuing reading them from circular buffer.</a:t>
            </a:r>
            <a:endParaRPr lang="ko-KR" altLang="en-US" sz="1800" dirty="0"/>
          </a:p>
        </p:txBody>
      </p:sp>
      <p:graphicFrame>
        <p:nvGraphicFramePr>
          <p:cNvPr id="107" name="표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591463"/>
              </p:ext>
            </p:extLst>
          </p:nvPr>
        </p:nvGraphicFramePr>
        <p:xfrm>
          <a:off x="1345383" y="2288266"/>
          <a:ext cx="1299187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1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48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One </a:t>
                      </a:r>
                      <a:r>
                        <a:rPr lang="en-US" altLang="ko-KR" sz="1000" b="0" dirty="0" err="1">
                          <a:solidFill>
                            <a:schemeClr val="tx1"/>
                          </a:solidFill>
                        </a:rPr>
                        <a:t>codeword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 of SIB1-NB</a:t>
                      </a:r>
                      <a:endParaRPr lang="ko-KR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8" name="아래쪽 화살표 107"/>
          <p:cNvSpPr/>
          <p:nvPr/>
        </p:nvSpPr>
        <p:spPr>
          <a:xfrm>
            <a:off x="1843393" y="2774041"/>
            <a:ext cx="252209" cy="238125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TextBox 108"/>
          <p:cNvSpPr txBox="1"/>
          <p:nvPr/>
        </p:nvSpPr>
        <p:spPr>
          <a:xfrm>
            <a:off x="2095602" y="2785380"/>
            <a:ext cx="156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/>
              <a:t>1/3 TBCC endcoding</a:t>
            </a:r>
          </a:p>
        </p:txBody>
      </p:sp>
      <p:sp>
        <p:nvSpPr>
          <p:cNvPr id="110" name="아래쪽 화살표 109"/>
          <p:cNvSpPr/>
          <p:nvPr/>
        </p:nvSpPr>
        <p:spPr>
          <a:xfrm>
            <a:off x="1843393" y="5836960"/>
            <a:ext cx="252209" cy="238125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TextBox 110"/>
          <p:cNvSpPr txBox="1"/>
          <p:nvPr/>
        </p:nvSpPr>
        <p:spPr>
          <a:xfrm>
            <a:off x="2095602" y="5848299"/>
            <a:ext cx="156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Rate matching</a:t>
            </a:r>
          </a:p>
        </p:txBody>
      </p:sp>
      <p:graphicFrame>
        <p:nvGraphicFramePr>
          <p:cNvPr id="112" name="표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4211"/>
              </p:ext>
            </p:extLst>
          </p:nvPr>
        </p:nvGraphicFramePr>
        <p:xfrm>
          <a:off x="829641" y="6138147"/>
          <a:ext cx="2292392" cy="2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A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B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C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D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E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/>
                        <a:t>F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G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H</a:t>
                      </a:r>
                      <a:endParaRPr lang="ko-KR" altLang="en-US" sz="900" b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3" name="도넛 112"/>
          <p:cNvSpPr/>
          <p:nvPr/>
        </p:nvSpPr>
        <p:spPr>
          <a:xfrm>
            <a:off x="1010829" y="3472987"/>
            <a:ext cx="1908313" cy="1888435"/>
          </a:xfrm>
          <a:prstGeom prst="donut">
            <a:avLst>
              <a:gd name="adj" fmla="val 110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114" name="직선 화살표 연결선 113"/>
          <p:cNvCxnSpPr/>
          <p:nvPr/>
        </p:nvCxnSpPr>
        <p:spPr>
          <a:xfrm flipH="1" flipV="1">
            <a:off x="1138381" y="3552500"/>
            <a:ext cx="170623" cy="17922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217383" y="3337056"/>
            <a:ext cx="12547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/>
              <a:t>Starting address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327222" y="3126739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A</a:t>
            </a:r>
            <a:r>
              <a:rPr lang="en-US" altLang="ko-KR" sz="1000" dirty="0"/>
              <a:t> sub-block</a:t>
            </a:r>
          </a:p>
        </p:txBody>
      </p:sp>
      <p:sp>
        <p:nvSpPr>
          <p:cNvPr id="117" name="원호 116"/>
          <p:cNvSpPr/>
          <p:nvPr/>
        </p:nvSpPr>
        <p:spPr>
          <a:xfrm>
            <a:off x="911436" y="3354517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8" name="원호 117"/>
          <p:cNvSpPr/>
          <p:nvPr/>
        </p:nvSpPr>
        <p:spPr>
          <a:xfrm rot="4040712">
            <a:off x="911435" y="3350665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원호 118"/>
          <p:cNvSpPr/>
          <p:nvPr/>
        </p:nvSpPr>
        <p:spPr>
          <a:xfrm rot="8057402">
            <a:off x="924688" y="3357830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원호 119"/>
          <p:cNvSpPr/>
          <p:nvPr/>
        </p:nvSpPr>
        <p:spPr>
          <a:xfrm rot="12054554">
            <a:off x="914749" y="3357830"/>
            <a:ext cx="2097157" cy="2126174"/>
          </a:xfrm>
          <a:prstGeom prst="arc">
            <a:avLst>
              <a:gd name="adj1" fmla="val 13615357"/>
              <a:gd name="adj2" fmla="val 17644025"/>
            </a:avLst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원호 120"/>
          <p:cNvSpPr/>
          <p:nvPr/>
        </p:nvSpPr>
        <p:spPr>
          <a:xfrm rot="16200000">
            <a:off x="914749" y="3357830"/>
            <a:ext cx="2097157" cy="2126174"/>
          </a:xfrm>
          <a:prstGeom prst="arc">
            <a:avLst>
              <a:gd name="adj1" fmla="val 13615357"/>
              <a:gd name="adj2" fmla="val 15608231"/>
            </a:avLst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TextBox 121"/>
          <p:cNvSpPr txBox="1"/>
          <p:nvPr/>
        </p:nvSpPr>
        <p:spPr>
          <a:xfrm>
            <a:off x="2669004" y="3395096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B</a:t>
            </a:r>
            <a:r>
              <a:rPr lang="en-US" altLang="ko-KR" sz="1000" dirty="0"/>
              <a:t> sub-block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847908" y="4885965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C</a:t>
            </a:r>
            <a:r>
              <a:rPr lang="en-US" altLang="ko-KR" sz="1000" dirty="0"/>
              <a:t> sub-block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277525" y="5432618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/>
              <a:t>D</a:t>
            </a:r>
            <a:r>
              <a:rPr lang="en-US" altLang="ko-KR" sz="1000" dirty="0"/>
              <a:t> sub-block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03489" y="4895905"/>
            <a:ext cx="9756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continuing</a:t>
            </a:r>
          </a:p>
        </p:txBody>
      </p:sp>
      <p:sp>
        <p:nvSpPr>
          <p:cNvPr id="126" name="직사각형 125"/>
          <p:cNvSpPr/>
          <p:nvPr/>
        </p:nvSpPr>
        <p:spPr>
          <a:xfrm>
            <a:off x="1015951" y="4195065"/>
            <a:ext cx="1908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/>
              <a:t>Circular buffer for one </a:t>
            </a:r>
            <a:r>
              <a:rPr lang="en-US" altLang="ko-KR" sz="1200" dirty="0" err="1"/>
              <a:t>codeword</a:t>
            </a:r>
            <a:r>
              <a:rPr lang="en-US" altLang="ko-KR" sz="1200" dirty="0"/>
              <a:t> of SIB1-NB</a:t>
            </a:r>
            <a:endParaRPr lang="ko-KR" altLang="en-US" sz="1200"/>
          </a:p>
        </p:txBody>
      </p:sp>
      <p:sp>
        <p:nvSpPr>
          <p:cNvPr id="127" name="왼쪽 중괄호 126"/>
          <p:cNvSpPr/>
          <p:nvPr/>
        </p:nvSpPr>
        <p:spPr>
          <a:xfrm rot="16200000">
            <a:off x="1889926" y="5353973"/>
            <a:ext cx="141242" cy="2255115"/>
          </a:xfrm>
          <a:prstGeom prst="leftBrace">
            <a:avLst>
              <a:gd name="adj1" fmla="val 4548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TextBox 127"/>
          <p:cNvSpPr txBox="1"/>
          <p:nvPr/>
        </p:nvSpPr>
        <p:spPr>
          <a:xfrm>
            <a:off x="1007313" y="6627168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will be mapped into 8 </a:t>
            </a:r>
            <a:r>
              <a:rPr lang="en-US" altLang="ko-KR" sz="900" dirty="0" err="1"/>
              <a:t>subframes</a:t>
            </a:r>
            <a:endParaRPr lang="ko-KR" altLang="en-US" sz="900"/>
          </a:p>
        </p:txBody>
      </p:sp>
      <p:graphicFrame>
        <p:nvGraphicFramePr>
          <p:cNvPr id="129" name="표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68011"/>
              </p:ext>
            </p:extLst>
          </p:nvPr>
        </p:nvGraphicFramePr>
        <p:xfrm>
          <a:off x="3114207" y="6138147"/>
          <a:ext cx="2292392" cy="2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8654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I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J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K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L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M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N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O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/>
                        <a:t>P</a:t>
                      </a:r>
                      <a:endParaRPr lang="ko-KR" altLang="en-US" sz="9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0" name="왼쪽 중괄호 129"/>
          <p:cNvSpPr/>
          <p:nvPr/>
        </p:nvSpPr>
        <p:spPr>
          <a:xfrm rot="16200000">
            <a:off x="4174492" y="5353973"/>
            <a:ext cx="141242" cy="2255115"/>
          </a:xfrm>
          <a:prstGeom prst="leftBrace">
            <a:avLst>
              <a:gd name="adj1" fmla="val 4548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TextBox 130"/>
          <p:cNvSpPr txBox="1"/>
          <p:nvPr/>
        </p:nvSpPr>
        <p:spPr>
          <a:xfrm>
            <a:off x="3055438" y="6627168"/>
            <a:ext cx="23952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will be mapped into the next 8 </a:t>
            </a:r>
            <a:r>
              <a:rPr lang="en-US" altLang="ko-KR" sz="900" dirty="0" err="1"/>
              <a:t>subframes</a:t>
            </a:r>
            <a:endParaRPr lang="ko-KR" altLang="en-US" sz="900"/>
          </a:p>
        </p:txBody>
      </p:sp>
      <p:sp>
        <p:nvSpPr>
          <p:cNvPr id="132" name="설명선 2(테두리 없음) 131"/>
          <p:cNvSpPr/>
          <p:nvPr/>
        </p:nvSpPr>
        <p:spPr>
          <a:xfrm>
            <a:off x="3603181" y="5414695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568898"/>
              <a:gd name="adj6" fmla="val -474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900" dirty="0">
              <a:solidFill>
                <a:srgbClr val="0070C0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577765" y="4990125"/>
            <a:ext cx="27879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rgbClr val="FF0000"/>
                </a:solidFill>
              </a:rPr>
              <a:t>Not compliant with </a:t>
            </a:r>
          </a:p>
          <a:p>
            <a:r>
              <a:rPr lang="en-US" altLang="ko-KR" sz="1600" dirty="0">
                <a:solidFill>
                  <a:srgbClr val="FF0000"/>
                </a:solidFill>
              </a:rPr>
              <a:t>the previous agreement</a:t>
            </a:r>
          </a:p>
          <a:p>
            <a:r>
              <a:rPr lang="en-US" altLang="ko-KR" sz="1600" u="sng" dirty="0">
                <a:solidFill>
                  <a:srgbClr val="FF0000"/>
                </a:solidFill>
              </a:rPr>
              <a:t>but additional SIB1-NBs in FDD </a:t>
            </a:r>
            <a:br>
              <a:rPr lang="en-US" altLang="ko-KR" sz="1600" u="sng" dirty="0">
                <a:solidFill>
                  <a:srgbClr val="FF0000"/>
                </a:solidFill>
              </a:rPr>
            </a:br>
            <a:r>
              <a:rPr lang="en-US" altLang="ko-KR" sz="1600" u="sng" dirty="0">
                <a:solidFill>
                  <a:srgbClr val="FF0000"/>
                </a:solidFill>
              </a:rPr>
              <a:t>carry these sub-blocks</a:t>
            </a:r>
            <a:endParaRPr lang="ko-KR" altLang="en-US" sz="1600" u="sng">
              <a:solidFill>
                <a:srgbClr val="FF00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852243" y="2856487"/>
            <a:ext cx="1327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</a:rPr>
              <a:t>Case-A</a:t>
            </a:r>
          </a:p>
        </p:txBody>
      </p:sp>
    </p:spTree>
    <p:extLst>
      <p:ext uri="{BB962C8B-B14F-4D97-AF65-F5344CB8AC3E}">
        <p14:creationId xmlns:p14="http://schemas.microsoft.com/office/powerpoint/2010/main" val="3354642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Example for SIB1-NB transmissions on a non-anchor carrier when the repetition number is 8</a:t>
            </a:r>
            <a:endParaRPr lang="ko-KR" altLang="en-US" sz="2000" dirty="0"/>
          </a:p>
        </p:txBody>
      </p:sp>
      <p:graphicFrame>
        <p:nvGraphicFramePr>
          <p:cNvPr id="252" name="표 2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636161"/>
              </p:ext>
            </p:extLst>
          </p:nvPr>
        </p:nvGraphicFramePr>
        <p:xfrm>
          <a:off x="974215" y="1868287"/>
          <a:ext cx="10761648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6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124813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53" name="TextBox 252"/>
          <p:cNvSpPr txBox="1"/>
          <p:nvPr/>
        </p:nvSpPr>
        <p:spPr>
          <a:xfrm>
            <a:off x="873645" y="1689309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0</a:t>
            </a:r>
            <a:endParaRPr lang="ko-KR" altLang="en-US" sz="800"/>
          </a:p>
        </p:txBody>
      </p:sp>
      <p:sp>
        <p:nvSpPr>
          <p:cNvPr id="254" name="TextBox 253"/>
          <p:cNvSpPr txBox="1"/>
          <p:nvPr/>
        </p:nvSpPr>
        <p:spPr>
          <a:xfrm>
            <a:off x="1469545" y="168930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</a:rPr>
              <a:t>256</a:t>
            </a:r>
            <a:endParaRPr lang="ko-KR" altLang="en-US" sz="800">
              <a:solidFill>
                <a:srgbClr val="FF0000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2149608" y="168930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512	</a:t>
            </a:r>
            <a:endParaRPr lang="ko-KR" altLang="en-US" sz="800"/>
          </a:p>
        </p:txBody>
      </p:sp>
      <p:sp>
        <p:nvSpPr>
          <p:cNvPr id="256" name="TextBox 255"/>
          <p:cNvSpPr txBox="1"/>
          <p:nvPr/>
        </p:nvSpPr>
        <p:spPr>
          <a:xfrm>
            <a:off x="2817512" y="168930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768</a:t>
            </a:r>
            <a:endParaRPr lang="ko-KR" altLang="en-US" sz="800"/>
          </a:p>
        </p:txBody>
      </p:sp>
      <p:sp>
        <p:nvSpPr>
          <p:cNvPr id="257" name="TextBox 256"/>
          <p:cNvSpPr txBox="1"/>
          <p:nvPr/>
        </p:nvSpPr>
        <p:spPr>
          <a:xfrm>
            <a:off x="3463066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1024</a:t>
            </a:r>
            <a:endParaRPr lang="ko-KR" altLang="en-US" sz="800"/>
          </a:p>
        </p:txBody>
      </p:sp>
      <p:sp>
        <p:nvSpPr>
          <p:cNvPr id="258" name="TextBox 257"/>
          <p:cNvSpPr txBox="1"/>
          <p:nvPr/>
        </p:nvSpPr>
        <p:spPr>
          <a:xfrm>
            <a:off x="4130972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1280</a:t>
            </a:r>
            <a:endParaRPr lang="ko-KR" altLang="en-US" sz="800"/>
          </a:p>
        </p:txBody>
      </p:sp>
      <p:sp>
        <p:nvSpPr>
          <p:cNvPr id="259" name="TextBox 258"/>
          <p:cNvSpPr txBox="1"/>
          <p:nvPr/>
        </p:nvSpPr>
        <p:spPr>
          <a:xfrm>
            <a:off x="4811034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1536</a:t>
            </a:r>
            <a:endParaRPr lang="ko-KR" altLang="en-US" sz="800"/>
          </a:p>
        </p:txBody>
      </p:sp>
      <p:sp>
        <p:nvSpPr>
          <p:cNvPr id="260" name="TextBox 259"/>
          <p:cNvSpPr txBox="1"/>
          <p:nvPr/>
        </p:nvSpPr>
        <p:spPr>
          <a:xfrm>
            <a:off x="5486894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1792</a:t>
            </a:r>
            <a:endParaRPr lang="ko-KR" altLang="en-US" sz="800"/>
          </a:p>
        </p:txBody>
      </p:sp>
      <p:sp>
        <p:nvSpPr>
          <p:cNvPr id="261" name="TextBox 260"/>
          <p:cNvSpPr txBox="1"/>
          <p:nvPr/>
        </p:nvSpPr>
        <p:spPr>
          <a:xfrm>
            <a:off x="6152094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2048</a:t>
            </a:r>
            <a:endParaRPr lang="ko-KR" altLang="en-US" sz="800"/>
          </a:p>
        </p:txBody>
      </p:sp>
      <p:sp>
        <p:nvSpPr>
          <p:cNvPr id="262" name="TextBox 261"/>
          <p:cNvSpPr txBox="1"/>
          <p:nvPr/>
        </p:nvSpPr>
        <p:spPr>
          <a:xfrm>
            <a:off x="6827955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2304</a:t>
            </a:r>
            <a:endParaRPr lang="ko-KR" altLang="en-US" sz="800"/>
          </a:p>
        </p:txBody>
      </p:sp>
      <p:sp>
        <p:nvSpPr>
          <p:cNvPr id="263" name="TextBox 262"/>
          <p:cNvSpPr txBox="1"/>
          <p:nvPr/>
        </p:nvSpPr>
        <p:spPr>
          <a:xfrm>
            <a:off x="7492116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2560</a:t>
            </a:r>
            <a:endParaRPr lang="ko-KR" altLang="en-US" sz="800"/>
          </a:p>
        </p:txBody>
      </p:sp>
      <p:sp>
        <p:nvSpPr>
          <p:cNvPr id="264" name="TextBox 263"/>
          <p:cNvSpPr txBox="1"/>
          <p:nvPr/>
        </p:nvSpPr>
        <p:spPr>
          <a:xfrm>
            <a:off x="8167975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2816</a:t>
            </a:r>
            <a:endParaRPr lang="ko-KR" altLang="en-US" sz="800"/>
          </a:p>
        </p:txBody>
      </p:sp>
      <p:sp>
        <p:nvSpPr>
          <p:cNvPr id="265" name="TextBox 264"/>
          <p:cNvSpPr txBox="1"/>
          <p:nvPr/>
        </p:nvSpPr>
        <p:spPr>
          <a:xfrm>
            <a:off x="8841571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3072</a:t>
            </a:r>
            <a:endParaRPr lang="ko-KR" altLang="en-US" sz="800"/>
          </a:p>
        </p:txBody>
      </p:sp>
      <p:sp>
        <p:nvSpPr>
          <p:cNvPr id="266" name="TextBox 265"/>
          <p:cNvSpPr txBox="1"/>
          <p:nvPr/>
        </p:nvSpPr>
        <p:spPr>
          <a:xfrm>
            <a:off x="9509480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3328</a:t>
            </a:r>
            <a:endParaRPr lang="ko-KR" altLang="en-US" sz="800"/>
          </a:p>
        </p:txBody>
      </p:sp>
      <p:sp>
        <p:nvSpPr>
          <p:cNvPr id="267" name="TextBox 266"/>
          <p:cNvSpPr txBox="1"/>
          <p:nvPr/>
        </p:nvSpPr>
        <p:spPr>
          <a:xfrm>
            <a:off x="10195130" y="1689309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3584</a:t>
            </a:r>
            <a:endParaRPr lang="ko-KR" altLang="en-US" sz="800"/>
          </a:p>
        </p:txBody>
      </p:sp>
      <p:sp>
        <p:nvSpPr>
          <p:cNvPr id="268" name="TextBox 267"/>
          <p:cNvSpPr txBox="1"/>
          <p:nvPr/>
        </p:nvSpPr>
        <p:spPr>
          <a:xfrm>
            <a:off x="10836995" y="1689309"/>
            <a:ext cx="4499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3840</a:t>
            </a:r>
            <a:endParaRPr lang="ko-KR" altLang="en-US" sz="800"/>
          </a:p>
        </p:txBody>
      </p:sp>
      <p:cxnSp>
        <p:nvCxnSpPr>
          <p:cNvPr id="269" name="직선 화살표 연결선 268"/>
          <p:cNvCxnSpPr/>
          <p:nvPr/>
        </p:nvCxnSpPr>
        <p:spPr>
          <a:xfrm>
            <a:off x="1001603" y="1681995"/>
            <a:ext cx="10686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TextBox 269"/>
          <p:cNvSpPr txBox="1"/>
          <p:nvPr/>
        </p:nvSpPr>
        <p:spPr>
          <a:xfrm>
            <a:off x="978066" y="1466551"/>
            <a:ext cx="40318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Possible boundaries of modification for SystemInformationBlockType1-NB (40.96s)</a:t>
            </a:r>
            <a:endParaRPr lang="ko-KR" altLang="en-US" sz="800"/>
          </a:p>
        </p:txBody>
      </p:sp>
      <p:sp>
        <p:nvSpPr>
          <p:cNvPr id="271" name="TextBox 270"/>
          <p:cNvSpPr txBox="1"/>
          <p:nvPr/>
        </p:nvSpPr>
        <p:spPr>
          <a:xfrm>
            <a:off x="530860" y="1689309"/>
            <a:ext cx="3706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SFN</a:t>
            </a:r>
            <a:endParaRPr lang="ko-KR" altLang="en-US" sz="800"/>
          </a:p>
        </p:txBody>
      </p:sp>
      <p:cxnSp>
        <p:nvCxnSpPr>
          <p:cNvPr id="272" name="직선 연결선 271"/>
          <p:cNvCxnSpPr/>
          <p:nvPr/>
        </p:nvCxnSpPr>
        <p:spPr>
          <a:xfrm>
            <a:off x="978067" y="2146893"/>
            <a:ext cx="0" cy="2934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직선 연결선 272"/>
          <p:cNvCxnSpPr/>
          <p:nvPr/>
        </p:nvCxnSpPr>
        <p:spPr>
          <a:xfrm>
            <a:off x="1646036" y="2146893"/>
            <a:ext cx="7400078" cy="3331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4" name="표 2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780393"/>
              </p:ext>
            </p:extLst>
          </p:nvPr>
        </p:nvGraphicFramePr>
        <p:xfrm>
          <a:off x="974215" y="2736969"/>
          <a:ext cx="8128000" cy="19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/>
                        <a:t>ID%2=0</a:t>
                      </a:r>
                      <a:endParaRPr lang="ko-KR" altLang="en-US" sz="700" b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/>
                        <a:t>ID%2=1</a:t>
                      </a:r>
                      <a:endParaRPr lang="ko-KR" altLang="en-US" sz="700" b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5" name="TextBox 274"/>
          <p:cNvSpPr txBox="1"/>
          <p:nvPr/>
        </p:nvSpPr>
        <p:spPr>
          <a:xfrm>
            <a:off x="873645" y="2557991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0</a:t>
            </a:r>
            <a:endParaRPr lang="ko-KR" altLang="en-US" sz="800"/>
          </a:p>
        </p:txBody>
      </p:sp>
      <p:sp>
        <p:nvSpPr>
          <p:cNvPr id="276" name="TextBox 275"/>
          <p:cNvSpPr txBox="1"/>
          <p:nvPr/>
        </p:nvSpPr>
        <p:spPr>
          <a:xfrm>
            <a:off x="1338573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16</a:t>
            </a:r>
            <a:endParaRPr lang="ko-KR" altLang="en-US" sz="800"/>
          </a:p>
        </p:txBody>
      </p:sp>
      <p:sp>
        <p:nvSpPr>
          <p:cNvPr id="277" name="TextBox 276"/>
          <p:cNvSpPr txBox="1"/>
          <p:nvPr/>
        </p:nvSpPr>
        <p:spPr>
          <a:xfrm>
            <a:off x="1859607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32</a:t>
            </a:r>
            <a:endParaRPr lang="ko-KR" altLang="en-US" sz="800"/>
          </a:p>
        </p:txBody>
      </p:sp>
      <p:sp>
        <p:nvSpPr>
          <p:cNvPr id="278" name="TextBox 277"/>
          <p:cNvSpPr txBox="1"/>
          <p:nvPr/>
        </p:nvSpPr>
        <p:spPr>
          <a:xfrm>
            <a:off x="2352585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48</a:t>
            </a:r>
            <a:endParaRPr lang="ko-KR" altLang="en-US" sz="800"/>
          </a:p>
        </p:txBody>
      </p:sp>
      <p:sp>
        <p:nvSpPr>
          <p:cNvPr id="279" name="TextBox 278"/>
          <p:cNvSpPr txBox="1"/>
          <p:nvPr/>
        </p:nvSpPr>
        <p:spPr>
          <a:xfrm>
            <a:off x="2867161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64</a:t>
            </a:r>
            <a:endParaRPr lang="ko-KR" altLang="en-US" sz="800"/>
          </a:p>
        </p:txBody>
      </p:sp>
      <p:sp>
        <p:nvSpPr>
          <p:cNvPr id="280" name="TextBox 279"/>
          <p:cNvSpPr txBox="1"/>
          <p:nvPr/>
        </p:nvSpPr>
        <p:spPr>
          <a:xfrm>
            <a:off x="3360141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80</a:t>
            </a:r>
            <a:endParaRPr lang="ko-KR" altLang="en-US" sz="800"/>
          </a:p>
        </p:txBody>
      </p:sp>
      <p:sp>
        <p:nvSpPr>
          <p:cNvPr id="281" name="TextBox 280"/>
          <p:cNvSpPr txBox="1"/>
          <p:nvPr/>
        </p:nvSpPr>
        <p:spPr>
          <a:xfrm>
            <a:off x="3881175" y="255799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96</a:t>
            </a:r>
            <a:endParaRPr lang="ko-KR" altLang="en-US" sz="800"/>
          </a:p>
        </p:txBody>
      </p:sp>
      <p:sp>
        <p:nvSpPr>
          <p:cNvPr id="282" name="TextBox 281"/>
          <p:cNvSpPr txBox="1"/>
          <p:nvPr/>
        </p:nvSpPr>
        <p:spPr>
          <a:xfrm>
            <a:off x="4346101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112</a:t>
            </a:r>
            <a:endParaRPr lang="ko-KR" altLang="en-US" sz="800"/>
          </a:p>
        </p:txBody>
      </p:sp>
      <p:sp>
        <p:nvSpPr>
          <p:cNvPr id="283" name="TextBox 282"/>
          <p:cNvSpPr txBox="1"/>
          <p:nvPr/>
        </p:nvSpPr>
        <p:spPr>
          <a:xfrm>
            <a:off x="4860230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128</a:t>
            </a:r>
            <a:endParaRPr lang="ko-KR" altLang="en-US" sz="800"/>
          </a:p>
        </p:txBody>
      </p:sp>
      <p:sp>
        <p:nvSpPr>
          <p:cNvPr id="284" name="TextBox 283"/>
          <p:cNvSpPr txBox="1"/>
          <p:nvPr/>
        </p:nvSpPr>
        <p:spPr>
          <a:xfrm>
            <a:off x="5353211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144</a:t>
            </a:r>
            <a:endParaRPr lang="ko-KR" altLang="en-US" sz="800"/>
          </a:p>
        </p:txBody>
      </p:sp>
      <p:sp>
        <p:nvSpPr>
          <p:cNvPr id="285" name="TextBox 284"/>
          <p:cNvSpPr txBox="1"/>
          <p:nvPr/>
        </p:nvSpPr>
        <p:spPr>
          <a:xfrm>
            <a:off x="5874245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160</a:t>
            </a:r>
            <a:endParaRPr lang="ko-KR" altLang="en-US" sz="800"/>
          </a:p>
        </p:txBody>
      </p:sp>
      <p:sp>
        <p:nvSpPr>
          <p:cNvPr id="286" name="TextBox 285"/>
          <p:cNvSpPr txBox="1"/>
          <p:nvPr/>
        </p:nvSpPr>
        <p:spPr>
          <a:xfrm>
            <a:off x="6367223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176</a:t>
            </a:r>
            <a:endParaRPr lang="ko-KR" altLang="en-US" sz="800"/>
          </a:p>
        </p:txBody>
      </p:sp>
      <p:sp>
        <p:nvSpPr>
          <p:cNvPr id="287" name="TextBox 286"/>
          <p:cNvSpPr txBox="1"/>
          <p:nvPr/>
        </p:nvSpPr>
        <p:spPr>
          <a:xfrm>
            <a:off x="6881799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192</a:t>
            </a:r>
            <a:endParaRPr lang="ko-KR" altLang="en-US" sz="800"/>
          </a:p>
        </p:txBody>
      </p:sp>
      <p:sp>
        <p:nvSpPr>
          <p:cNvPr id="288" name="TextBox 287"/>
          <p:cNvSpPr txBox="1"/>
          <p:nvPr/>
        </p:nvSpPr>
        <p:spPr>
          <a:xfrm>
            <a:off x="7374779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208</a:t>
            </a:r>
            <a:endParaRPr lang="ko-KR" altLang="en-US" sz="800"/>
          </a:p>
        </p:txBody>
      </p:sp>
      <p:sp>
        <p:nvSpPr>
          <p:cNvPr id="289" name="TextBox 288"/>
          <p:cNvSpPr txBox="1"/>
          <p:nvPr/>
        </p:nvSpPr>
        <p:spPr>
          <a:xfrm>
            <a:off x="7895813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224</a:t>
            </a:r>
            <a:endParaRPr lang="ko-KR" altLang="en-US" sz="800"/>
          </a:p>
        </p:txBody>
      </p:sp>
      <p:sp>
        <p:nvSpPr>
          <p:cNvPr id="290" name="TextBox 289"/>
          <p:cNvSpPr txBox="1"/>
          <p:nvPr/>
        </p:nvSpPr>
        <p:spPr>
          <a:xfrm>
            <a:off x="8388792" y="255799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240</a:t>
            </a:r>
            <a:endParaRPr lang="ko-KR" altLang="en-US" sz="800"/>
          </a:p>
        </p:txBody>
      </p:sp>
      <p:cxnSp>
        <p:nvCxnSpPr>
          <p:cNvPr id="291" name="직선 화살표 연결선 290"/>
          <p:cNvCxnSpPr/>
          <p:nvPr/>
        </p:nvCxnSpPr>
        <p:spPr>
          <a:xfrm>
            <a:off x="1001603" y="2557988"/>
            <a:ext cx="804672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/>
          <p:cNvSpPr txBox="1"/>
          <p:nvPr/>
        </p:nvSpPr>
        <p:spPr>
          <a:xfrm>
            <a:off x="978066" y="2342544"/>
            <a:ext cx="53014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SIB1-NB TTI where TBS and the number of repetitions are indicated by schedulingInfoSIB1 in MIB-NB (2.56s)</a:t>
            </a:r>
            <a:endParaRPr lang="ko-KR" altLang="en-US" sz="800"/>
          </a:p>
        </p:txBody>
      </p:sp>
      <p:cxnSp>
        <p:nvCxnSpPr>
          <p:cNvPr id="293" name="직선 연결선 292"/>
          <p:cNvCxnSpPr/>
          <p:nvPr/>
        </p:nvCxnSpPr>
        <p:spPr>
          <a:xfrm>
            <a:off x="978067" y="2949476"/>
            <a:ext cx="0" cy="2934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직선 연결선 293"/>
          <p:cNvCxnSpPr/>
          <p:nvPr/>
        </p:nvCxnSpPr>
        <p:spPr>
          <a:xfrm>
            <a:off x="1987233" y="2954921"/>
            <a:ext cx="7058881" cy="3277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5" name="표 2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651281"/>
              </p:ext>
            </p:extLst>
          </p:nvPr>
        </p:nvGraphicFramePr>
        <p:xfrm>
          <a:off x="974215" y="3515133"/>
          <a:ext cx="83312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96" name="TextBox 295"/>
          <p:cNvSpPr txBox="1"/>
          <p:nvPr/>
        </p:nvSpPr>
        <p:spPr>
          <a:xfrm>
            <a:off x="747427" y="3497773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0</a:t>
            </a:r>
            <a:endParaRPr lang="ko-KR" altLang="en-US" sz="800"/>
          </a:p>
        </p:txBody>
      </p:sp>
      <p:sp>
        <p:nvSpPr>
          <p:cNvPr id="297" name="TextBox 296"/>
          <p:cNvSpPr txBox="1"/>
          <p:nvPr/>
        </p:nvSpPr>
        <p:spPr>
          <a:xfrm>
            <a:off x="1895603" y="3336155"/>
            <a:ext cx="2407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5</a:t>
            </a:r>
            <a:endParaRPr lang="ko-KR" altLang="en-US" sz="800"/>
          </a:p>
        </p:txBody>
      </p:sp>
      <p:sp>
        <p:nvSpPr>
          <p:cNvPr id="298" name="TextBox 297"/>
          <p:cNvSpPr txBox="1"/>
          <p:nvPr/>
        </p:nvSpPr>
        <p:spPr>
          <a:xfrm>
            <a:off x="2906915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10</a:t>
            </a:r>
            <a:endParaRPr lang="ko-KR" altLang="en-US" sz="800"/>
          </a:p>
        </p:txBody>
      </p:sp>
      <p:cxnSp>
        <p:nvCxnSpPr>
          <p:cNvPr id="299" name="직선 화살표 연결선 298"/>
          <p:cNvCxnSpPr/>
          <p:nvPr/>
        </p:nvCxnSpPr>
        <p:spPr>
          <a:xfrm>
            <a:off x="1001603" y="3336155"/>
            <a:ext cx="827859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TextBox 299"/>
          <p:cNvSpPr txBox="1"/>
          <p:nvPr/>
        </p:nvSpPr>
        <p:spPr>
          <a:xfrm>
            <a:off x="4942368" y="3120711"/>
            <a:ext cx="4315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40ms</a:t>
            </a:r>
            <a:endParaRPr lang="ko-KR" altLang="en-US" sz="800"/>
          </a:p>
        </p:txBody>
      </p:sp>
      <p:sp>
        <p:nvSpPr>
          <p:cNvPr id="301" name="TextBox 300"/>
          <p:cNvSpPr txBox="1"/>
          <p:nvPr/>
        </p:nvSpPr>
        <p:spPr>
          <a:xfrm>
            <a:off x="3951221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15</a:t>
            </a:r>
            <a:endParaRPr lang="ko-KR" altLang="en-US" sz="800"/>
          </a:p>
        </p:txBody>
      </p:sp>
      <p:sp>
        <p:nvSpPr>
          <p:cNvPr id="302" name="TextBox 301"/>
          <p:cNvSpPr txBox="1"/>
          <p:nvPr/>
        </p:nvSpPr>
        <p:spPr>
          <a:xfrm>
            <a:off x="4973180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</a:t>
            </a:r>
            <a:endParaRPr lang="ko-KR" altLang="en-US" sz="800"/>
          </a:p>
        </p:txBody>
      </p:sp>
      <p:sp>
        <p:nvSpPr>
          <p:cNvPr id="303" name="TextBox 302"/>
          <p:cNvSpPr txBox="1"/>
          <p:nvPr/>
        </p:nvSpPr>
        <p:spPr>
          <a:xfrm>
            <a:off x="6012544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25</a:t>
            </a:r>
            <a:endParaRPr lang="ko-KR" altLang="en-US" sz="800"/>
          </a:p>
        </p:txBody>
      </p:sp>
      <p:sp>
        <p:nvSpPr>
          <p:cNvPr id="304" name="TextBox 303"/>
          <p:cNvSpPr txBox="1"/>
          <p:nvPr/>
        </p:nvSpPr>
        <p:spPr>
          <a:xfrm>
            <a:off x="7066307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30</a:t>
            </a:r>
            <a:endParaRPr lang="ko-KR" altLang="en-US" sz="800"/>
          </a:p>
        </p:txBody>
      </p:sp>
      <p:sp>
        <p:nvSpPr>
          <p:cNvPr id="305" name="TextBox 304"/>
          <p:cNvSpPr txBox="1"/>
          <p:nvPr/>
        </p:nvSpPr>
        <p:spPr>
          <a:xfrm>
            <a:off x="8105671" y="3336155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35</a:t>
            </a:r>
            <a:endParaRPr lang="ko-KR" altLang="en-US" sz="800"/>
          </a:p>
        </p:txBody>
      </p:sp>
      <p:sp>
        <p:nvSpPr>
          <p:cNvPr id="306" name="설명선 2(테두리 없음) 305"/>
          <p:cNvSpPr/>
          <p:nvPr/>
        </p:nvSpPr>
        <p:spPr>
          <a:xfrm>
            <a:off x="2666670" y="3634227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371605"/>
              <a:gd name="adj6" fmla="val -88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9280202" y="350430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39</a:t>
            </a:r>
            <a:endParaRPr lang="ko-KR" altLang="en-US" sz="800"/>
          </a:p>
        </p:txBody>
      </p:sp>
      <p:sp>
        <p:nvSpPr>
          <p:cNvPr id="308" name="TextBox 307"/>
          <p:cNvSpPr txBox="1"/>
          <p:nvPr/>
        </p:nvSpPr>
        <p:spPr>
          <a:xfrm>
            <a:off x="719374" y="3703321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40</a:t>
            </a:r>
            <a:endParaRPr lang="ko-KR" altLang="en-US" sz="800"/>
          </a:p>
        </p:txBody>
      </p:sp>
      <p:sp>
        <p:nvSpPr>
          <p:cNvPr id="309" name="TextBox 308"/>
          <p:cNvSpPr txBox="1"/>
          <p:nvPr/>
        </p:nvSpPr>
        <p:spPr>
          <a:xfrm>
            <a:off x="9280202" y="370984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79</a:t>
            </a:r>
            <a:endParaRPr lang="ko-KR" altLang="en-US" sz="800"/>
          </a:p>
        </p:txBody>
      </p:sp>
      <p:sp>
        <p:nvSpPr>
          <p:cNvPr id="310" name="TextBox 309"/>
          <p:cNvSpPr txBox="1"/>
          <p:nvPr/>
        </p:nvSpPr>
        <p:spPr>
          <a:xfrm>
            <a:off x="719374" y="3891862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80</a:t>
            </a:r>
            <a:endParaRPr lang="ko-KR" altLang="en-US" sz="800"/>
          </a:p>
        </p:txBody>
      </p:sp>
      <p:sp>
        <p:nvSpPr>
          <p:cNvPr id="311" name="TextBox 310"/>
          <p:cNvSpPr txBox="1"/>
          <p:nvPr/>
        </p:nvSpPr>
        <p:spPr>
          <a:xfrm>
            <a:off x="9252150" y="3898390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119</a:t>
            </a:r>
            <a:endParaRPr lang="ko-KR" altLang="en-US" sz="800"/>
          </a:p>
        </p:txBody>
      </p:sp>
      <p:sp>
        <p:nvSpPr>
          <p:cNvPr id="312" name="TextBox 311"/>
          <p:cNvSpPr txBox="1"/>
          <p:nvPr/>
        </p:nvSpPr>
        <p:spPr>
          <a:xfrm>
            <a:off x="691322" y="409871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120</a:t>
            </a:r>
            <a:endParaRPr lang="ko-KR" altLang="en-US" sz="800"/>
          </a:p>
        </p:txBody>
      </p:sp>
      <p:sp>
        <p:nvSpPr>
          <p:cNvPr id="313" name="TextBox 312"/>
          <p:cNvSpPr txBox="1"/>
          <p:nvPr/>
        </p:nvSpPr>
        <p:spPr>
          <a:xfrm>
            <a:off x="9252150" y="410523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159</a:t>
            </a:r>
            <a:endParaRPr lang="ko-KR" altLang="en-US" sz="800"/>
          </a:p>
        </p:txBody>
      </p:sp>
      <p:sp>
        <p:nvSpPr>
          <p:cNvPr id="314" name="TextBox 313"/>
          <p:cNvSpPr txBox="1"/>
          <p:nvPr/>
        </p:nvSpPr>
        <p:spPr>
          <a:xfrm>
            <a:off x="691322" y="429565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160</a:t>
            </a:r>
            <a:endParaRPr lang="ko-KR" altLang="en-US" sz="800"/>
          </a:p>
        </p:txBody>
      </p:sp>
      <p:sp>
        <p:nvSpPr>
          <p:cNvPr id="315" name="TextBox 314"/>
          <p:cNvSpPr txBox="1"/>
          <p:nvPr/>
        </p:nvSpPr>
        <p:spPr>
          <a:xfrm>
            <a:off x="9252150" y="430218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199</a:t>
            </a:r>
            <a:endParaRPr lang="ko-KR" altLang="en-US" sz="800"/>
          </a:p>
        </p:txBody>
      </p:sp>
      <p:sp>
        <p:nvSpPr>
          <p:cNvPr id="316" name="TextBox 315"/>
          <p:cNvSpPr txBox="1"/>
          <p:nvPr/>
        </p:nvSpPr>
        <p:spPr>
          <a:xfrm>
            <a:off x="691322" y="450120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200</a:t>
            </a:r>
            <a:endParaRPr lang="ko-KR" altLang="en-US" sz="800"/>
          </a:p>
        </p:txBody>
      </p:sp>
      <p:sp>
        <p:nvSpPr>
          <p:cNvPr id="317" name="TextBox 316"/>
          <p:cNvSpPr txBox="1"/>
          <p:nvPr/>
        </p:nvSpPr>
        <p:spPr>
          <a:xfrm>
            <a:off x="9252150" y="4507733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239</a:t>
            </a:r>
            <a:endParaRPr lang="ko-KR" altLang="en-US" sz="800"/>
          </a:p>
        </p:txBody>
      </p:sp>
      <p:sp>
        <p:nvSpPr>
          <p:cNvPr id="318" name="TextBox 317"/>
          <p:cNvSpPr txBox="1"/>
          <p:nvPr/>
        </p:nvSpPr>
        <p:spPr>
          <a:xfrm>
            <a:off x="691322" y="468974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240</a:t>
            </a:r>
            <a:endParaRPr lang="ko-KR" altLang="en-US" sz="800"/>
          </a:p>
        </p:txBody>
      </p:sp>
      <p:sp>
        <p:nvSpPr>
          <p:cNvPr id="319" name="TextBox 318"/>
          <p:cNvSpPr txBox="1"/>
          <p:nvPr/>
        </p:nvSpPr>
        <p:spPr>
          <a:xfrm>
            <a:off x="9252150" y="4696274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279</a:t>
            </a:r>
            <a:endParaRPr lang="ko-KR" altLang="en-US" sz="800"/>
          </a:p>
        </p:txBody>
      </p:sp>
      <p:sp>
        <p:nvSpPr>
          <p:cNvPr id="320" name="TextBox 319"/>
          <p:cNvSpPr txBox="1"/>
          <p:nvPr/>
        </p:nvSpPr>
        <p:spPr>
          <a:xfrm>
            <a:off x="691322" y="489659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280</a:t>
            </a:r>
            <a:endParaRPr lang="ko-KR" altLang="en-US" sz="800"/>
          </a:p>
        </p:txBody>
      </p:sp>
      <p:sp>
        <p:nvSpPr>
          <p:cNvPr id="321" name="TextBox 320"/>
          <p:cNvSpPr txBox="1"/>
          <p:nvPr/>
        </p:nvSpPr>
        <p:spPr>
          <a:xfrm>
            <a:off x="9252150" y="4903123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319</a:t>
            </a:r>
            <a:endParaRPr lang="ko-KR" altLang="en-US" sz="800"/>
          </a:p>
        </p:txBody>
      </p:sp>
      <p:cxnSp>
        <p:nvCxnSpPr>
          <p:cNvPr id="322" name="직선 화살표 연결선 321"/>
          <p:cNvCxnSpPr/>
          <p:nvPr/>
        </p:nvCxnSpPr>
        <p:spPr>
          <a:xfrm>
            <a:off x="716167" y="3530400"/>
            <a:ext cx="0" cy="158816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3" name="TextBox 322"/>
          <p:cNvSpPr txBox="1"/>
          <p:nvPr/>
        </p:nvSpPr>
        <p:spPr>
          <a:xfrm rot="16200000">
            <a:off x="68475" y="4165403"/>
            <a:ext cx="10486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320ms(=40ms x 8)</a:t>
            </a:r>
            <a:endParaRPr lang="ko-KR" altLang="en-US" sz="800"/>
          </a:p>
        </p:txBody>
      </p:sp>
      <p:sp>
        <p:nvSpPr>
          <p:cNvPr id="324" name="TextBox 323"/>
          <p:cNvSpPr txBox="1"/>
          <p:nvPr/>
        </p:nvSpPr>
        <p:spPr>
          <a:xfrm>
            <a:off x="2675300" y="3545232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PCID%2=0</a:t>
            </a:r>
            <a:endParaRPr lang="ko-KR" altLang="en-US" sz="900"/>
          </a:p>
        </p:txBody>
      </p:sp>
      <p:sp>
        <p:nvSpPr>
          <p:cNvPr id="325" name="설명선 2(테두리 없음) 324"/>
          <p:cNvSpPr/>
          <p:nvPr/>
        </p:nvSpPr>
        <p:spPr>
          <a:xfrm>
            <a:off x="2666670" y="4417154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371605"/>
              <a:gd name="adj6" fmla="val -88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2675300" y="4328159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PCID%2=1</a:t>
            </a:r>
            <a:endParaRPr lang="ko-KR" altLang="en-US" sz="900"/>
          </a:p>
        </p:txBody>
      </p:sp>
      <p:graphicFrame>
        <p:nvGraphicFramePr>
          <p:cNvPr id="327" name="표 3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758598"/>
              </p:ext>
            </p:extLst>
          </p:nvPr>
        </p:nvGraphicFramePr>
        <p:xfrm>
          <a:off x="974215" y="5204788"/>
          <a:ext cx="83312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28" name="TextBox 327"/>
          <p:cNvSpPr txBox="1"/>
          <p:nvPr/>
        </p:nvSpPr>
        <p:spPr>
          <a:xfrm>
            <a:off x="747427" y="5187428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0</a:t>
            </a:r>
            <a:endParaRPr lang="ko-KR" altLang="en-US" sz="800"/>
          </a:p>
        </p:txBody>
      </p:sp>
      <p:sp>
        <p:nvSpPr>
          <p:cNvPr id="329" name="설명선 2(테두리 없음) 328"/>
          <p:cNvSpPr/>
          <p:nvPr/>
        </p:nvSpPr>
        <p:spPr>
          <a:xfrm>
            <a:off x="2666670" y="5323882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371605"/>
              <a:gd name="adj6" fmla="val -88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30" name="TextBox 329"/>
          <p:cNvSpPr txBox="1"/>
          <p:nvPr/>
        </p:nvSpPr>
        <p:spPr>
          <a:xfrm>
            <a:off x="9280202" y="5193956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39</a:t>
            </a:r>
            <a:endParaRPr lang="ko-KR" altLang="en-US" sz="800"/>
          </a:p>
        </p:txBody>
      </p:sp>
      <p:sp>
        <p:nvSpPr>
          <p:cNvPr id="331" name="TextBox 330"/>
          <p:cNvSpPr txBox="1"/>
          <p:nvPr/>
        </p:nvSpPr>
        <p:spPr>
          <a:xfrm>
            <a:off x="719374" y="5392976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40</a:t>
            </a:r>
            <a:endParaRPr lang="ko-KR" altLang="en-US" sz="800"/>
          </a:p>
        </p:txBody>
      </p:sp>
      <p:sp>
        <p:nvSpPr>
          <p:cNvPr id="332" name="TextBox 331"/>
          <p:cNvSpPr txBox="1"/>
          <p:nvPr/>
        </p:nvSpPr>
        <p:spPr>
          <a:xfrm>
            <a:off x="9280202" y="5399504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79</a:t>
            </a:r>
            <a:endParaRPr lang="ko-KR" altLang="en-US" sz="800"/>
          </a:p>
        </p:txBody>
      </p:sp>
      <p:sp>
        <p:nvSpPr>
          <p:cNvPr id="333" name="TextBox 332"/>
          <p:cNvSpPr txBox="1"/>
          <p:nvPr/>
        </p:nvSpPr>
        <p:spPr>
          <a:xfrm>
            <a:off x="719374" y="5581517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80</a:t>
            </a:r>
            <a:endParaRPr lang="ko-KR" altLang="en-US" sz="800"/>
          </a:p>
        </p:txBody>
      </p:sp>
      <p:sp>
        <p:nvSpPr>
          <p:cNvPr id="334" name="TextBox 333"/>
          <p:cNvSpPr txBox="1"/>
          <p:nvPr/>
        </p:nvSpPr>
        <p:spPr>
          <a:xfrm>
            <a:off x="9252150" y="558804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119</a:t>
            </a:r>
            <a:endParaRPr lang="ko-KR" altLang="en-US" sz="800"/>
          </a:p>
        </p:txBody>
      </p:sp>
      <p:sp>
        <p:nvSpPr>
          <p:cNvPr id="335" name="TextBox 334"/>
          <p:cNvSpPr txBox="1"/>
          <p:nvPr/>
        </p:nvSpPr>
        <p:spPr>
          <a:xfrm>
            <a:off x="691322" y="578836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120</a:t>
            </a:r>
            <a:endParaRPr lang="ko-KR" altLang="en-US" sz="800"/>
          </a:p>
        </p:txBody>
      </p:sp>
      <p:sp>
        <p:nvSpPr>
          <p:cNvPr id="336" name="TextBox 335"/>
          <p:cNvSpPr txBox="1"/>
          <p:nvPr/>
        </p:nvSpPr>
        <p:spPr>
          <a:xfrm>
            <a:off x="9252150" y="5794894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159</a:t>
            </a:r>
            <a:endParaRPr lang="ko-KR" altLang="en-US" sz="800"/>
          </a:p>
        </p:txBody>
      </p:sp>
      <p:sp>
        <p:nvSpPr>
          <p:cNvPr id="337" name="TextBox 336"/>
          <p:cNvSpPr txBox="1"/>
          <p:nvPr/>
        </p:nvSpPr>
        <p:spPr>
          <a:xfrm>
            <a:off x="691322" y="5985312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160</a:t>
            </a:r>
            <a:endParaRPr lang="ko-KR" altLang="en-US" sz="800"/>
          </a:p>
        </p:txBody>
      </p:sp>
      <p:sp>
        <p:nvSpPr>
          <p:cNvPr id="338" name="TextBox 337"/>
          <p:cNvSpPr txBox="1"/>
          <p:nvPr/>
        </p:nvSpPr>
        <p:spPr>
          <a:xfrm>
            <a:off x="9252150" y="5991840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199</a:t>
            </a:r>
            <a:endParaRPr lang="ko-KR" altLang="en-US" sz="800"/>
          </a:p>
        </p:txBody>
      </p:sp>
      <p:sp>
        <p:nvSpPr>
          <p:cNvPr id="339" name="TextBox 338"/>
          <p:cNvSpPr txBox="1"/>
          <p:nvPr/>
        </p:nvSpPr>
        <p:spPr>
          <a:xfrm>
            <a:off x="691322" y="6190860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200</a:t>
            </a:r>
            <a:endParaRPr lang="ko-KR" altLang="en-US" sz="800"/>
          </a:p>
        </p:txBody>
      </p:sp>
      <p:sp>
        <p:nvSpPr>
          <p:cNvPr id="340" name="TextBox 339"/>
          <p:cNvSpPr txBox="1"/>
          <p:nvPr/>
        </p:nvSpPr>
        <p:spPr>
          <a:xfrm>
            <a:off x="9252150" y="6197388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239</a:t>
            </a:r>
            <a:endParaRPr lang="ko-KR" altLang="en-US" sz="800"/>
          </a:p>
        </p:txBody>
      </p:sp>
      <p:sp>
        <p:nvSpPr>
          <p:cNvPr id="341" name="TextBox 340"/>
          <p:cNvSpPr txBox="1"/>
          <p:nvPr/>
        </p:nvSpPr>
        <p:spPr>
          <a:xfrm>
            <a:off x="691322" y="637940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240</a:t>
            </a:r>
            <a:endParaRPr lang="ko-KR" altLang="en-US" sz="800"/>
          </a:p>
        </p:txBody>
      </p:sp>
      <p:sp>
        <p:nvSpPr>
          <p:cNvPr id="342" name="TextBox 341"/>
          <p:cNvSpPr txBox="1"/>
          <p:nvPr/>
        </p:nvSpPr>
        <p:spPr>
          <a:xfrm>
            <a:off x="9252150" y="638592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279</a:t>
            </a:r>
            <a:endParaRPr lang="ko-KR" altLang="en-US" sz="800"/>
          </a:p>
        </p:txBody>
      </p:sp>
      <p:sp>
        <p:nvSpPr>
          <p:cNvPr id="343" name="TextBox 342"/>
          <p:cNvSpPr txBox="1"/>
          <p:nvPr/>
        </p:nvSpPr>
        <p:spPr>
          <a:xfrm>
            <a:off x="691322" y="6586250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280</a:t>
            </a:r>
            <a:endParaRPr lang="ko-KR" altLang="en-US" sz="800"/>
          </a:p>
        </p:txBody>
      </p:sp>
      <p:sp>
        <p:nvSpPr>
          <p:cNvPr id="344" name="TextBox 343"/>
          <p:cNvSpPr txBox="1"/>
          <p:nvPr/>
        </p:nvSpPr>
        <p:spPr>
          <a:xfrm>
            <a:off x="9252150" y="6592778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319</a:t>
            </a:r>
            <a:endParaRPr lang="ko-KR" altLang="en-US" sz="800"/>
          </a:p>
        </p:txBody>
      </p:sp>
      <p:cxnSp>
        <p:nvCxnSpPr>
          <p:cNvPr id="345" name="직선 화살표 연결선 344"/>
          <p:cNvCxnSpPr/>
          <p:nvPr/>
        </p:nvCxnSpPr>
        <p:spPr>
          <a:xfrm>
            <a:off x="716167" y="5220055"/>
            <a:ext cx="0" cy="158816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TextBox 345"/>
          <p:cNvSpPr txBox="1"/>
          <p:nvPr/>
        </p:nvSpPr>
        <p:spPr>
          <a:xfrm rot="16200000">
            <a:off x="68475" y="5855058"/>
            <a:ext cx="10486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320ms(=40ms x 8)</a:t>
            </a:r>
            <a:endParaRPr lang="ko-KR" altLang="en-US" sz="800"/>
          </a:p>
        </p:txBody>
      </p:sp>
      <p:sp>
        <p:nvSpPr>
          <p:cNvPr id="347" name="TextBox 346"/>
          <p:cNvSpPr txBox="1"/>
          <p:nvPr/>
        </p:nvSpPr>
        <p:spPr>
          <a:xfrm>
            <a:off x="2675300" y="5234887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PCID%2=0</a:t>
            </a:r>
            <a:endParaRPr lang="ko-KR" altLang="en-US" sz="900"/>
          </a:p>
        </p:txBody>
      </p:sp>
      <p:sp>
        <p:nvSpPr>
          <p:cNvPr id="348" name="설명선 2(테두리 없음) 347"/>
          <p:cNvSpPr/>
          <p:nvPr/>
        </p:nvSpPr>
        <p:spPr>
          <a:xfrm>
            <a:off x="2666670" y="6106809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371605"/>
              <a:gd name="adj6" fmla="val -8863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2675300" y="6017814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PCID%2=1</a:t>
            </a:r>
            <a:endParaRPr lang="ko-KR" altLang="en-US" sz="900"/>
          </a:p>
        </p:txBody>
      </p:sp>
      <p:sp>
        <p:nvSpPr>
          <p:cNvPr id="350" name="TextBox 349"/>
          <p:cNvSpPr txBox="1"/>
          <p:nvPr/>
        </p:nvSpPr>
        <p:spPr>
          <a:xfrm>
            <a:off x="9709633" y="3966582"/>
            <a:ext cx="2333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n-US" altLang="ko-KR" sz="3200" dirty="0">
                <a:solidFill>
                  <a:srgbClr val="FF0000"/>
                </a:solidFill>
              </a:rPr>
              <a:t>for Case-A</a:t>
            </a:r>
          </a:p>
        </p:txBody>
      </p:sp>
      <p:sp>
        <p:nvSpPr>
          <p:cNvPr id="351" name="TextBox 350"/>
          <p:cNvSpPr txBox="1"/>
          <p:nvPr/>
        </p:nvSpPr>
        <p:spPr>
          <a:xfrm>
            <a:off x="9709633" y="5666093"/>
            <a:ext cx="2333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n-US" altLang="ko-KR" sz="3200" dirty="0">
                <a:solidFill>
                  <a:srgbClr val="FF0000"/>
                </a:solidFill>
              </a:rPr>
              <a:t>for Case-B</a:t>
            </a:r>
          </a:p>
        </p:txBody>
      </p:sp>
    </p:spTree>
    <p:extLst>
      <p:ext uri="{BB962C8B-B14F-4D97-AF65-F5344CB8AC3E}">
        <p14:creationId xmlns:p14="http://schemas.microsoft.com/office/powerpoint/2010/main" val="2969622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Example for SIB1-NB transmissions on a non-anchor carrier when the repetition number is 16</a:t>
            </a:r>
            <a:endParaRPr lang="ko-KR" altLang="en-US" sz="2000"/>
          </a:p>
          <a:p>
            <a:endParaRPr lang="ko-KR" altLang="en-US" sz="2000" dirty="0"/>
          </a:p>
        </p:txBody>
      </p:sp>
      <p:graphicFrame>
        <p:nvGraphicFramePr>
          <p:cNvPr id="328" name="표 3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807279"/>
              </p:ext>
            </p:extLst>
          </p:nvPr>
        </p:nvGraphicFramePr>
        <p:xfrm>
          <a:off x="974219" y="1910685"/>
          <a:ext cx="10761648" cy="24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6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672603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124813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9" name="TextBox 328"/>
          <p:cNvSpPr txBox="1"/>
          <p:nvPr/>
        </p:nvSpPr>
        <p:spPr>
          <a:xfrm>
            <a:off x="873649" y="1731707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0</a:t>
            </a:r>
            <a:endParaRPr lang="ko-KR" altLang="en-US" sz="800"/>
          </a:p>
        </p:txBody>
      </p:sp>
      <p:sp>
        <p:nvSpPr>
          <p:cNvPr id="330" name="TextBox 329"/>
          <p:cNvSpPr txBox="1"/>
          <p:nvPr/>
        </p:nvSpPr>
        <p:spPr>
          <a:xfrm>
            <a:off x="1469549" y="173170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</a:rPr>
              <a:t>256</a:t>
            </a:r>
            <a:endParaRPr lang="ko-KR" altLang="en-US" sz="800">
              <a:solidFill>
                <a:srgbClr val="FF0000"/>
              </a:solidFill>
            </a:endParaRPr>
          </a:p>
        </p:txBody>
      </p:sp>
      <p:sp>
        <p:nvSpPr>
          <p:cNvPr id="331" name="TextBox 330"/>
          <p:cNvSpPr txBox="1"/>
          <p:nvPr/>
        </p:nvSpPr>
        <p:spPr>
          <a:xfrm>
            <a:off x="2149612" y="173170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512	</a:t>
            </a:r>
            <a:endParaRPr lang="ko-KR" altLang="en-US" sz="800"/>
          </a:p>
        </p:txBody>
      </p:sp>
      <p:sp>
        <p:nvSpPr>
          <p:cNvPr id="332" name="TextBox 331"/>
          <p:cNvSpPr txBox="1"/>
          <p:nvPr/>
        </p:nvSpPr>
        <p:spPr>
          <a:xfrm>
            <a:off x="2817516" y="173170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768</a:t>
            </a:r>
            <a:endParaRPr lang="ko-KR" altLang="en-US" sz="800"/>
          </a:p>
        </p:txBody>
      </p:sp>
      <p:sp>
        <p:nvSpPr>
          <p:cNvPr id="333" name="TextBox 332"/>
          <p:cNvSpPr txBox="1"/>
          <p:nvPr/>
        </p:nvSpPr>
        <p:spPr>
          <a:xfrm>
            <a:off x="3463070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1024</a:t>
            </a:r>
            <a:endParaRPr lang="ko-KR" altLang="en-US" sz="800"/>
          </a:p>
        </p:txBody>
      </p:sp>
      <p:sp>
        <p:nvSpPr>
          <p:cNvPr id="334" name="TextBox 333"/>
          <p:cNvSpPr txBox="1"/>
          <p:nvPr/>
        </p:nvSpPr>
        <p:spPr>
          <a:xfrm>
            <a:off x="4130976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1280</a:t>
            </a:r>
            <a:endParaRPr lang="ko-KR" altLang="en-US" sz="800"/>
          </a:p>
        </p:txBody>
      </p:sp>
      <p:sp>
        <p:nvSpPr>
          <p:cNvPr id="335" name="TextBox 334"/>
          <p:cNvSpPr txBox="1"/>
          <p:nvPr/>
        </p:nvSpPr>
        <p:spPr>
          <a:xfrm>
            <a:off x="4811038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1536</a:t>
            </a:r>
            <a:endParaRPr lang="ko-KR" altLang="en-US" sz="800"/>
          </a:p>
        </p:txBody>
      </p:sp>
      <p:sp>
        <p:nvSpPr>
          <p:cNvPr id="336" name="TextBox 335"/>
          <p:cNvSpPr txBox="1"/>
          <p:nvPr/>
        </p:nvSpPr>
        <p:spPr>
          <a:xfrm>
            <a:off x="5486898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1792</a:t>
            </a:r>
            <a:endParaRPr lang="ko-KR" altLang="en-US" sz="800"/>
          </a:p>
        </p:txBody>
      </p:sp>
      <p:sp>
        <p:nvSpPr>
          <p:cNvPr id="337" name="TextBox 336"/>
          <p:cNvSpPr txBox="1"/>
          <p:nvPr/>
        </p:nvSpPr>
        <p:spPr>
          <a:xfrm>
            <a:off x="6152098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2048</a:t>
            </a:r>
            <a:endParaRPr lang="ko-KR" altLang="en-US" sz="800"/>
          </a:p>
        </p:txBody>
      </p:sp>
      <p:sp>
        <p:nvSpPr>
          <p:cNvPr id="338" name="TextBox 337"/>
          <p:cNvSpPr txBox="1"/>
          <p:nvPr/>
        </p:nvSpPr>
        <p:spPr>
          <a:xfrm>
            <a:off x="6827959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2304</a:t>
            </a:r>
            <a:endParaRPr lang="ko-KR" altLang="en-US" sz="800"/>
          </a:p>
        </p:txBody>
      </p:sp>
      <p:sp>
        <p:nvSpPr>
          <p:cNvPr id="339" name="TextBox 338"/>
          <p:cNvSpPr txBox="1"/>
          <p:nvPr/>
        </p:nvSpPr>
        <p:spPr>
          <a:xfrm>
            <a:off x="7492120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2560</a:t>
            </a:r>
            <a:endParaRPr lang="ko-KR" altLang="en-US" sz="800"/>
          </a:p>
        </p:txBody>
      </p:sp>
      <p:sp>
        <p:nvSpPr>
          <p:cNvPr id="340" name="TextBox 339"/>
          <p:cNvSpPr txBox="1"/>
          <p:nvPr/>
        </p:nvSpPr>
        <p:spPr>
          <a:xfrm>
            <a:off x="8167979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2816</a:t>
            </a:r>
            <a:endParaRPr lang="ko-KR" altLang="en-US" sz="800"/>
          </a:p>
        </p:txBody>
      </p:sp>
      <p:sp>
        <p:nvSpPr>
          <p:cNvPr id="341" name="TextBox 340"/>
          <p:cNvSpPr txBox="1"/>
          <p:nvPr/>
        </p:nvSpPr>
        <p:spPr>
          <a:xfrm>
            <a:off x="8841575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3072</a:t>
            </a:r>
            <a:endParaRPr lang="ko-KR" altLang="en-US" sz="800"/>
          </a:p>
        </p:txBody>
      </p:sp>
      <p:sp>
        <p:nvSpPr>
          <p:cNvPr id="342" name="TextBox 341"/>
          <p:cNvSpPr txBox="1"/>
          <p:nvPr/>
        </p:nvSpPr>
        <p:spPr>
          <a:xfrm>
            <a:off x="9509484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3328</a:t>
            </a:r>
            <a:endParaRPr lang="ko-KR" altLang="en-US" sz="800"/>
          </a:p>
        </p:txBody>
      </p:sp>
      <p:sp>
        <p:nvSpPr>
          <p:cNvPr id="343" name="TextBox 342"/>
          <p:cNvSpPr txBox="1"/>
          <p:nvPr/>
        </p:nvSpPr>
        <p:spPr>
          <a:xfrm>
            <a:off x="10195134" y="173170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3584</a:t>
            </a:r>
            <a:endParaRPr lang="ko-KR" altLang="en-US" sz="800"/>
          </a:p>
        </p:txBody>
      </p:sp>
      <p:sp>
        <p:nvSpPr>
          <p:cNvPr id="344" name="TextBox 343"/>
          <p:cNvSpPr txBox="1"/>
          <p:nvPr/>
        </p:nvSpPr>
        <p:spPr>
          <a:xfrm>
            <a:off x="10836999" y="1731707"/>
            <a:ext cx="4499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3840</a:t>
            </a:r>
            <a:endParaRPr lang="ko-KR" altLang="en-US" sz="800"/>
          </a:p>
        </p:txBody>
      </p:sp>
      <p:cxnSp>
        <p:nvCxnSpPr>
          <p:cNvPr id="345" name="직선 화살표 연결선 344"/>
          <p:cNvCxnSpPr/>
          <p:nvPr/>
        </p:nvCxnSpPr>
        <p:spPr>
          <a:xfrm>
            <a:off x="1001607" y="1724393"/>
            <a:ext cx="10686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TextBox 345"/>
          <p:cNvSpPr txBox="1"/>
          <p:nvPr/>
        </p:nvSpPr>
        <p:spPr>
          <a:xfrm>
            <a:off x="978070" y="1508949"/>
            <a:ext cx="40318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Possible boundaries of modification for SystemInformationBlockType1-NB (40.96s)</a:t>
            </a:r>
            <a:endParaRPr lang="ko-KR" altLang="en-US" sz="800"/>
          </a:p>
        </p:txBody>
      </p:sp>
      <p:sp>
        <p:nvSpPr>
          <p:cNvPr id="347" name="TextBox 346"/>
          <p:cNvSpPr txBox="1"/>
          <p:nvPr/>
        </p:nvSpPr>
        <p:spPr>
          <a:xfrm>
            <a:off x="530864" y="1731707"/>
            <a:ext cx="3706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SFN</a:t>
            </a:r>
            <a:endParaRPr lang="ko-KR" altLang="en-US" sz="800"/>
          </a:p>
        </p:txBody>
      </p:sp>
      <p:cxnSp>
        <p:nvCxnSpPr>
          <p:cNvPr id="348" name="직선 연결선 347"/>
          <p:cNvCxnSpPr/>
          <p:nvPr/>
        </p:nvCxnSpPr>
        <p:spPr>
          <a:xfrm>
            <a:off x="978071" y="2189291"/>
            <a:ext cx="0" cy="2934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직선 연결선 348"/>
          <p:cNvCxnSpPr/>
          <p:nvPr/>
        </p:nvCxnSpPr>
        <p:spPr>
          <a:xfrm>
            <a:off x="1646040" y="2189291"/>
            <a:ext cx="7400078" cy="3331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TextBox 349"/>
          <p:cNvSpPr txBox="1"/>
          <p:nvPr/>
        </p:nvSpPr>
        <p:spPr>
          <a:xfrm>
            <a:off x="873649" y="2600389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0</a:t>
            </a:r>
            <a:endParaRPr lang="ko-KR" altLang="en-US" sz="800"/>
          </a:p>
        </p:txBody>
      </p:sp>
      <p:sp>
        <p:nvSpPr>
          <p:cNvPr id="351" name="TextBox 350"/>
          <p:cNvSpPr txBox="1"/>
          <p:nvPr/>
        </p:nvSpPr>
        <p:spPr>
          <a:xfrm>
            <a:off x="1338577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16</a:t>
            </a:r>
            <a:endParaRPr lang="ko-KR" altLang="en-US" sz="800"/>
          </a:p>
        </p:txBody>
      </p:sp>
      <p:sp>
        <p:nvSpPr>
          <p:cNvPr id="352" name="TextBox 351"/>
          <p:cNvSpPr txBox="1"/>
          <p:nvPr/>
        </p:nvSpPr>
        <p:spPr>
          <a:xfrm>
            <a:off x="1859611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32</a:t>
            </a:r>
            <a:endParaRPr lang="ko-KR" altLang="en-US" sz="800"/>
          </a:p>
        </p:txBody>
      </p:sp>
      <p:sp>
        <p:nvSpPr>
          <p:cNvPr id="353" name="TextBox 352"/>
          <p:cNvSpPr txBox="1"/>
          <p:nvPr/>
        </p:nvSpPr>
        <p:spPr>
          <a:xfrm>
            <a:off x="2352589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48</a:t>
            </a:r>
            <a:endParaRPr lang="ko-KR" altLang="en-US" sz="800"/>
          </a:p>
        </p:txBody>
      </p:sp>
      <p:sp>
        <p:nvSpPr>
          <p:cNvPr id="354" name="TextBox 353"/>
          <p:cNvSpPr txBox="1"/>
          <p:nvPr/>
        </p:nvSpPr>
        <p:spPr>
          <a:xfrm>
            <a:off x="2867165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64</a:t>
            </a:r>
            <a:endParaRPr lang="ko-KR" altLang="en-US" sz="800"/>
          </a:p>
        </p:txBody>
      </p:sp>
      <p:sp>
        <p:nvSpPr>
          <p:cNvPr id="355" name="TextBox 354"/>
          <p:cNvSpPr txBox="1"/>
          <p:nvPr/>
        </p:nvSpPr>
        <p:spPr>
          <a:xfrm>
            <a:off x="3360145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80</a:t>
            </a:r>
            <a:endParaRPr lang="ko-KR" altLang="en-US" sz="800"/>
          </a:p>
        </p:txBody>
      </p:sp>
      <p:sp>
        <p:nvSpPr>
          <p:cNvPr id="356" name="TextBox 355"/>
          <p:cNvSpPr txBox="1"/>
          <p:nvPr/>
        </p:nvSpPr>
        <p:spPr>
          <a:xfrm>
            <a:off x="3881179" y="260038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96</a:t>
            </a:r>
            <a:endParaRPr lang="ko-KR" altLang="en-US" sz="800"/>
          </a:p>
        </p:txBody>
      </p:sp>
      <p:sp>
        <p:nvSpPr>
          <p:cNvPr id="357" name="TextBox 356"/>
          <p:cNvSpPr txBox="1"/>
          <p:nvPr/>
        </p:nvSpPr>
        <p:spPr>
          <a:xfrm>
            <a:off x="4346105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112</a:t>
            </a:r>
            <a:endParaRPr lang="ko-KR" altLang="en-US" sz="800"/>
          </a:p>
        </p:txBody>
      </p:sp>
      <p:sp>
        <p:nvSpPr>
          <p:cNvPr id="358" name="TextBox 357"/>
          <p:cNvSpPr txBox="1"/>
          <p:nvPr/>
        </p:nvSpPr>
        <p:spPr>
          <a:xfrm>
            <a:off x="4860234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128</a:t>
            </a:r>
            <a:endParaRPr lang="ko-KR" altLang="en-US" sz="800"/>
          </a:p>
        </p:txBody>
      </p:sp>
      <p:sp>
        <p:nvSpPr>
          <p:cNvPr id="359" name="TextBox 358"/>
          <p:cNvSpPr txBox="1"/>
          <p:nvPr/>
        </p:nvSpPr>
        <p:spPr>
          <a:xfrm>
            <a:off x="5353215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144</a:t>
            </a:r>
            <a:endParaRPr lang="ko-KR" altLang="en-US" sz="800"/>
          </a:p>
        </p:txBody>
      </p:sp>
      <p:sp>
        <p:nvSpPr>
          <p:cNvPr id="360" name="TextBox 359"/>
          <p:cNvSpPr txBox="1"/>
          <p:nvPr/>
        </p:nvSpPr>
        <p:spPr>
          <a:xfrm>
            <a:off x="5874249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160</a:t>
            </a:r>
            <a:endParaRPr lang="ko-KR" altLang="en-US" sz="800"/>
          </a:p>
        </p:txBody>
      </p:sp>
      <p:sp>
        <p:nvSpPr>
          <p:cNvPr id="361" name="TextBox 360"/>
          <p:cNvSpPr txBox="1"/>
          <p:nvPr/>
        </p:nvSpPr>
        <p:spPr>
          <a:xfrm>
            <a:off x="6367227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176</a:t>
            </a:r>
            <a:endParaRPr lang="ko-KR" altLang="en-US" sz="800"/>
          </a:p>
        </p:txBody>
      </p:sp>
      <p:sp>
        <p:nvSpPr>
          <p:cNvPr id="362" name="TextBox 361"/>
          <p:cNvSpPr txBox="1"/>
          <p:nvPr/>
        </p:nvSpPr>
        <p:spPr>
          <a:xfrm>
            <a:off x="6881803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192</a:t>
            </a:r>
            <a:endParaRPr lang="ko-KR" altLang="en-US" sz="800"/>
          </a:p>
        </p:txBody>
      </p:sp>
      <p:sp>
        <p:nvSpPr>
          <p:cNvPr id="363" name="TextBox 362"/>
          <p:cNvSpPr txBox="1"/>
          <p:nvPr/>
        </p:nvSpPr>
        <p:spPr>
          <a:xfrm>
            <a:off x="7374783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208</a:t>
            </a:r>
            <a:endParaRPr lang="ko-KR" altLang="en-US" sz="800"/>
          </a:p>
        </p:txBody>
      </p:sp>
      <p:sp>
        <p:nvSpPr>
          <p:cNvPr id="364" name="TextBox 363"/>
          <p:cNvSpPr txBox="1"/>
          <p:nvPr/>
        </p:nvSpPr>
        <p:spPr>
          <a:xfrm>
            <a:off x="7895817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224</a:t>
            </a:r>
            <a:endParaRPr lang="ko-KR" altLang="en-US" sz="800"/>
          </a:p>
        </p:txBody>
      </p:sp>
      <p:sp>
        <p:nvSpPr>
          <p:cNvPr id="365" name="TextBox 364"/>
          <p:cNvSpPr txBox="1"/>
          <p:nvPr/>
        </p:nvSpPr>
        <p:spPr>
          <a:xfrm>
            <a:off x="8388796" y="260038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240</a:t>
            </a:r>
            <a:endParaRPr lang="ko-KR" altLang="en-US" sz="800"/>
          </a:p>
        </p:txBody>
      </p:sp>
      <p:cxnSp>
        <p:nvCxnSpPr>
          <p:cNvPr id="366" name="직선 화살표 연결선 365"/>
          <p:cNvCxnSpPr/>
          <p:nvPr/>
        </p:nvCxnSpPr>
        <p:spPr>
          <a:xfrm>
            <a:off x="1001607" y="2600386"/>
            <a:ext cx="804672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/>
          <p:cNvSpPr txBox="1"/>
          <p:nvPr/>
        </p:nvSpPr>
        <p:spPr>
          <a:xfrm>
            <a:off x="978070" y="2384942"/>
            <a:ext cx="53014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SIB1-NB TTI where TBS and the number of repetitions are indicated by schedulingInfoSIB1 in MIB-NB (2.56s)</a:t>
            </a:r>
            <a:endParaRPr lang="ko-KR" altLang="en-US" sz="800"/>
          </a:p>
        </p:txBody>
      </p:sp>
      <p:cxnSp>
        <p:nvCxnSpPr>
          <p:cNvPr id="368" name="직선 연결선 367"/>
          <p:cNvCxnSpPr/>
          <p:nvPr/>
        </p:nvCxnSpPr>
        <p:spPr>
          <a:xfrm>
            <a:off x="978071" y="2991874"/>
            <a:ext cx="0" cy="29343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직선 연결선 368"/>
          <p:cNvCxnSpPr/>
          <p:nvPr/>
        </p:nvCxnSpPr>
        <p:spPr>
          <a:xfrm>
            <a:off x="1987237" y="2997319"/>
            <a:ext cx="7058881" cy="32774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0" name="표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020053"/>
              </p:ext>
            </p:extLst>
          </p:nvPr>
        </p:nvGraphicFramePr>
        <p:xfrm>
          <a:off x="974219" y="2795955"/>
          <a:ext cx="8128000" cy="19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50800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/>
                    </a:p>
                  </a:txBody>
                  <a:tcPr>
                    <a:solidFill>
                      <a:srgbClr val="FF000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71" name="표 3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141238"/>
              </p:ext>
            </p:extLst>
          </p:nvPr>
        </p:nvGraphicFramePr>
        <p:xfrm>
          <a:off x="974219" y="3557531"/>
          <a:ext cx="83312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O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72" name="TextBox 371"/>
          <p:cNvSpPr txBox="1"/>
          <p:nvPr/>
        </p:nvSpPr>
        <p:spPr>
          <a:xfrm>
            <a:off x="747431" y="3540171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0</a:t>
            </a:r>
            <a:endParaRPr lang="ko-KR" altLang="en-US" sz="800"/>
          </a:p>
        </p:txBody>
      </p:sp>
      <p:sp>
        <p:nvSpPr>
          <p:cNvPr id="373" name="TextBox 372"/>
          <p:cNvSpPr txBox="1"/>
          <p:nvPr/>
        </p:nvSpPr>
        <p:spPr>
          <a:xfrm>
            <a:off x="1895607" y="3378553"/>
            <a:ext cx="2407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5</a:t>
            </a:r>
            <a:endParaRPr lang="ko-KR" altLang="en-US" sz="800"/>
          </a:p>
        </p:txBody>
      </p:sp>
      <p:sp>
        <p:nvSpPr>
          <p:cNvPr id="374" name="TextBox 373"/>
          <p:cNvSpPr txBox="1"/>
          <p:nvPr/>
        </p:nvSpPr>
        <p:spPr>
          <a:xfrm>
            <a:off x="2906919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10</a:t>
            </a:r>
            <a:endParaRPr lang="ko-KR" altLang="en-US" sz="800"/>
          </a:p>
        </p:txBody>
      </p:sp>
      <p:cxnSp>
        <p:nvCxnSpPr>
          <p:cNvPr id="375" name="직선 화살표 연결선 374"/>
          <p:cNvCxnSpPr/>
          <p:nvPr/>
        </p:nvCxnSpPr>
        <p:spPr>
          <a:xfrm>
            <a:off x="1001607" y="3378553"/>
            <a:ext cx="827859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TextBox 375"/>
          <p:cNvSpPr txBox="1"/>
          <p:nvPr/>
        </p:nvSpPr>
        <p:spPr>
          <a:xfrm>
            <a:off x="4942372" y="3163109"/>
            <a:ext cx="4315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40ms</a:t>
            </a:r>
            <a:endParaRPr lang="ko-KR" altLang="en-US" sz="800"/>
          </a:p>
        </p:txBody>
      </p:sp>
      <p:sp>
        <p:nvSpPr>
          <p:cNvPr id="377" name="TextBox 376"/>
          <p:cNvSpPr txBox="1"/>
          <p:nvPr/>
        </p:nvSpPr>
        <p:spPr>
          <a:xfrm>
            <a:off x="3951225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15</a:t>
            </a:r>
            <a:endParaRPr lang="ko-KR" altLang="en-US" sz="800"/>
          </a:p>
        </p:txBody>
      </p:sp>
      <p:sp>
        <p:nvSpPr>
          <p:cNvPr id="378" name="TextBox 377"/>
          <p:cNvSpPr txBox="1"/>
          <p:nvPr/>
        </p:nvSpPr>
        <p:spPr>
          <a:xfrm>
            <a:off x="4973184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20</a:t>
            </a:r>
            <a:endParaRPr lang="ko-KR" altLang="en-US" sz="800"/>
          </a:p>
        </p:txBody>
      </p:sp>
      <p:sp>
        <p:nvSpPr>
          <p:cNvPr id="379" name="TextBox 378"/>
          <p:cNvSpPr txBox="1"/>
          <p:nvPr/>
        </p:nvSpPr>
        <p:spPr>
          <a:xfrm>
            <a:off x="6012548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25</a:t>
            </a:r>
            <a:endParaRPr lang="ko-KR" altLang="en-US" sz="800"/>
          </a:p>
        </p:txBody>
      </p:sp>
      <p:sp>
        <p:nvSpPr>
          <p:cNvPr id="380" name="TextBox 379"/>
          <p:cNvSpPr txBox="1"/>
          <p:nvPr/>
        </p:nvSpPr>
        <p:spPr>
          <a:xfrm>
            <a:off x="7066311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/>
              <a:t>30</a:t>
            </a:r>
            <a:endParaRPr lang="ko-KR" altLang="en-US" sz="800"/>
          </a:p>
        </p:txBody>
      </p:sp>
      <p:sp>
        <p:nvSpPr>
          <p:cNvPr id="381" name="TextBox 380"/>
          <p:cNvSpPr txBox="1"/>
          <p:nvPr/>
        </p:nvSpPr>
        <p:spPr>
          <a:xfrm>
            <a:off x="8105675" y="337855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35</a:t>
            </a:r>
            <a:endParaRPr lang="ko-KR" altLang="en-US" sz="800"/>
          </a:p>
        </p:txBody>
      </p:sp>
      <p:sp>
        <p:nvSpPr>
          <p:cNvPr id="382" name="설명선 2(테두리 없음) 381"/>
          <p:cNvSpPr/>
          <p:nvPr/>
        </p:nvSpPr>
        <p:spPr>
          <a:xfrm>
            <a:off x="2543545" y="4735866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230326"/>
              <a:gd name="adj6" fmla="val -650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383" name="TextBox 382"/>
          <p:cNvSpPr txBox="1"/>
          <p:nvPr/>
        </p:nvSpPr>
        <p:spPr>
          <a:xfrm>
            <a:off x="9280206" y="354669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39</a:t>
            </a:r>
            <a:endParaRPr lang="ko-KR" altLang="en-US" sz="800"/>
          </a:p>
        </p:txBody>
      </p:sp>
      <p:sp>
        <p:nvSpPr>
          <p:cNvPr id="384" name="TextBox 383"/>
          <p:cNvSpPr txBox="1"/>
          <p:nvPr/>
        </p:nvSpPr>
        <p:spPr>
          <a:xfrm>
            <a:off x="719378" y="3745719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40</a:t>
            </a:r>
            <a:endParaRPr lang="ko-KR" altLang="en-US" sz="800"/>
          </a:p>
        </p:txBody>
      </p:sp>
      <p:sp>
        <p:nvSpPr>
          <p:cNvPr id="385" name="TextBox 384"/>
          <p:cNvSpPr txBox="1"/>
          <p:nvPr/>
        </p:nvSpPr>
        <p:spPr>
          <a:xfrm>
            <a:off x="9280206" y="3752247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79</a:t>
            </a:r>
            <a:endParaRPr lang="ko-KR" altLang="en-US" sz="800"/>
          </a:p>
        </p:txBody>
      </p:sp>
      <p:sp>
        <p:nvSpPr>
          <p:cNvPr id="386" name="TextBox 385"/>
          <p:cNvSpPr txBox="1"/>
          <p:nvPr/>
        </p:nvSpPr>
        <p:spPr>
          <a:xfrm>
            <a:off x="719378" y="3934260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80</a:t>
            </a:r>
            <a:endParaRPr lang="ko-KR" altLang="en-US" sz="800"/>
          </a:p>
        </p:txBody>
      </p:sp>
      <p:sp>
        <p:nvSpPr>
          <p:cNvPr id="387" name="TextBox 386"/>
          <p:cNvSpPr txBox="1"/>
          <p:nvPr/>
        </p:nvSpPr>
        <p:spPr>
          <a:xfrm>
            <a:off x="9252154" y="3940788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119</a:t>
            </a:r>
            <a:endParaRPr lang="ko-KR" altLang="en-US" sz="800"/>
          </a:p>
        </p:txBody>
      </p:sp>
      <p:sp>
        <p:nvSpPr>
          <p:cNvPr id="388" name="TextBox 387"/>
          <p:cNvSpPr txBox="1"/>
          <p:nvPr/>
        </p:nvSpPr>
        <p:spPr>
          <a:xfrm>
            <a:off x="691326" y="4141109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120</a:t>
            </a:r>
            <a:endParaRPr lang="ko-KR" altLang="en-US" sz="800"/>
          </a:p>
        </p:txBody>
      </p:sp>
      <p:sp>
        <p:nvSpPr>
          <p:cNvPr id="389" name="TextBox 388"/>
          <p:cNvSpPr txBox="1"/>
          <p:nvPr/>
        </p:nvSpPr>
        <p:spPr>
          <a:xfrm>
            <a:off x="9252154" y="414763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159</a:t>
            </a:r>
            <a:endParaRPr lang="ko-KR" altLang="en-US" sz="800"/>
          </a:p>
        </p:txBody>
      </p:sp>
      <p:sp>
        <p:nvSpPr>
          <p:cNvPr id="390" name="TextBox 389"/>
          <p:cNvSpPr txBox="1"/>
          <p:nvPr/>
        </p:nvSpPr>
        <p:spPr>
          <a:xfrm>
            <a:off x="691326" y="433805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160</a:t>
            </a:r>
            <a:endParaRPr lang="ko-KR" altLang="en-US" sz="800"/>
          </a:p>
        </p:txBody>
      </p:sp>
      <p:sp>
        <p:nvSpPr>
          <p:cNvPr id="391" name="TextBox 390"/>
          <p:cNvSpPr txBox="1"/>
          <p:nvPr/>
        </p:nvSpPr>
        <p:spPr>
          <a:xfrm>
            <a:off x="9252154" y="4344583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199</a:t>
            </a:r>
            <a:endParaRPr lang="ko-KR" altLang="en-US" sz="800"/>
          </a:p>
        </p:txBody>
      </p:sp>
      <p:sp>
        <p:nvSpPr>
          <p:cNvPr id="392" name="TextBox 391"/>
          <p:cNvSpPr txBox="1"/>
          <p:nvPr/>
        </p:nvSpPr>
        <p:spPr>
          <a:xfrm>
            <a:off x="691326" y="4543603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200</a:t>
            </a:r>
            <a:endParaRPr lang="ko-KR" altLang="en-US" sz="800"/>
          </a:p>
        </p:txBody>
      </p:sp>
      <p:sp>
        <p:nvSpPr>
          <p:cNvPr id="393" name="TextBox 392"/>
          <p:cNvSpPr txBox="1"/>
          <p:nvPr/>
        </p:nvSpPr>
        <p:spPr>
          <a:xfrm>
            <a:off x="9252154" y="455013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239</a:t>
            </a:r>
            <a:endParaRPr lang="ko-KR" altLang="en-US" sz="800"/>
          </a:p>
        </p:txBody>
      </p:sp>
      <p:sp>
        <p:nvSpPr>
          <p:cNvPr id="394" name="TextBox 393"/>
          <p:cNvSpPr txBox="1"/>
          <p:nvPr/>
        </p:nvSpPr>
        <p:spPr>
          <a:xfrm>
            <a:off x="691326" y="4732144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240</a:t>
            </a:r>
            <a:endParaRPr lang="ko-KR" altLang="en-US" sz="800"/>
          </a:p>
        </p:txBody>
      </p:sp>
      <p:sp>
        <p:nvSpPr>
          <p:cNvPr id="395" name="TextBox 394"/>
          <p:cNvSpPr txBox="1"/>
          <p:nvPr/>
        </p:nvSpPr>
        <p:spPr>
          <a:xfrm>
            <a:off x="9252154" y="4738672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279</a:t>
            </a:r>
            <a:endParaRPr lang="ko-KR" altLang="en-US" sz="800"/>
          </a:p>
        </p:txBody>
      </p:sp>
      <p:sp>
        <p:nvSpPr>
          <p:cNvPr id="396" name="TextBox 395"/>
          <p:cNvSpPr txBox="1"/>
          <p:nvPr/>
        </p:nvSpPr>
        <p:spPr>
          <a:xfrm>
            <a:off x="691326" y="4938993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280</a:t>
            </a:r>
            <a:endParaRPr lang="ko-KR" altLang="en-US" sz="800"/>
          </a:p>
        </p:txBody>
      </p:sp>
      <p:sp>
        <p:nvSpPr>
          <p:cNvPr id="397" name="TextBox 396"/>
          <p:cNvSpPr txBox="1"/>
          <p:nvPr/>
        </p:nvSpPr>
        <p:spPr>
          <a:xfrm>
            <a:off x="9252154" y="494552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319</a:t>
            </a:r>
            <a:endParaRPr lang="ko-KR" altLang="en-US" sz="800"/>
          </a:p>
        </p:txBody>
      </p:sp>
      <p:cxnSp>
        <p:nvCxnSpPr>
          <p:cNvPr id="398" name="직선 화살표 연결선 397"/>
          <p:cNvCxnSpPr/>
          <p:nvPr/>
        </p:nvCxnSpPr>
        <p:spPr>
          <a:xfrm>
            <a:off x="716171" y="3572798"/>
            <a:ext cx="0" cy="158816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TextBox 398"/>
          <p:cNvSpPr txBox="1"/>
          <p:nvPr/>
        </p:nvSpPr>
        <p:spPr>
          <a:xfrm rot="16200000">
            <a:off x="68479" y="4207801"/>
            <a:ext cx="10486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320ms(=40ms x 8)</a:t>
            </a:r>
            <a:endParaRPr lang="ko-KR" altLang="en-US" sz="800"/>
          </a:p>
        </p:txBody>
      </p:sp>
      <p:sp>
        <p:nvSpPr>
          <p:cNvPr id="400" name="TextBox 399"/>
          <p:cNvSpPr txBox="1"/>
          <p:nvPr/>
        </p:nvSpPr>
        <p:spPr>
          <a:xfrm>
            <a:off x="2567582" y="4646871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PCID%2=0</a:t>
            </a:r>
            <a:endParaRPr lang="ko-KR" altLang="en-US" sz="900"/>
          </a:p>
        </p:txBody>
      </p:sp>
      <p:sp>
        <p:nvSpPr>
          <p:cNvPr id="401" name="설명선 2(테두리 없음) 400"/>
          <p:cNvSpPr/>
          <p:nvPr/>
        </p:nvSpPr>
        <p:spPr>
          <a:xfrm>
            <a:off x="7633189" y="4735866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230326"/>
              <a:gd name="adj6" fmla="val -650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402" name="TextBox 401"/>
          <p:cNvSpPr txBox="1"/>
          <p:nvPr/>
        </p:nvSpPr>
        <p:spPr>
          <a:xfrm>
            <a:off x="7641819" y="4646871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PCID%2=1</a:t>
            </a:r>
            <a:endParaRPr lang="ko-KR" altLang="en-US" sz="900"/>
          </a:p>
        </p:txBody>
      </p:sp>
      <p:graphicFrame>
        <p:nvGraphicFramePr>
          <p:cNvPr id="403" name="표 4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90742"/>
              </p:ext>
            </p:extLst>
          </p:nvPr>
        </p:nvGraphicFramePr>
        <p:xfrm>
          <a:off x="974219" y="5195574"/>
          <a:ext cx="83312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1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29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7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8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0" dirty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04" name="TextBox 403"/>
          <p:cNvSpPr txBox="1"/>
          <p:nvPr/>
        </p:nvSpPr>
        <p:spPr>
          <a:xfrm>
            <a:off x="747431" y="5178214"/>
            <a:ext cx="2407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0</a:t>
            </a:r>
            <a:endParaRPr lang="ko-KR" altLang="en-US" sz="800"/>
          </a:p>
        </p:txBody>
      </p:sp>
      <p:sp>
        <p:nvSpPr>
          <p:cNvPr id="405" name="설명선 2(테두리 없음) 404"/>
          <p:cNvSpPr/>
          <p:nvPr/>
        </p:nvSpPr>
        <p:spPr>
          <a:xfrm>
            <a:off x="2543545" y="6373909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230326"/>
              <a:gd name="adj6" fmla="val -650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9280206" y="5184742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39</a:t>
            </a:r>
            <a:endParaRPr lang="ko-KR" altLang="en-US" sz="800"/>
          </a:p>
        </p:txBody>
      </p:sp>
      <p:sp>
        <p:nvSpPr>
          <p:cNvPr id="407" name="TextBox 406"/>
          <p:cNvSpPr txBox="1"/>
          <p:nvPr/>
        </p:nvSpPr>
        <p:spPr>
          <a:xfrm>
            <a:off x="719378" y="5383762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40</a:t>
            </a:r>
            <a:endParaRPr lang="ko-KR" altLang="en-US" sz="800"/>
          </a:p>
        </p:txBody>
      </p:sp>
      <p:sp>
        <p:nvSpPr>
          <p:cNvPr id="408" name="TextBox 407"/>
          <p:cNvSpPr txBox="1"/>
          <p:nvPr/>
        </p:nvSpPr>
        <p:spPr>
          <a:xfrm>
            <a:off x="9280206" y="5390290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79</a:t>
            </a:r>
            <a:endParaRPr lang="ko-KR" altLang="en-US" sz="800"/>
          </a:p>
        </p:txBody>
      </p:sp>
      <p:sp>
        <p:nvSpPr>
          <p:cNvPr id="409" name="TextBox 408"/>
          <p:cNvSpPr txBox="1"/>
          <p:nvPr/>
        </p:nvSpPr>
        <p:spPr>
          <a:xfrm>
            <a:off x="719378" y="5572303"/>
            <a:ext cx="296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80</a:t>
            </a:r>
            <a:endParaRPr lang="ko-KR" altLang="en-US" sz="800"/>
          </a:p>
        </p:txBody>
      </p:sp>
      <p:sp>
        <p:nvSpPr>
          <p:cNvPr id="410" name="TextBox 409"/>
          <p:cNvSpPr txBox="1"/>
          <p:nvPr/>
        </p:nvSpPr>
        <p:spPr>
          <a:xfrm>
            <a:off x="9252154" y="5578831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119</a:t>
            </a:r>
            <a:endParaRPr lang="ko-KR" altLang="en-US" sz="800"/>
          </a:p>
        </p:txBody>
      </p:sp>
      <p:sp>
        <p:nvSpPr>
          <p:cNvPr id="411" name="TextBox 410"/>
          <p:cNvSpPr txBox="1"/>
          <p:nvPr/>
        </p:nvSpPr>
        <p:spPr>
          <a:xfrm>
            <a:off x="691326" y="5779152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120</a:t>
            </a:r>
            <a:endParaRPr lang="ko-KR" altLang="en-US" sz="800"/>
          </a:p>
        </p:txBody>
      </p:sp>
      <p:sp>
        <p:nvSpPr>
          <p:cNvPr id="412" name="TextBox 411"/>
          <p:cNvSpPr txBox="1"/>
          <p:nvPr/>
        </p:nvSpPr>
        <p:spPr>
          <a:xfrm>
            <a:off x="9252154" y="5785680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159</a:t>
            </a:r>
            <a:endParaRPr lang="ko-KR" altLang="en-US" sz="800"/>
          </a:p>
        </p:txBody>
      </p:sp>
      <p:sp>
        <p:nvSpPr>
          <p:cNvPr id="413" name="TextBox 412"/>
          <p:cNvSpPr txBox="1"/>
          <p:nvPr/>
        </p:nvSpPr>
        <p:spPr>
          <a:xfrm>
            <a:off x="691326" y="5976098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160</a:t>
            </a:r>
            <a:endParaRPr lang="ko-KR" altLang="en-US" sz="800"/>
          </a:p>
        </p:txBody>
      </p:sp>
      <p:sp>
        <p:nvSpPr>
          <p:cNvPr id="414" name="TextBox 413"/>
          <p:cNvSpPr txBox="1"/>
          <p:nvPr/>
        </p:nvSpPr>
        <p:spPr>
          <a:xfrm>
            <a:off x="9252154" y="598262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199</a:t>
            </a:r>
            <a:endParaRPr lang="ko-KR" altLang="en-US" sz="800"/>
          </a:p>
        </p:txBody>
      </p:sp>
      <p:sp>
        <p:nvSpPr>
          <p:cNvPr id="415" name="TextBox 414"/>
          <p:cNvSpPr txBox="1"/>
          <p:nvPr/>
        </p:nvSpPr>
        <p:spPr>
          <a:xfrm>
            <a:off x="691326" y="618164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200</a:t>
            </a:r>
            <a:endParaRPr lang="ko-KR" altLang="en-US" sz="800"/>
          </a:p>
        </p:txBody>
      </p:sp>
      <p:sp>
        <p:nvSpPr>
          <p:cNvPr id="416" name="TextBox 415"/>
          <p:cNvSpPr txBox="1"/>
          <p:nvPr/>
        </p:nvSpPr>
        <p:spPr>
          <a:xfrm>
            <a:off x="9252154" y="6188174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239</a:t>
            </a:r>
            <a:endParaRPr lang="ko-KR" altLang="en-US" sz="800"/>
          </a:p>
        </p:txBody>
      </p:sp>
      <p:sp>
        <p:nvSpPr>
          <p:cNvPr id="417" name="TextBox 416"/>
          <p:cNvSpPr txBox="1"/>
          <p:nvPr/>
        </p:nvSpPr>
        <p:spPr>
          <a:xfrm>
            <a:off x="691326" y="6370187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240</a:t>
            </a:r>
            <a:endParaRPr lang="ko-KR" altLang="en-US" sz="800"/>
          </a:p>
        </p:txBody>
      </p:sp>
      <p:sp>
        <p:nvSpPr>
          <p:cNvPr id="418" name="TextBox 417"/>
          <p:cNvSpPr txBox="1"/>
          <p:nvPr/>
        </p:nvSpPr>
        <p:spPr>
          <a:xfrm>
            <a:off x="9252154" y="6376715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279</a:t>
            </a:r>
            <a:endParaRPr lang="ko-KR" altLang="en-US" sz="800"/>
          </a:p>
        </p:txBody>
      </p:sp>
      <p:sp>
        <p:nvSpPr>
          <p:cNvPr id="419" name="TextBox 418"/>
          <p:cNvSpPr txBox="1"/>
          <p:nvPr/>
        </p:nvSpPr>
        <p:spPr>
          <a:xfrm>
            <a:off x="691326" y="657703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280</a:t>
            </a:r>
            <a:endParaRPr lang="ko-KR" altLang="en-US" sz="800"/>
          </a:p>
        </p:txBody>
      </p:sp>
      <p:sp>
        <p:nvSpPr>
          <p:cNvPr id="420" name="TextBox 419"/>
          <p:cNvSpPr txBox="1"/>
          <p:nvPr/>
        </p:nvSpPr>
        <p:spPr>
          <a:xfrm>
            <a:off x="9252154" y="6583564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dirty="0"/>
              <a:t>319</a:t>
            </a:r>
            <a:endParaRPr lang="ko-KR" altLang="en-US" sz="800"/>
          </a:p>
        </p:txBody>
      </p:sp>
      <p:cxnSp>
        <p:nvCxnSpPr>
          <p:cNvPr id="421" name="직선 화살표 연결선 420"/>
          <p:cNvCxnSpPr/>
          <p:nvPr/>
        </p:nvCxnSpPr>
        <p:spPr>
          <a:xfrm>
            <a:off x="716171" y="5210841"/>
            <a:ext cx="0" cy="158816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TextBox 421"/>
          <p:cNvSpPr txBox="1"/>
          <p:nvPr/>
        </p:nvSpPr>
        <p:spPr>
          <a:xfrm rot="16200000">
            <a:off x="68479" y="5845844"/>
            <a:ext cx="10486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320ms(=40ms x 8)</a:t>
            </a:r>
            <a:endParaRPr lang="ko-KR" altLang="en-US" sz="800"/>
          </a:p>
        </p:txBody>
      </p:sp>
      <p:sp>
        <p:nvSpPr>
          <p:cNvPr id="423" name="TextBox 422"/>
          <p:cNvSpPr txBox="1"/>
          <p:nvPr/>
        </p:nvSpPr>
        <p:spPr>
          <a:xfrm>
            <a:off x="2552175" y="6284914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PCID%2=0</a:t>
            </a:r>
            <a:endParaRPr lang="ko-KR" altLang="en-US" sz="900"/>
          </a:p>
        </p:txBody>
      </p:sp>
      <p:sp>
        <p:nvSpPr>
          <p:cNvPr id="424" name="설명선 2(테두리 없음) 423"/>
          <p:cNvSpPr/>
          <p:nvPr/>
        </p:nvSpPr>
        <p:spPr>
          <a:xfrm>
            <a:off x="7633189" y="6373909"/>
            <a:ext cx="547941" cy="110631"/>
          </a:xfrm>
          <a:prstGeom prst="callout2">
            <a:avLst>
              <a:gd name="adj1" fmla="val 48883"/>
              <a:gd name="adj2" fmla="val 7746"/>
              <a:gd name="adj3" fmla="val 48883"/>
              <a:gd name="adj4" fmla="val -17971"/>
              <a:gd name="adj5" fmla="val -230326"/>
              <a:gd name="adj6" fmla="val -650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700" dirty="0">
              <a:solidFill>
                <a:schemeClr val="tx1"/>
              </a:solidFill>
            </a:endParaRPr>
          </a:p>
        </p:txBody>
      </p:sp>
      <p:sp>
        <p:nvSpPr>
          <p:cNvPr id="425" name="TextBox 424"/>
          <p:cNvSpPr txBox="1"/>
          <p:nvPr/>
        </p:nvSpPr>
        <p:spPr>
          <a:xfrm>
            <a:off x="7641819" y="6284914"/>
            <a:ext cx="19223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/>
              <a:t>SIB1-NB </a:t>
            </a:r>
            <a:r>
              <a:rPr lang="en-US" altLang="ko-KR" sz="900" dirty="0" err="1"/>
              <a:t>subframe</a:t>
            </a:r>
            <a:r>
              <a:rPr lang="en-US" altLang="ko-KR" sz="900" dirty="0"/>
              <a:t> for PCID%2=1</a:t>
            </a:r>
            <a:endParaRPr lang="ko-KR" altLang="en-US" sz="900"/>
          </a:p>
        </p:txBody>
      </p:sp>
      <p:sp>
        <p:nvSpPr>
          <p:cNvPr id="426" name="TextBox 425"/>
          <p:cNvSpPr txBox="1"/>
          <p:nvPr/>
        </p:nvSpPr>
        <p:spPr>
          <a:xfrm>
            <a:off x="9709633" y="3966582"/>
            <a:ext cx="2333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n-US" altLang="ko-KR" sz="3200" dirty="0">
                <a:solidFill>
                  <a:srgbClr val="FF0000"/>
                </a:solidFill>
              </a:rPr>
              <a:t>for Case-A</a:t>
            </a:r>
          </a:p>
        </p:txBody>
      </p:sp>
      <p:sp>
        <p:nvSpPr>
          <p:cNvPr id="427" name="TextBox 426"/>
          <p:cNvSpPr txBox="1"/>
          <p:nvPr/>
        </p:nvSpPr>
        <p:spPr>
          <a:xfrm>
            <a:off x="9709633" y="5666093"/>
            <a:ext cx="2333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sym typeface="Wingdings" panose="05000000000000000000" pitchFamily="2" charset="2"/>
              </a:rPr>
              <a:t></a:t>
            </a:r>
            <a:r>
              <a:rPr lang="en-US" altLang="ko-KR" sz="3200" dirty="0">
                <a:solidFill>
                  <a:srgbClr val="FF0000"/>
                </a:solidFill>
              </a:rPr>
              <a:t>for Case-B</a:t>
            </a:r>
          </a:p>
        </p:txBody>
      </p:sp>
    </p:spTree>
    <p:extLst>
      <p:ext uri="{BB962C8B-B14F-4D97-AF65-F5344CB8AC3E}">
        <p14:creationId xmlns:p14="http://schemas.microsoft.com/office/powerpoint/2010/main" val="2929452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When SIB-NB is transmitted on a non-anchor carrier,</a:t>
            </a:r>
          </a:p>
          <a:p>
            <a:pPr lvl="1"/>
            <a:r>
              <a:rPr lang="en-US" altLang="ko-KR" dirty="0"/>
              <a:t>The total number of subframes carrying SIB1-NB is equal to 16 within 160msec</a:t>
            </a:r>
          </a:p>
          <a:p>
            <a:pPr lvl="1"/>
            <a:r>
              <a:rPr lang="en-US" altLang="ko-KR" dirty="0"/>
              <a:t>Two subframes (i.e., subframe #0 and #5) are used for SIB1-NB transmission in every other radio frame</a:t>
            </a:r>
          </a:p>
          <a:p>
            <a:r>
              <a:rPr lang="en-US" altLang="ko-KR" dirty="0"/>
              <a:t>The mapping of the TBS of SIB1-NB has two alternatives</a:t>
            </a:r>
          </a:p>
          <a:p>
            <a:pPr lvl="1"/>
            <a:r>
              <a:rPr lang="en-US" altLang="ko-KR" dirty="0"/>
              <a:t>Alt.1) One TBS is mapped to 8 SIB1-NB subframes, and the actual number of repetitions is doubled compared to the anchor </a:t>
            </a:r>
            <a:r>
              <a:rPr lang="en-US" altLang="ko-KR" dirty="0" smtClean="0"/>
              <a:t>carrier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Alt.2) One TBS is mapped to 16 SIB1-NB subframes, i.e., by continuing reading from the virtual </a:t>
            </a:r>
            <a:r>
              <a:rPr lang="en-US" altLang="ko-KR"/>
              <a:t>circular </a:t>
            </a:r>
            <a:r>
              <a:rPr lang="en-US" altLang="ko-KR" smtClean="0"/>
              <a:t>buffer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4779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3581</TotalTime>
  <Words>1329</Words>
  <Application>Microsoft Office PowerPoint</Application>
  <PresentationFormat>와이드스크린</PresentationFormat>
  <Paragraphs>818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맑은 고딕</vt:lpstr>
      <vt:lpstr>바탕</vt:lpstr>
      <vt:lpstr>Arial</vt:lpstr>
      <vt:lpstr>Calibri</vt:lpstr>
      <vt:lpstr>Calibri Light</vt:lpstr>
      <vt:lpstr>Times New Roman</vt:lpstr>
      <vt:lpstr>Wingdings</vt:lpstr>
      <vt:lpstr>Office Theme</vt:lpstr>
      <vt:lpstr>WF on SIB1-NB transmission on a non-anchor carrier in TDD</vt:lpstr>
      <vt:lpstr>Background (agreements on non-anchor carrier SIB1-NB)</vt:lpstr>
      <vt:lpstr>Background</vt:lpstr>
      <vt:lpstr>Background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241</cp:revision>
  <dcterms:created xsi:type="dcterms:W3CDTF">2017-02-14T13:23:58Z</dcterms:created>
  <dcterms:modified xsi:type="dcterms:W3CDTF">2018-04-17T08:25:10Z</dcterms:modified>
</cp:coreProperties>
</file>