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>
        <p:scale>
          <a:sx n="75" d="100"/>
          <a:sy n="75" d="100"/>
        </p:scale>
        <p:origin x="-1666" y="-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</a:t>
            </a:r>
            <a:r>
              <a:rPr lang="en-US" dirty="0" smtClean="0"/>
              <a:t>repetition </a:t>
            </a:r>
            <a:r>
              <a:rPr lang="en-US" dirty="0"/>
              <a:t>for Sub-PRB allocation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/>
          </a:bodyPr>
          <a:lstStyle/>
          <a:p>
            <a:r>
              <a:rPr lang="en-US" dirty="0" smtClean="0"/>
              <a:t>Samsung, …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Reno, USA, November 27 - December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1,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en-US" altLang="ko-KR">
                <a:latin typeface="Calibri" pitchFamily="34" charset="0"/>
                <a:cs typeface="Times New Roman" pitchFamily="18" charset="0"/>
              </a:rPr>
              <a:t>item </a:t>
            </a:r>
            <a:r>
              <a:rPr lang="en-US" altLang="ko-KR" smtClean="0">
                <a:latin typeface="Calibri" pitchFamily="34" charset="0"/>
                <a:cs typeface="Times New Roman" pitchFamily="18" charset="0"/>
              </a:rPr>
              <a:t>6.2.5.6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R1-1721114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  <a:noFill/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800" dirty="0">
                <a:solidFill>
                  <a:prstClr val="black"/>
                </a:solidFill>
              </a:rPr>
              <a:t>In </a:t>
            </a:r>
            <a:r>
              <a:rPr lang="en-US" altLang="zh-CN" sz="1800" dirty="0" smtClean="0">
                <a:solidFill>
                  <a:prstClr val="black"/>
                </a:solidFill>
              </a:rPr>
              <a:t>RAN1#90bis, </a:t>
            </a:r>
            <a:r>
              <a:rPr lang="en-US" altLang="zh-CN" sz="1800" dirty="0">
                <a:solidFill>
                  <a:prstClr val="black"/>
                </a:solidFill>
              </a:rPr>
              <a:t>the following for </a:t>
            </a:r>
            <a:r>
              <a:rPr lang="en-US" altLang="zh-CN" sz="1800" dirty="0" smtClean="0">
                <a:solidFill>
                  <a:prstClr val="black"/>
                </a:solidFill>
              </a:rPr>
              <a:t>sub-PRB transmission in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eFeMTC</a:t>
            </a:r>
            <a:r>
              <a:rPr lang="en-US" altLang="zh-CN" sz="1800" dirty="0" smtClean="0">
                <a:solidFill>
                  <a:prstClr val="black"/>
                </a:solidFill>
              </a:rPr>
              <a:t> was </a:t>
            </a:r>
            <a:r>
              <a:rPr lang="en-US" altLang="zh-CN" sz="1800" dirty="0">
                <a:solidFill>
                  <a:prstClr val="black"/>
                </a:solidFill>
              </a:rPr>
              <a:t>agreed</a:t>
            </a:r>
            <a:r>
              <a:rPr lang="en-US" altLang="zh-CN" sz="1800" dirty="0" smtClean="0">
                <a:solidFill>
                  <a:prstClr val="black"/>
                </a:solidFill>
              </a:rPr>
              <a:t>:</a:t>
            </a:r>
            <a:endParaRPr lang="en-US" altLang="zh-CN" sz="1800" dirty="0" smtClean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1800" dirty="0" smtClean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050" dirty="0">
              <a:solidFill>
                <a:prstClr val="black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/>
            <a:r>
              <a:rPr lang="en-US" altLang="zh-CN" sz="1400" dirty="0"/>
              <a:t>Sub-PRB shall be supported at least in CE Mode B</a:t>
            </a:r>
            <a:endParaRPr lang="zh-CN" altLang="zh-CN" sz="1400" dirty="0"/>
          </a:p>
          <a:p>
            <a:pPr lvl="1"/>
            <a:r>
              <a:rPr lang="en-US" altLang="zh-CN" sz="1400" dirty="0"/>
              <a:t>Working assumption: Sub-PRB shall be supported in CE Mode A.</a:t>
            </a:r>
            <a:endParaRPr lang="zh-CN" altLang="zh-CN" sz="1400" dirty="0"/>
          </a:p>
          <a:p>
            <a:pPr lvl="2"/>
            <a:r>
              <a:rPr lang="en-US" altLang="zh-CN" sz="1400" dirty="0"/>
              <a:t>RAN1 will prioritize optimization of Sub-PRB for CE Mode B over optimization of Sub-PRB for CE Mode A.</a:t>
            </a:r>
            <a:endParaRPr lang="zh-CN" altLang="zh-CN" sz="1400" dirty="0"/>
          </a:p>
          <a:p>
            <a:pPr lvl="1"/>
            <a:r>
              <a:rPr lang="en-US" altLang="zh-CN" sz="1400" b="1" dirty="0">
                <a:solidFill>
                  <a:srgbClr val="C00000"/>
                </a:solidFill>
              </a:rPr>
              <a:t>For Sub-PRB, the maximum total number of (valid) </a:t>
            </a:r>
            <a:r>
              <a:rPr lang="en-US" altLang="zh-CN" sz="1400" b="1" dirty="0" err="1">
                <a:solidFill>
                  <a:srgbClr val="C00000"/>
                </a:solidFill>
              </a:rPr>
              <a:t>subframes</a:t>
            </a:r>
            <a:r>
              <a:rPr lang="en-US" altLang="zh-CN" sz="1400" b="1" dirty="0">
                <a:solidFill>
                  <a:srgbClr val="C00000"/>
                </a:solidFill>
              </a:rPr>
              <a:t> of transmission is:</a:t>
            </a:r>
            <a:endParaRPr lang="zh-CN" altLang="zh-CN" sz="1400" b="1" dirty="0">
              <a:solidFill>
                <a:srgbClr val="C00000"/>
              </a:solidFill>
            </a:endParaRPr>
          </a:p>
          <a:p>
            <a:pPr lvl="2"/>
            <a:r>
              <a:rPr lang="en-US" altLang="zh-CN" sz="1400" b="1" dirty="0">
                <a:solidFill>
                  <a:srgbClr val="C00000"/>
                </a:solidFill>
              </a:rPr>
              <a:t>32 </a:t>
            </a:r>
            <a:r>
              <a:rPr lang="en-US" altLang="zh-CN" sz="1400" b="1" dirty="0" err="1">
                <a:solidFill>
                  <a:srgbClr val="C00000"/>
                </a:solidFill>
              </a:rPr>
              <a:t>subframes</a:t>
            </a:r>
            <a:r>
              <a:rPr lang="en-US" altLang="zh-CN" sz="1400" b="1" dirty="0">
                <a:solidFill>
                  <a:srgbClr val="C00000"/>
                </a:solidFill>
              </a:rPr>
              <a:t> for CE Mode A</a:t>
            </a:r>
            <a:endParaRPr lang="zh-CN" altLang="zh-CN" sz="1400" b="1" dirty="0">
              <a:solidFill>
                <a:srgbClr val="C00000"/>
              </a:solidFill>
            </a:endParaRPr>
          </a:p>
          <a:p>
            <a:pPr lvl="2"/>
            <a:r>
              <a:rPr lang="en-US" altLang="zh-CN" sz="1400" b="1" dirty="0">
                <a:solidFill>
                  <a:srgbClr val="C00000"/>
                </a:solidFill>
              </a:rPr>
              <a:t>2048 </a:t>
            </a:r>
            <a:r>
              <a:rPr lang="en-US" altLang="zh-CN" sz="1400" b="1" dirty="0" err="1">
                <a:solidFill>
                  <a:srgbClr val="C00000"/>
                </a:solidFill>
              </a:rPr>
              <a:t>subframes</a:t>
            </a:r>
            <a:r>
              <a:rPr lang="en-US" altLang="zh-CN" sz="1400" b="1" dirty="0">
                <a:solidFill>
                  <a:srgbClr val="C00000"/>
                </a:solidFill>
              </a:rPr>
              <a:t> for CE Mode B</a:t>
            </a:r>
            <a:endParaRPr lang="zh-CN" altLang="zh-CN" sz="1400" b="1" dirty="0">
              <a:solidFill>
                <a:srgbClr val="C00000"/>
              </a:solidFill>
            </a:endParaRPr>
          </a:p>
          <a:p>
            <a:pPr lvl="1"/>
            <a:r>
              <a:rPr lang="en-US" altLang="zh-CN" sz="1400" b="1" dirty="0">
                <a:solidFill>
                  <a:srgbClr val="C00000"/>
                </a:solidFill>
              </a:rPr>
              <a:t>FFS: Supported transport block sizes and numbers of repetitions (for each supported CE Mode)</a:t>
            </a:r>
            <a:endParaRPr lang="zh-CN" altLang="zh-CN" sz="1400" b="1" dirty="0">
              <a:solidFill>
                <a:srgbClr val="C00000"/>
              </a:solidFill>
            </a:endParaRPr>
          </a:p>
          <a:p>
            <a:pPr lvl="1"/>
            <a:r>
              <a:rPr lang="en-US" altLang="zh-CN" sz="1400" dirty="0"/>
              <a:t>Sub-PRB rate matching is performed across a resource unit (RU) spanning multiple </a:t>
            </a:r>
            <a:r>
              <a:rPr lang="en-US" altLang="zh-CN" sz="1400" dirty="0" err="1"/>
              <a:t>subframes</a:t>
            </a:r>
            <a:endParaRPr lang="zh-CN" altLang="zh-CN" sz="1400" dirty="0"/>
          </a:p>
          <a:p>
            <a:pPr lvl="2"/>
            <a:r>
              <a:rPr lang="en-US" altLang="zh-CN" sz="1400" dirty="0"/>
              <a:t>The RU length depends on number of subcarriers in the Sub-PRB allocation</a:t>
            </a:r>
            <a:endParaRPr lang="zh-CN" altLang="zh-CN" sz="1400" dirty="0"/>
          </a:p>
          <a:p>
            <a:pPr lvl="2"/>
            <a:r>
              <a:rPr lang="en-US" altLang="zh-CN" sz="1400" dirty="0"/>
              <a:t>FFS: RE mapping</a:t>
            </a:r>
            <a:endParaRPr lang="zh-CN" altLang="zh-CN" sz="1400" dirty="0"/>
          </a:p>
          <a:p>
            <a:pPr lvl="2"/>
            <a:r>
              <a:rPr lang="en-US" altLang="zh-CN" sz="1400" dirty="0"/>
              <a:t>FFS: whether more than one RU is allocated per transport block</a:t>
            </a:r>
            <a:endParaRPr lang="zh-CN" altLang="zh-CN" sz="1400" dirty="0"/>
          </a:p>
          <a:p>
            <a:pPr lvl="1"/>
            <a:r>
              <a:rPr lang="en-US" altLang="zh-CN" sz="1400" dirty="0"/>
              <a:t>For Sub-PRB, increasing DMRS shall not be supported</a:t>
            </a:r>
            <a:endParaRPr lang="zh-CN" altLang="zh-CN" sz="1400" dirty="0"/>
          </a:p>
          <a:p>
            <a:pPr lvl="1"/>
            <a:r>
              <a:rPr lang="en-US" altLang="zh-CN" sz="1400" dirty="0"/>
              <a:t>For Sub-PRB allocation in connected mode,</a:t>
            </a:r>
            <a:endParaRPr lang="zh-CN" altLang="zh-CN" sz="1400" dirty="0"/>
          </a:p>
          <a:p>
            <a:pPr lvl="2"/>
            <a:r>
              <a:rPr lang="en-CA" altLang="zh-CN" sz="1400" dirty="0"/>
              <a:t>The Sub-PRB feature is configured/enabled by RRC signaling</a:t>
            </a:r>
            <a:endParaRPr lang="zh-CN" altLang="zh-CN" sz="1400" dirty="0"/>
          </a:p>
          <a:p>
            <a:pPr lvl="2"/>
            <a:r>
              <a:rPr lang="en-CA" altLang="zh-CN" sz="1400" dirty="0"/>
              <a:t>The Sub-PRB resource allocation shall be signaled by DCI</a:t>
            </a:r>
            <a:endParaRPr lang="zh-CN" altLang="zh-CN" sz="1400" dirty="0"/>
          </a:p>
          <a:p>
            <a:pPr lvl="1"/>
            <a:r>
              <a:rPr lang="en-CA" altLang="zh-CN" sz="1400" dirty="0"/>
              <a:t>FFS: Support of Sub-PRB allocation in Msg3</a:t>
            </a:r>
            <a:endParaRPr lang="zh-CN" altLang="zh-CN" sz="1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  <a:noFill/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dirty="0" smtClean="0"/>
              <a:t>With </a:t>
            </a:r>
            <a:r>
              <a:rPr lang="en-US" altLang="zh-CN" sz="1800" dirty="0"/>
              <a:t>the same number of </a:t>
            </a:r>
            <a:r>
              <a:rPr lang="en-US" altLang="zh-CN" sz="1800" dirty="0" err="1"/>
              <a:t>subframes</a:t>
            </a:r>
            <a:r>
              <a:rPr lang="en-US" altLang="zh-CN" sz="1800" dirty="0"/>
              <a:t> for transmission and the same PA power, a sub-PRB </a:t>
            </a:r>
            <a:r>
              <a:rPr lang="en-US" altLang="zh-CN" sz="1800" dirty="0">
                <a:solidFill>
                  <a:prstClr val="black"/>
                </a:solidFill>
              </a:rPr>
              <a:t>allocation </a:t>
            </a:r>
            <a:r>
              <a:rPr lang="en-US" altLang="zh-CN" sz="1800" dirty="0" smtClean="0"/>
              <a:t>provides </a:t>
            </a:r>
            <a:r>
              <a:rPr lang="en-US" altLang="zh-CN" sz="1800" dirty="0"/>
              <a:t>the same coverage </a:t>
            </a:r>
            <a:r>
              <a:rPr lang="en-US" altLang="zh-CN" sz="1800" dirty="0" smtClean="0"/>
              <a:t>with the </a:t>
            </a:r>
            <a:r>
              <a:rPr lang="en-US" altLang="zh-CN" sz="1800" dirty="0"/>
              <a:t>same TBS as PRB </a:t>
            </a:r>
            <a:r>
              <a:rPr lang="en-US" altLang="zh-CN" sz="1800" dirty="0" smtClean="0"/>
              <a:t>based allocation in </a:t>
            </a:r>
            <a:r>
              <a:rPr lang="en-US" altLang="zh-CN" sz="1800" dirty="0" err="1"/>
              <a:t>FeMTC</a:t>
            </a:r>
            <a:r>
              <a:rPr lang="en-US" altLang="zh-CN" sz="1800" dirty="0"/>
              <a:t>.</a:t>
            </a:r>
            <a:r>
              <a:rPr lang="en-US" altLang="zh-CN" sz="1800" dirty="0">
                <a:solidFill>
                  <a:prstClr val="black"/>
                </a:solidFill>
              </a:rPr>
              <a:t> </a:t>
            </a:r>
            <a:endParaRPr lang="en-US" altLang="zh-CN" sz="1800" dirty="0" smtClean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800" dirty="0"/>
              <a:t>With sub-PRB </a:t>
            </a:r>
            <a:r>
              <a:rPr lang="en-US" altLang="zh-CN" sz="1800" dirty="0" smtClean="0">
                <a:solidFill>
                  <a:prstClr val="black"/>
                </a:solidFill>
              </a:rPr>
              <a:t>allocation</a:t>
            </a:r>
            <a:r>
              <a:rPr lang="en-US" altLang="zh-CN" sz="1800" dirty="0" smtClean="0"/>
              <a:t>, one TB </a:t>
            </a:r>
            <a:r>
              <a:rPr lang="en-US" altLang="zh-CN" sz="1800" dirty="0"/>
              <a:t>is transmitted across multiple </a:t>
            </a:r>
            <a:r>
              <a:rPr lang="en-US" altLang="zh-CN" sz="1800" dirty="0" smtClean="0"/>
              <a:t>sub-frames, where the TTI length is determined by the RU length and the number of RUs allocated (if more than 1 RU is supported) to the TB.</a:t>
            </a:r>
            <a:endParaRPr lang="en-US" altLang="zh-CN" sz="1800" dirty="0" smtClean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800" dirty="0" smtClean="0">
                <a:solidFill>
                  <a:prstClr val="black"/>
                </a:solidFill>
              </a:rPr>
              <a:t>To achieve the same coverage, the required repetition number for sub-PRB allocation is smaller than that for PRB based allocation. i.e., Transmission time = repetition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number_sub</a:t>
            </a:r>
            <a:r>
              <a:rPr lang="en-US" altLang="zh-CN" sz="1800" dirty="0" smtClean="0">
                <a:solidFill>
                  <a:prstClr val="black"/>
                </a:solidFill>
              </a:rPr>
              <a:t>-PRB x RU length x number of RUs(if multiple RUs is supported) = repetition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number_PRB</a:t>
            </a:r>
            <a:r>
              <a:rPr lang="en-US" altLang="zh-CN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 smtClean="0">
                <a:solidFill>
                  <a:prstClr val="black"/>
                </a:solidFill>
              </a:rPr>
              <a:t>x 1ms.  Therefore the repetition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number_sub</a:t>
            </a:r>
            <a:r>
              <a:rPr lang="en-US" altLang="zh-CN" sz="1800" dirty="0" smtClean="0">
                <a:solidFill>
                  <a:prstClr val="black"/>
                </a:solidFill>
              </a:rPr>
              <a:t>-PRB = floor(repetition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number_PRB</a:t>
            </a:r>
            <a:r>
              <a:rPr lang="en-US" altLang="zh-CN" sz="1800" dirty="0" smtClean="0">
                <a:solidFill>
                  <a:prstClr val="black"/>
                </a:solidFill>
              </a:rPr>
              <a:t>/(RU length x number of RUs))</a:t>
            </a:r>
            <a:endParaRPr lang="en-US" altLang="zh-CN" sz="1800" dirty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endParaRPr lang="en-US" altLang="zh-CN" sz="1800" dirty="0" smtClean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8845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96986"/>
          </a:xfrm>
        </p:spPr>
        <p:txBody>
          <a:bodyPr/>
          <a:lstStyle/>
          <a:p>
            <a:r>
              <a:rPr lang="en-US" altLang="zh-CN" sz="3600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13910"/>
            <a:ext cx="10515600" cy="549545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dirty="0" smtClean="0"/>
              <a:t>The set of repetition for sub-PRB allocation, FFS  between:</a:t>
            </a:r>
          </a:p>
          <a:p>
            <a:pPr lvl="1">
              <a:lnSpc>
                <a:spcPct val="110000"/>
              </a:lnSpc>
            </a:pPr>
            <a:r>
              <a:rPr lang="en-US" altLang="zh-CN" sz="1600" dirty="0" smtClean="0"/>
              <a:t>Option 1: Based on configuration of maximum number of repetitions </a:t>
            </a:r>
            <a:r>
              <a:rPr lang="en-US" sz="1600" i="1" dirty="0" err="1"/>
              <a:t>pusch-maxNumRepetition</a:t>
            </a:r>
            <a:r>
              <a:rPr lang="en-US" sz="1600" dirty="0"/>
              <a:t> </a:t>
            </a:r>
            <a:r>
              <a:rPr lang="en-US" altLang="zh-CN" sz="1600" dirty="0" smtClean="0"/>
              <a:t>for PRB-based allocation</a:t>
            </a:r>
          </a:p>
          <a:p>
            <a:pPr lvl="2">
              <a:lnSpc>
                <a:spcPct val="110000"/>
              </a:lnSpc>
            </a:pPr>
            <a:r>
              <a:rPr lang="en-US" altLang="zh-CN" sz="1600" dirty="0" smtClean="0"/>
              <a:t>Option 1A: The set of </a:t>
            </a:r>
            <a:r>
              <a:rPr lang="en-US" altLang="zh-CN" sz="1600" dirty="0"/>
              <a:t>repetitions for sub-PRB allocation </a:t>
            </a:r>
            <a:r>
              <a:rPr lang="en-US" altLang="zh-CN" sz="1600" dirty="0" smtClean="0"/>
              <a:t>determined by </a:t>
            </a:r>
            <a:r>
              <a:rPr lang="en-US" sz="1600" dirty="0" smtClean="0"/>
              <a:t>the set of repetition for PRB-based allocation/ (length of RU * number of allocated </a:t>
            </a:r>
            <a:r>
              <a:rPr lang="en-US" altLang="zh-CN" sz="1600" dirty="0"/>
              <a:t>RU(s</a:t>
            </a:r>
            <a:r>
              <a:rPr lang="en-US" altLang="zh-CN" sz="1600" dirty="0" smtClean="0"/>
              <a:t>)</a:t>
            </a:r>
            <a:r>
              <a:rPr lang="en-US" sz="1600" dirty="0" smtClean="0"/>
              <a:t> (if multiple RUs is supported))</a:t>
            </a:r>
            <a:r>
              <a:rPr lang="en-US" sz="1600" i="1" dirty="0" smtClean="0"/>
              <a:t> </a:t>
            </a:r>
            <a:r>
              <a:rPr lang="en-US" sz="1600" dirty="0" smtClean="0"/>
              <a:t> </a:t>
            </a:r>
          </a:p>
          <a:p>
            <a:pPr lvl="2">
              <a:lnSpc>
                <a:spcPct val="110000"/>
              </a:lnSpc>
            </a:pPr>
            <a:r>
              <a:rPr lang="en-US" altLang="zh-CN" sz="1600" dirty="0" smtClean="0"/>
              <a:t>Option 1B: Pre-define the set of repetitions for different number of tones (length of RU) and number of allocated RU(s) (if multiple RUs is supported)</a:t>
            </a:r>
          </a:p>
          <a:p>
            <a:pPr lvl="2">
              <a:lnSpc>
                <a:spcPct val="110000"/>
              </a:lnSpc>
            </a:pPr>
            <a:r>
              <a:rPr lang="en-US" altLang="zh-CN" sz="1600" dirty="0" smtClean="0"/>
              <a:t>Option 1C: combination of above</a:t>
            </a:r>
          </a:p>
          <a:p>
            <a:pPr lvl="2">
              <a:lnSpc>
                <a:spcPct val="110000"/>
              </a:lnSpc>
            </a:pPr>
            <a:endParaRPr lang="en-US" altLang="zh-CN" sz="1800" dirty="0" smtClean="0"/>
          </a:p>
          <a:p>
            <a:pPr lvl="1">
              <a:lnSpc>
                <a:spcPct val="110000"/>
              </a:lnSpc>
            </a:pPr>
            <a:r>
              <a:rPr lang="en-US" altLang="zh-CN" sz="1600" dirty="0" smtClean="0"/>
              <a:t>Option 2: </a:t>
            </a:r>
            <a:r>
              <a:rPr lang="en-GB" altLang="zh-CN" sz="1600" dirty="0" smtClean="0"/>
              <a:t>Separately configure</a:t>
            </a:r>
            <a:r>
              <a:rPr lang="en-US" altLang="zh-CN" sz="1600" dirty="0" smtClean="0"/>
              <a:t> the </a:t>
            </a:r>
            <a:r>
              <a:rPr lang="en-GB" altLang="zh-CN" sz="1600" dirty="0" smtClean="0"/>
              <a:t>maximum </a:t>
            </a:r>
            <a:r>
              <a:rPr lang="en-GB" altLang="zh-CN" sz="1600" dirty="0"/>
              <a:t>number of repetitions </a:t>
            </a:r>
            <a:r>
              <a:rPr lang="en-US" sz="1600" i="1" dirty="0" err="1" smtClean="0"/>
              <a:t>pusch-maxNumRepetitionsubPRB</a:t>
            </a:r>
            <a:r>
              <a:rPr lang="en-US" sz="1600" i="1" dirty="0" smtClean="0"/>
              <a:t> </a:t>
            </a:r>
            <a:r>
              <a:rPr lang="en-US" sz="1600" dirty="0" smtClean="0"/>
              <a:t> </a:t>
            </a:r>
            <a:r>
              <a:rPr lang="en-GB" altLang="zh-CN" sz="1600" dirty="0" smtClean="0"/>
              <a:t>for </a:t>
            </a:r>
            <a:r>
              <a:rPr lang="en-GB" altLang="zh-CN" sz="1600" dirty="0"/>
              <a:t>sub-PRB </a:t>
            </a:r>
            <a:r>
              <a:rPr lang="en-GB" altLang="zh-CN" sz="1600" dirty="0" smtClean="0"/>
              <a:t>allocation for one tone number(e.g., 6 tones) with 1 RU by RRC</a:t>
            </a:r>
          </a:p>
          <a:p>
            <a:pPr lvl="2">
              <a:lnSpc>
                <a:spcPct val="110000"/>
              </a:lnSpc>
            </a:pPr>
            <a:r>
              <a:rPr lang="en-GB" altLang="zh-CN" sz="1600" dirty="0" smtClean="0"/>
              <a:t>Derive </a:t>
            </a:r>
            <a:r>
              <a:rPr lang="en-GB" altLang="zh-CN" sz="1600" dirty="0"/>
              <a:t>the </a:t>
            </a:r>
            <a:r>
              <a:rPr lang="en-GB" altLang="zh-CN" sz="1600" dirty="0" smtClean="0"/>
              <a:t>number </a:t>
            </a:r>
            <a:r>
              <a:rPr lang="en-GB" altLang="zh-CN" sz="1600" dirty="0"/>
              <a:t>of repetitions for other tone number </a:t>
            </a:r>
            <a:r>
              <a:rPr lang="en-GB" altLang="zh-CN" sz="1600" dirty="0" smtClean="0"/>
              <a:t>and </a:t>
            </a:r>
            <a:r>
              <a:rPr lang="en-GB" altLang="zh-CN" sz="1600" dirty="0"/>
              <a:t>multiple RUs(if supported) based on the </a:t>
            </a:r>
            <a:r>
              <a:rPr lang="en-US" sz="1600" dirty="0" err="1"/>
              <a:t>pusch-maxNumRepetitionsubPRB</a:t>
            </a:r>
            <a:r>
              <a:rPr lang="en-US" sz="1600" dirty="0"/>
              <a:t> </a:t>
            </a:r>
            <a:endParaRPr lang="en-GB" altLang="zh-CN" sz="1600" dirty="0"/>
          </a:p>
          <a:p>
            <a:pPr lvl="2">
              <a:lnSpc>
                <a:spcPct val="110000"/>
              </a:lnSpc>
            </a:pPr>
            <a:r>
              <a:rPr lang="en-US" altLang="zh-CN" sz="1600" dirty="0" smtClean="0"/>
              <a:t>FFS on the details</a:t>
            </a:r>
          </a:p>
          <a:p>
            <a:pPr lvl="1">
              <a:lnSpc>
                <a:spcPct val="110000"/>
              </a:lnSpc>
            </a:pPr>
            <a:r>
              <a:rPr lang="en-US" altLang="zh-CN" sz="1600" dirty="0" smtClean="0"/>
              <a:t>Other options are not precluded. 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67307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510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 WF on repetition for Sub-PRB allocation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Feifei2</cp:lastModifiedBy>
  <cp:revision>129</cp:revision>
  <dcterms:created xsi:type="dcterms:W3CDTF">2017-08-18T07:18:33Z</dcterms:created>
  <dcterms:modified xsi:type="dcterms:W3CDTF">2017-11-28T16:50:30Z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(3)zsL/V6HNc3YvHUzSe16wS7ldQGbILCySfwtEMrIBIpw4oiSAqC/2Wc2fInlVTpeiQZzscuVV
Pkum6n1ag+OqMmVze0p8hf+f6Mtboe/HRo0X+p6xVTrqg5w5BVWzL79eIU7HpwxbMQRgv4lr
sME1WK/eFA3aOfFrgD5fJIaYuQ57TTjf1XFjkGwPNNCaTAu6aZTTa0btSDGfztGn28GVF7Lv
WHBZxLHGjD9EPONzOu</vt:lpwstr>
  </property>
  <property fmtid="{D5CDD505-2E9C-101B-9397-08002B2CF9AE}" pid="3" name="_2015_ms_pID_7253431">
    <vt:lpwstr>KKkDfRxudceliJUsWzG3Q15nBD0Lbg41RQDEspvMw0BWFVHcAH8bbN
oCI3L83HczZlpi0qNYQi1CIT1CKoNypmGADwUc2NYLyo9w61TzT5qX1nLIz5ig/TOfDUK/BA
f+zF+hEbt+hTN1UovGKEJ7gbjXYKNtl5uC6LH7Iq0ziIUPbBWeVlYJu2C7Qb9ABJQdhZQ4Wg
TFJf0ExYLwbmCZ6Cm3ZsuxTfUgEue9vIm+H5</vt:lpwstr>
  </property>
  <property fmtid="{D5CDD505-2E9C-101B-9397-08002B2CF9AE}" pid="4" name="_2015_ms_pID_7253432">
    <vt:lpwstr>OA==</vt:lpwstr>
  </property>
  <property fmtid="{D5CDD505-2E9C-101B-9397-08002B2CF9AE}" pid="5" name="NSCPROP_SA">
    <vt:lpwstr>C:\Users\samsung\AppData\Local\Microsoft\Windows\Temporary Internet Files\Content.Outlook\M0X402C2\Draft Way Forward on repetition configuration for sub-PRB allocation in eFeMTC.pptx</vt:lpwstr>
  </property>
</Properties>
</file>