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93" r:id="rId3"/>
    <p:sldId id="295" r:id="rId4"/>
    <p:sldId id="290" r:id="rId5"/>
    <p:sldId id="29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7" autoAdjust="0"/>
    <p:restoredTop sz="94434" autoAdjust="0"/>
  </p:normalViewPr>
  <p:slideViewPr>
    <p:cSldViewPr>
      <p:cViewPr varScale="1">
        <p:scale>
          <a:sx n="74" d="100"/>
          <a:sy n="74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9842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2017/10/12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power offset of SUL</a:t>
            </a:r>
            <a:endParaRPr lang="en-US" altLang="zh-CN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#90b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1719113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Prague, Czech, 9– 13 October,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7.6.1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04800" y="1676400"/>
          <a:ext cx="8534400" cy="2971800"/>
        </p:xfrm>
        <a:graphic>
          <a:graphicData uri="http://schemas.openxmlformats.org/drawingml/2006/table">
            <a:tbl>
              <a:tblPr/>
              <a:tblGrid>
                <a:gridCol w="8534400"/>
              </a:tblGrid>
              <a:tr h="297180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highlight>
                            <a:srgbClr val="00FF00"/>
                          </a:highlight>
                          <a:latin typeface="Times"/>
                          <a:ea typeface="MS Mincho"/>
                          <a:cs typeface="Times New Roman"/>
                        </a:rPr>
                        <a:t>Agreements: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914400" algn="l"/>
                          <a:tab pos="4572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Each UL carrier (including SUL) available for initial access has its own separate power control configuration.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914400" algn="l"/>
                          <a:tab pos="4572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Power adjustment for SUL should be taken into account in the uplink power control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The power adjustment for SUL can be used to compensate the difference between a </a:t>
                      </a:r>
                      <a:r>
                        <a:rPr lang="en-US" sz="1800" i="1" dirty="0" err="1" smtClean="0">
                          <a:latin typeface="Times"/>
                          <a:ea typeface="MS Mincho"/>
                          <a:cs typeface="Times New Roman"/>
                        </a:rPr>
                        <a:t>pathloss</a:t>
                      </a: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 estimate for the SUL frequency and the path loss estimated on the DL carrier where the UE receives the RMSI.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Note: it may be possible to include the power adjustment in P0.</a:t>
                      </a:r>
                      <a:endParaRPr lang="en-US" sz="1800" i="1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04800" y="1676400"/>
          <a:ext cx="8534400" cy="2971800"/>
        </p:xfrm>
        <a:graphic>
          <a:graphicData uri="http://schemas.openxmlformats.org/drawingml/2006/table">
            <a:tbl>
              <a:tblPr/>
              <a:tblGrid>
                <a:gridCol w="8534400"/>
              </a:tblGrid>
              <a:tr h="297180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highlight>
                            <a:srgbClr val="00FF00"/>
                          </a:highlight>
                          <a:latin typeface="Times"/>
                          <a:ea typeface="MS Mincho"/>
                          <a:cs typeface="Times New Roman"/>
                        </a:rPr>
                        <a:t>Agreements: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2286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 New Roman"/>
                          <a:ea typeface="宋体"/>
                          <a:cs typeface="Times New Roman"/>
                        </a:rPr>
                        <a:t>For PRACH/PUSCH/SRS on an SUL carrier associated with a NR DL/UL carrier, the range of the following values shall be sufficiently large to compensate the </a:t>
                      </a:r>
                      <a:r>
                        <a:rPr lang="en-US" sz="1800" i="1" dirty="0" err="1" smtClean="0">
                          <a:latin typeface="Times New Roman"/>
                          <a:ea typeface="宋体"/>
                          <a:cs typeface="Times New Roman"/>
                        </a:rPr>
                        <a:t>pathloss</a:t>
                      </a:r>
                      <a:r>
                        <a:rPr lang="en-US" sz="1800" i="1" dirty="0" smtClean="0">
                          <a:latin typeface="Times New Roman"/>
                          <a:ea typeface="宋体"/>
                          <a:cs typeface="Times New Roman"/>
                        </a:rPr>
                        <a:t> difference between the SUL carrier and the NR DL/UL carrier</a:t>
                      </a:r>
                      <a:endParaRPr lang="en-US" sz="24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6858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 New Roman"/>
                          <a:ea typeface="宋体"/>
                          <a:cs typeface="Times New Roman"/>
                        </a:rPr>
                        <a:t>Received target power for PRACH power control,</a:t>
                      </a:r>
                      <a:endParaRPr lang="en-US" sz="24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6858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 New Roman"/>
                          <a:ea typeface="宋体"/>
                          <a:cs typeface="Times New Roman"/>
                        </a:rPr>
                        <a:t>Po for PUCCH(if supported on SUL) power control, PUSCH power control, and SRS power control</a:t>
                      </a:r>
                      <a:endParaRPr lang="en-US" sz="24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r>
                        <a:rPr lang="en-US" sz="1800" i="1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</a:rPr>
                        <a:t>FFS maximum </a:t>
                      </a:r>
                      <a:r>
                        <a:rPr lang="en-US" sz="18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</a:rPr>
                        <a:t>pathloss</a:t>
                      </a:r>
                      <a:r>
                        <a:rPr lang="en-US" sz="1800" i="1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</a:rPr>
                        <a:t> difference to be compensated</a:t>
                      </a:r>
                      <a:endParaRPr lang="en-US" sz="7200" i="1" dirty="0">
                        <a:solidFill>
                          <a:srgbClr val="0070C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406" y="1295400"/>
            <a:ext cx="7983794" cy="4503840"/>
          </a:xfrm>
        </p:spPr>
        <p:txBody>
          <a:bodyPr/>
          <a:lstStyle/>
          <a:p>
            <a:r>
              <a:rPr lang="en-US" altLang="zh-CN" sz="2000" dirty="0" smtClean="0"/>
              <a:t>The maximum difference of </a:t>
            </a:r>
            <a:r>
              <a:rPr lang="en-US" altLang="zh-CN" sz="2000" dirty="0" err="1" smtClean="0"/>
              <a:t>pathloss</a:t>
            </a:r>
            <a:r>
              <a:rPr lang="en-US" altLang="zh-CN" sz="2000" dirty="0" smtClean="0"/>
              <a:t> and penetration loss can be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2362200"/>
          <a:ext cx="7543800" cy="2423160"/>
        </p:xfrm>
        <a:graphic>
          <a:graphicData uri="http://schemas.openxmlformats.org/drawingml/2006/table">
            <a:tbl>
              <a:tblPr/>
              <a:tblGrid>
                <a:gridCol w="3207351"/>
                <a:gridCol w="1445483"/>
                <a:gridCol w="1445483"/>
                <a:gridCol w="1445483"/>
              </a:tblGrid>
              <a:tr h="48985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4GHz - 700MHz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30GHz - 700MHz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70GHz - 700MHz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 err="1">
                          <a:latin typeface="Times New Roman"/>
                          <a:ea typeface="宋体"/>
                          <a:cs typeface="Times New Roman"/>
                        </a:rPr>
                        <a:t>Pathloss</a:t>
                      </a: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 difference </a:t>
                      </a: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(dB)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宋体"/>
                          <a:cs typeface="Times New Roman"/>
                        </a:rPr>
                        <a:t>16.3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latin typeface="Times New Roman"/>
                          <a:ea typeface="宋体"/>
                          <a:cs typeface="Times New Roman"/>
                        </a:rPr>
                        <a:t>35.3</a:t>
                      </a:r>
                      <a:endParaRPr lang="en-US" sz="16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latin typeface="Times New Roman"/>
                          <a:ea typeface="宋体"/>
                          <a:cs typeface="Times New Roman"/>
                        </a:rPr>
                        <a:t>43.2</a:t>
                      </a:r>
                      <a:endParaRPr lang="en-US" sz="16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Penetration loss difference </a:t>
                      </a: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en-US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dB)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宋体"/>
                          <a:cs typeface="Times New Roman"/>
                        </a:rPr>
                        <a:t>10.2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宋体"/>
                          <a:cs typeface="Times New Roman"/>
                        </a:rPr>
                        <a:t>20.8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宋体"/>
                          <a:cs typeface="Times New Roman"/>
                        </a:rPr>
                        <a:t>32.8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coupling loss difference without antenna</a:t>
                      </a:r>
                      <a:r>
                        <a:rPr lang="en-GB" sz="1200" b="1" baseline="0" dirty="0" smtClean="0">
                          <a:latin typeface="Times New Roman"/>
                          <a:ea typeface="宋体"/>
                          <a:cs typeface="Times New Roman"/>
                        </a:rPr>
                        <a:t> gain  (dB)</a:t>
                      </a:r>
                      <a:endParaRPr lang="en-US" sz="12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宋体"/>
                          <a:cs typeface="Times New Roman"/>
                        </a:rPr>
                        <a:t>26.5</a:t>
                      </a:r>
                      <a:endParaRPr lang="en-US" sz="12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宋体"/>
                          <a:cs typeface="Times New Roman"/>
                        </a:rPr>
                        <a:t>56.1</a:t>
                      </a:r>
                      <a:endParaRPr lang="en-US" sz="12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宋体"/>
                          <a:cs typeface="Times New Roman"/>
                        </a:rPr>
                        <a:t>76</a:t>
                      </a:r>
                      <a:endParaRPr lang="en-US" sz="12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Antenna gain difference </a:t>
                      </a: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en-US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(dB</a:t>
                      </a: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dirty="0"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>
                          <a:latin typeface="Times New Roman"/>
                          <a:ea typeface="宋体"/>
                          <a:cs typeface="Times New Roman"/>
                        </a:rPr>
                        <a:t>26</a:t>
                      </a:r>
                      <a:endParaRPr lang="en-US" sz="16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32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Total coupling loss difference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b="1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                    (</a:t>
                      </a: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dB)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23.5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36.1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Times New Roman"/>
                          <a:ea typeface="宋体"/>
                          <a:cs typeface="Times New Roman"/>
                        </a:rPr>
                        <a:t>50.0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436">
                <a:tc gridSpan="4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100" dirty="0">
                          <a:latin typeface="Times New Roman"/>
                          <a:ea typeface="宋体"/>
                          <a:cs typeface="Times New Roman"/>
                        </a:rPr>
                        <a:t>Note: The antenna gain difference is calculated based on the assumption that UE is with the maximum antenna gain.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809875" y="2879725"/>
          <a:ext cx="314325" cy="168275"/>
        </p:xfrm>
        <a:graphic>
          <a:graphicData uri="http://schemas.openxmlformats.org/presentationml/2006/ole">
            <p:oleObj spid="_x0000_s2052" name="公式" r:id="rId3" imgW="317160" imgH="16488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038475" y="3124200"/>
          <a:ext cx="390525" cy="180975"/>
        </p:xfrm>
        <a:graphic>
          <a:graphicData uri="http://schemas.openxmlformats.org/presentationml/2006/ole">
            <p:oleObj spid="_x0000_s2051" name="公式" r:id="rId4" imgW="393359" imgH="177646" progId="Equation.3">
              <p:embed/>
            </p:oleObj>
          </a:graphicData>
        </a:graphic>
      </p:graphicFrame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924175" y="3705225"/>
          <a:ext cx="352425" cy="180975"/>
        </p:xfrm>
        <a:graphic>
          <a:graphicData uri="http://schemas.openxmlformats.org/presentationml/2006/ole">
            <p:oleObj spid="_x0000_s2050" name="公式" r:id="rId5" imgW="355138" imgH="177569" progId="Equation.3">
              <p:embed/>
            </p:oleObj>
          </a:graphicData>
        </a:graphic>
      </p:graphicFrame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574800" y="4238625"/>
          <a:ext cx="1231900" cy="180975"/>
        </p:xfrm>
        <a:graphic>
          <a:graphicData uri="http://schemas.openxmlformats.org/presentationml/2006/ole">
            <p:oleObj spid="_x0000_s2049" name="公式" r:id="rId6" imgW="1231560" imgH="177480" progId="Equation.3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743200" y="1981200"/>
            <a:ext cx="29498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. Coupling loss difference from F1 to F2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Autofit/>
          </a:bodyPr>
          <a:lstStyle/>
          <a:p>
            <a:r>
              <a:rPr lang="en-US" altLang="zh-CN" sz="2800" i="1" dirty="0" smtClean="0"/>
              <a:t>For PRACH/PUSCH/SRS on an SUL carrier associated with a NR DL/UL carrier, the maximum </a:t>
            </a:r>
            <a:r>
              <a:rPr lang="en-US" altLang="zh-CN" sz="2800" i="1" dirty="0" err="1" smtClean="0"/>
              <a:t>pathloss</a:t>
            </a:r>
            <a:r>
              <a:rPr lang="en-US" altLang="zh-CN" sz="2800" i="1" dirty="0" smtClean="0"/>
              <a:t> difference between two UL carriers to be compensated is </a:t>
            </a:r>
            <a:r>
              <a:rPr lang="en-US" altLang="zh-CN" sz="2800" i="1" smtClean="0"/>
              <a:t>76 dB.</a:t>
            </a:r>
            <a:endParaRPr lang="en-US" altLang="zh-CN" sz="2800" i="1" dirty="0" smtClean="0"/>
          </a:p>
          <a:p>
            <a:endParaRPr lang="en-US" altLang="zh-CN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542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24450</TotalTime>
  <Words>554</Words>
  <Application>Microsoft Office PowerPoint</Application>
  <PresentationFormat>On-screen Show (4:3)</PresentationFormat>
  <Paragraphs>68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公式</vt:lpstr>
      <vt:lpstr>WF on power offset of SUL</vt:lpstr>
      <vt:lpstr>Background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Frank</cp:lastModifiedBy>
  <cp:revision>1035</cp:revision>
  <dcterms:created xsi:type="dcterms:W3CDTF">2010-05-12T23:28:36Z</dcterms:created>
  <dcterms:modified xsi:type="dcterms:W3CDTF">2017-10-12T07:30:21Z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(3)+6oJOlYaZQ1++KM67NCOJyHDsEdy6Qy6bqQhl2VTJmeL4m7iBujF7R8bXR62P8v8S/4bpCdk
xpg6IHKo1v3sVsHlav53CzUy1/vJVTevQeHmlrsqVjn3RFSRjknuRUVs1vFf97AvALJ4FAu5
OUpMPpvfMyht3ZulsuLZfVsEBAHmPVEUpJy7lxKdwWkqYLIbqkTF6QHuldAv1dQJrauauJ5K
We0b2QzgxzR/e0cuzk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qGCSJinDpQqXvyPcZsJlYA8rwbGs1AFm6oY0UFB3nTG95MLjXxI/jA
2UPoMx0zf5a4fkK1tFvj+TrZrD+mW4mFQDmfH5r9i7BWa8MdAeQu7TrVCYaGhrBN5zVIaNzc
dfWTDGhxUPCeJ8Y3/kZ8pgFk9rZ8/Vf1+vcJTVdJjGyvNd+JprASnN0tlr1V4osyohh72Nhs
gWmbQzgQU8dySmY4xwUqFSE+b9p7cS3+TNw2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8QRquBQUCiQmRUQbfwsvpqqO5hTPkNyXVQTw
vq1fEb52I5sLwSnuh/iLguPt9QK+qpU6az4Azi7XdMcY4W08jN8=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1507707653</vt:lpwstr>
  </property>
</Properties>
</file>