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Number of Base Graphs for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Qualcomm, Intel, Samsung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LG, AT&amp;T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R1-1709275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15th –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.1.4.1.2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sz="1600" b="1" u="sng" dirty="0"/>
              <a:t>Agreement (RAN1#88bis Apr 2017):</a:t>
            </a:r>
            <a:endParaRPr lang="en-US" sz="1600" dirty="0"/>
          </a:p>
          <a:p>
            <a:r>
              <a:rPr lang="en-US" sz="1400" dirty="0"/>
              <a:t>The base graph design is selected from the following alternatives:</a:t>
            </a:r>
            <a:endParaRPr lang="sv-SE" sz="1400" dirty="0"/>
          </a:p>
          <a:p>
            <a:r>
              <a:rPr lang="en-US" sz="1400" dirty="0"/>
              <a:t>Alt 1: One base graph covering ~1/5 &lt;= R &lt;= ~8/9</a:t>
            </a:r>
            <a:endParaRPr lang="sv-SE" sz="1400" dirty="0"/>
          </a:p>
          <a:p>
            <a:r>
              <a:rPr lang="en-US" sz="1400" dirty="0"/>
              <a:t>Alt 1a: Two nested base graphs, where: </a:t>
            </a:r>
            <a:endParaRPr lang="sv-SE" sz="1400" dirty="0"/>
          </a:p>
          <a:p>
            <a:pPr lvl="0"/>
            <a:r>
              <a:rPr lang="en-US" sz="1400" dirty="0"/>
              <a:t>Base graph #1 </a:t>
            </a:r>
            <a:endParaRPr lang="sv-SE" sz="1400" dirty="0"/>
          </a:p>
          <a:p>
            <a:pPr lvl="1"/>
            <a:r>
              <a:rPr lang="en-US" sz="1100" dirty="0"/>
              <a:t>Covers info block size K: </a:t>
            </a:r>
            <a:endParaRPr lang="sv-SE" sz="1100" dirty="0"/>
          </a:p>
          <a:p>
            <a:r>
              <a:rPr lang="en-US" sz="1400" dirty="0"/>
              <a:t>	</a:t>
            </a:r>
            <a:r>
              <a:rPr lang="sv-SE" sz="1400" dirty="0"/>
              <a:t>K</a:t>
            </a:r>
            <a:r>
              <a:rPr lang="sv-SE" sz="1400" baseline="-25000" dirty="0"/>
              <a:t>min1</a:t>
            </a:r>
            <a:r>
              <a:rPr lang="sv-SE" sz="1400" dirty="0"/>
              <a:t> &lt;=K&lt;= K</a:t>
            </a:r>
            <a:r>
              <a:rPr lang="sv-SE" sz="1400" baseline="-25000" dirty="0"/>
              <a:t>max1</a:t>
            </a:r>
            <a:r>
              <a:rPr lang="sv-SE" sz="1400" dirty="0"/>
              <a:t>, K</a:t>
            </a:r>
            <a:r>
              <a:rPr lang="sv-SE" sz="1400" baseline="-25000" dirty="0"/>
              <a:t>min1</a:t>
            </a:r>
            <a:r>
              <a:rPr lang="sv-SE" sz="1400" dirty="0"/>
              <a:t> &gt; </a:t>
            </a:r>
            <a:r>
              <a:rPr lang="sv-SE" sz="1400" dirty="0" err="1"/>
              <a:t>K</a:t>
            </a:r>
            <a:r>
              <a:rPr lang="sv-SE" sz="1400" baseline="-25000" dirty="0" err="1"/>
              <a:t>min</a:t>
            </a:r>
            <a:r>
              <a:rPr lang="sv-SE" sz="1400" dirty="0"/>
              <a:t>, K</a:t>
            </a:r>
            <a:r>
              <a:rPr lang="sv-SE" sz="1400" baseline="-25000" dirty="0"/>
              <a:t>max1 </a:t>
            </a:r>
            <a:r>
              <a:rPr lang="sv-SE" sz="1400" dirty="0"/>
              <a:t>=</a:t>
            </a:r>
            <a:r>
              <a:rPr lang="sv-SE" sz="1400" dirty="0" err="1"/>
              <a:t>K</a:t>
            </a:r>
            <a:r>
              <a:rPr lang="sv-SE" sz="1400" baseline="-25000" dirty="0" err="1"/>
              <a:t>max</a:t>
            </a:r>
            <a:endParaRPr lang="sv-SE" sz="1400" dirty="0"/>
          </a:p>
          <a:p>
            <a:pPr lvl="1"/>
            <a:r>
              <a:rPr lang="en-US" sz="1100" dirty="0"/>
              <a:t>Covers code rate R: ~1/3 &lt;= R &lt;= ~8/9; FFS whether </a:t>
            </a:r>
            <a:r>
              <a:rPr lang="en-US" sz="1100" dirty="0" err="1"/>
              <a:t>Rmin</a:t>
            </a:r>
            <a:r>
              <a:rPr lang="en-US" sz="1100" dirty="0"/>
              <a:t> can be ~1/5</a:t>
            </a:r>
            <a:endParaRPr lang="sv-SE" sz="1100" dirty="0"/>
          </a:p>
          <a:p>
            <a:pPr lvl="0"/>
            <a:r>
              <a:rPr lang="en-US" sz="1400" dirty="0"/>
              <a:t>Base graph #2 </a:t>
            </a:r>
            <a:endParaRPr lang="sv-SE" sz="1400" dirty="0"/>
          </a:p>
          <a:p>
            <a:pPr lvl="1"/>
            <a:r>
              <a:rPr lang="en-GB" sz="1100" dirty="0"/>
              <a:t>Nested within base graph #1</a:t>
            </a:r>
            <a:endParaRPr lang="sv-SE" sz="1100" dirty="0"/>
          </a:p>
          <a:p>
            <a:pPr lvl="1"/>
            <a:r>
              <a:rPr lang="en-US" sz="1100" dirty="0"/>
              <a:t>Covers info block size K: </a:t>
            </a:r>
            <a:endParaRPr lang="sv-SE" sz="1100" dirty="0"/>
          </a:p>
          <a:p>
            <a:r>
              <a:rPr lang="en-US" sz="1400" dirty="0"/>
              <a:t>	 K</a:t>
            </a:r>
            <a:r>
              <a:rPr lang="en-US" sz="1400" baseline="-25000" dirty="0"/>
              <a:t>min2</a:t>
            </a:r>
            <a:r>
              <a:rPr lang="en-US" sz="1400" dirty="0"/>
              <a:t> &lt;=K&lt;= K</a:t>
            </a:r>
            <a:r>
              <a:rPr lang="en-US" sz="1400" baseline="-25000" dirty="0"/>
              <a:t>max2</a:t>
            </a:r>
            <a:r>
              <a:rPr lang="en-US" sz="1400" dirty="0"/>
              <a:t>, K</a:t>
            </a:r>
            <a:r>
              <a:rPr lang="en-US" sz="1400" baseline="-25000" dirty="0"/>
              <a:t>min2 </a:t>
            </a:r>
            <a:r>
              <a:rPr lang="en-US" sz="1400" dirty="0"/>
              <a:t>=</a:t>
            </a:r>
            <a:r>
              <a:rPr lang="en-US" sz="1400" dirty="0" err="1"/>
              <a:t>K</a:t>
            </a:r>
            <a:r>
              <a:rPr lang="en-US" sz="1400" baseline="-25000" dirty="0" err="1"/>
              <a:t>min</a:t>
            </a:r>
            <a:r>
              <a:rPr lang="en-US" sz="1400" dirty="0"/>
              <a:t>, K</a:t>
            </a:r>
            <a:r>
              <a:rPr lang="en-US" sz="1400" baseline="-25000" dirty="0"/>
              <a:t>max2 </a:t>
            </a:r>
            <a:r>
              <a:rPr lang="en-US" sz="1400" dirty="0"/>
              <a:t>&lt; </a:t>
            </a:r>
            <a:r>
              <a:rPr lang="en-US" sz="1400" dirty="0" err="1"/>
              <a:t>K</a:t>
            </a:r>
            <a:r>
              <a:rPr lang="en-US" sz="1400" baseline="-25000" dirty="0" err="1"/>
              <a:t>max</a:t>
            </a:r>
            <a:r>
              <a:rPr lang="en-US" sz="1400" dirty="0"/>
              <a:t>, where 512&lt;=Kmax2&lt;=2560</a:t>
            </a:r>
            <a:endParaRPr lang="sv-SE" sz="1400" dirty="0"/>
          </a:p>
          <a:p>
            <a:pPr lvl="1"/>
            <a:r>
              <a:rPr lang="en-US" sz="1100" dirty="0"/>
              <a:t>Covers code rate R: ~1/5 &lt;= R &lt;= ~2/3 </a:t>
            </a:r>
            <a:endParaRPr lang="sv-SE" sz="1100" dirty="0"/>
          </a:p>
          <a:p>
            <a:pPr lvl="1"/>
            <a:r>
              <a:rPr lang="en-US" sz="1100" dirty="0" err="1"/>
              <a:t>Kbmax</a:t>
            </a:r>
            <a:r>
              <a:rPr lang="en-US" sz="1100" dirty="0"/>
              <a:t> =16 is the starting point; lower values in the range 10&lt;=</a:t>
            </a:r>
            <a:r>
              <a:rPr lang="en-US" sz="1100" dirty="0" err="1"/>
              <a:t>Kbmax</a:t>
            </a:r>
            <a:r>
              <a:rPr lang="en-US" sz="1100" dirty="0"/>
              <a:t>&lt;16 are encouraged if feasible. </a:t>
            </a:r>
            <a:endParaRPr lang="sv-SE" sz="1100" dirty="0"/>
          </a:p>
          <a:p>
            <a:r>
              <a:rPr lang="en-US" sz="1400" dirty="0"/>
              <a:t>Alt 2: Two base graphs, where: </a:t>
            </a:r>
            <a:endParaRPr lang="sv-SE" sz="1400" dirty="0"/>
          </a:p>
          <a:p>
            <a:pPr lvl="0"/>
            <a:r>
              <a:rPr lang="en-US" sz="1400" dirty="0"/>
              <a:t>Base graph #1 </a:t>
            </a:r>
            <a:endParaRPr lang="sv-SE" sz="1400" dirty="0"/>
          </a:p>
          <a:p>
            <a:pPr lvl="1"/>
            <a:r>
              <a:rPr lang="en-US" sz="1100" dirty="0"/>
              <a:t>Covers info block size K: </a:t>
            </a:r>
            <a:endParaRPr lang="sv-SE" sz="1100" dirty="0"/>
          </a:p>
          <a:p>
            <a:r>
              <a:rPr lang="en-US" sz="1400" dirty="0"/>
              <a:t>	</a:t>
            </a:r>
            <a:r>
              <a:rPr lang="sv-SE" sz="1400" dirty="0"/>
              <a:t>K</a:t>
            </a:r>
            <a:r>
              <a:rPr lang="sv-SE" sz="1400" baseline="-25000" dirty="0"/>
              <a:t>min1</a:t>
            </a:r>
            <a:r>
              <a:rPr lang="sv-SE" sz="1400" dirty="0"/>
              <a:t> &lt;=K&lt;= K</a:t>
            </a:r>
            <a:r>
              <a:rPr lang="sv-SE" sz="1400" baseline="-25000" dirty="0"/>
              <a:t>max1</a:t>
            </a:r>
            <a:r>
              <a:rPr lang="sv-SE" sz="1400" dirty="0"/>
              <a:t>, K</a:t>
            </a:r>
            <a:r>
              <a:rPr lang="sv-SE" sz="1400" baseline="-25000" dirty="0"/>
              <a:t>min1</a:t>
            </a:r>
            <a:r>
              <a:rPr lang="sv-SE" sz="1400" dirty="0"/>
              <a:t> &gt; </a:t>
            </a:r>
            <a:r>
              <a:rPr lang="sv-SE" sz="1400" dirty="0" err="1"/>
              <a:t>K</a:t>
            </a:r>
            <a:r>
              <a:rPr lang="sv-SE" sz="1400" baseline="-25000" dirty="0" err="1"/>
              <a:t>min</a:t>
            </a:r>
            <a:r>
              <a:rPr lang="sv-SE" sz="1400" dirty="0"/>
              <a:t>, K</a:t>
            </a:r>
            <a:r>
              <a:rPr lang="sv-SE" sz="1400" baseline="-25000" dirty="0"/>
              <a:t>max1 </a:t>
            </a:r>
            <a:r>
              <a:rPr lang="sv-SE" sz="1400" dirty="0"/>
              <a:t>=</a:t>
            </a:r>
            <a:r>
              <a:rPr lang="sv-SE" sz="1400" dirty="0" err="1"/>
              <a:t>K</a:t>
            </a:r>
            <a:r>
              <a:rPr lang="sv-SE" sz="1400" baseline="-25000" dirty="0" err="1"/>
              <a:t>max</a:t>
            </a:r>
            <a:endParaRPr lang="sv-SE" sz="1400" dirty="0"/>
          </a:p>
          <a:p>
            <a:pPr lvl="1"/>
            <a:r>
              <a:rPr lang="en-US" sz="1100" dirty="0"/>
              <a:t>Covers code rate R: ~1/3 &lt;= R &lt;= ~8/9; FFS whether </a:t>
            </a:r>
            <a:r>
              <a:rPr lang="en-US" sz="1100" dirty="0" err="1"/>
              <a:t>Rmin</a:t>
            </a:r>
            <a:r>
              <a:rPr lang="en-US" sz="1100" dirty="0"/>
              <a:t> can be ~1/5</a:t>
            </a:r>
            <a:endParaRPr lang="sv-SE" sz="1100" dirty="0"/>
          </a:p>
          <a:p>
            <a:pPr lvl="0"/>
            <a:r>
              <a:rPr lang="en-US" sz="1400" dirty="0"/>
              <a:t>Base graph #2 </a:t>
            </a:r>
            <a:endParaRPr lang="sv-SE" sz="1400" dirty="0"/>
          </a:p>
          <a:p>
            <a:pPr lvl="1"/>
            <a:r>
              <a:rPr lang="en-GB" sz="1100" dirty="0"/>
              <a:t>Not nested within base graph #1</a:t>
            </a:r>
            <a:endParaRPr lang="sv-SE" sz="1100" dirty="0"/>
          </a:p>
          <a:p>
            <a:pPr lvl="1"/>
            <a:r>
              <a:rPr lang="en-US" sz="1100" dirty="0"/>
              <a:t>Covers info block size K: </a:t>
            </a:r>
            <a:endParaRPr lang="sv-SE" sz="1100" dirty="0"/>
          </a:p>
          <a:p>
            <a:r>
              <a:rPr lang="en-US" sz="1400" dirty="0"/>
              <a:t>	 K</a:t>
            </a:r>
            <a:r>
              <a:rPr lang="en-US" sz="1400" baseline="-25000" dirty="0"/>
              <a:t>min2</a:t>
            </a:r>
            <a:r>
              <a:rPr lang="en-US" sz="1400" dirty="0"/>
              <a:t> &lt;=K&lt;= K</a:t>
            </a:r>
            <a:r>
              <a:rPr lang="en-US" sz="1400" baseline="-25000" dirty="0"/>
              <a:t>max2</a:t>
            </a:r>
            <a:r>
              <a:rPr lang="en-US" sz="1400" dirty="0"/>
              <a:t>, K</a:t>
            </a:r>
            <a:r>
              <a:rPr lang="en-US" sz="1400" baseline="-25000" dirty="0"/>
              <a:t>min2 </a:t>
            </a:r>
            <a:r>
              <a:rPr lang="en-US" sz="1400" dirty="0"/>
              <a:t>=</a:t>
            </a:r>
            <a:r>
              <a:rPr lang="en-US" sz="1400" dirty="0" err="1"/>
              <a:t>K</a:t>
            </a:r>
            <a:r>
              <a:rPr lang="en-US" sz="1400" baseline="-25000" dirty="0" err="1"/>
              <a:t>min</a:t>
            </a:r>
            <a:r>
              <a:rPr lang="en-US" sz="1400" dirty="0"/>
              <a:t>, K</a:t>
            </a:r>
            <a:r>
              <a:rPr lang="en-US" sz="1400" baseline="-25000" dirty="0"/>
              <a:t>max2 </a:t>
            </a:r>
            <a:r>
              <a:rPr lang="en-US" sz="1400" dirty="0"/>
              <a:t>&lt; </a:t>
            </a:r>
            <a:r>
              <a:rPr lang="en-US" sz="1400" dirty="0" err="1"/>
              <a:t>K</a:t>
            </a:r>
            <a:r>
              <a:rPr lang="en-US" sz="1400" baseline="-25000" dirty="0" err="1"/>
              <a:t>max</a:t>
            </a:r>
            <a:r>
              <a:rPr lang="en-US" sz="1400" dirty="0"/>
              <a:t>, where 512&lt;=Kmax2&lt;=2560</a:t>
            </a:r>
            <a:endParaRPr lang="sv-SE" sz="1400" dirty="0"/>
          </a:p>
          <a:p>
            <a:pPr lvl="1"/>
            <a:r>
              <a:rPr lang="en-US" sz="1100" dirty="0"/>
              <a:t>Covers code rate R: ~1/5 &lt;= R &lt;= ~2/3 </a:t>
            </a:r>
            <a:endParaRPr lang="sv-SE" sz="1100" dirty="0"/>
          </a:p>
          <a:p>
            <a:pPr lvl="1"/>
            <a:r>
              <a:rPr lang="en-US" sz="1100" dirty="0" err="1"/>
              <a:t>Kbmax</a:t>
            </a:r>
            <a:r>
              <a:rPr lang="en-US" sz="1100" dirty="0"/>
              <a:t> = 10 is the starting point; higher values in the range 10&lt;</a:t>
            </a:r>
            <a:r>
              <a:rPr lang="en-US" sz="1100" dirty="0" err="1"/>
              <a:t>Kbmax</a:t>
            </a:r>
            <a:r>
              <a:rPr lang="en-US" sz="1100" dirty="0"/>
              <a:t>&lt;=16 can also be considered if necessary.</a:t>
            </a:r>
            <a:endParaRPr lang="sv-SE" sz="1100" dirty="0"/>
          </a:p>
        </p:txBody>
      </p:sp>
    </p:spTree>
    <p:extLst>
      <p:ext uri="{BB962C8B-B14F-4D97-AF65-F5344CB8AC3E}">
        <p14:creationId xmlns:p14="http://schemas.microsoft.com/office/powerpoint/2010/main" val="205812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throughput benefits to Alt. 1a and 2 compared to Alt 1 when base graph #2 is used for smaller code blocks.</a:t>
            </a:r>
          </a:p>
          <a:p>
            <a:r>
              <a:rPr lang="en-US" dirty="0"/>
              <a:t>Small code blocks dominate in the uplink in terms of packet frequency</a:t>
            </a:r>
          </a:p>
          <a:p>
            <a:r>
              <a:rPr lang="en-US" dirty="0"/>
              <a:t>Alt 2 allows for more design freedom compared to Alt 1a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Choose an LDPC design based on Alt. 2 for </a:t>
            </a:r>
            <a:r>
              <a:rPr lang="en-US" dirty="0" err="1"/>
              <a:t>eMBB</a:t>
            </a:r>
            <a:r>
              <a:rPr lang="en-US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161</Words>
  <Application>Microsoft Office PowerPoint</Application>
  <PresentationFormat>On-screen Show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Number of Base Graphs for LDPC Codes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Mattias Andersson W</cp:lastModifiedBy>
  <cp:revision>85</cp:revision>
  <dcterms:created xsi:type="dcterms:W3CDTF">2006-08-16T00:00:00Z</dcterms:created>
  <dcterms:modified xsi:type="dcterms:W3CDTF">2017-05-15T10:22:20Z</dcterms:modified>
</cp:coreProperties>
</file>