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bookmarkIdSeed="3">
  <p:sldMasterIdLst>
    <p:sldMasterId id="2147483648" r:id="rId1"/>
    <p:sldMasterId id="2147483660" r:id="rId2"/>
  </p:sldMasterIdLst>
  <p:notesMasterIdLst>
    <p:notesMasterId r:id="rId11"/>
  </p:notesMasterIdLst>
  <p:handoutMasterIdLst>
    <p:handoutMasterId r:id="rId12"/>
  </p:handoutMasterIdLst>
  <p:sldIdLst>
    <p:sldId id="340" r:id="rId3"/>
    <p:sldId id="339" r:id="rId4"/>
    <p:sldId id="343" r:id="rId5"/>
    <p:sldId id="341" r:id="rId6"/>
    <p:sldId id="344" r:id="rId7"/>
    <p:sldId id="345" r:id="rId8"/>
    <p:sldId id="346" r:id="rId9"/>
    <p:sldId id="347" r:id="rId10"/>
  </p:sldIdLst>
  <p:sldSz cx="9144000" cy="6858000" type="screen4x3"/>
  <p:notesSz cx="6807200" cy="9939338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0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FF99"/>
    <a:srgbClr val="FFFF66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58" autoAdjust="0"/>
    <p:restoredTop sz="95210" autoAdjust="0"/>
  </p:normalViewPr>
  <p:slideViewPr>
    <p:cSldViewPr>
      <p:cViewPr varScale="1">
        <p:scale>
          <a:sx n="66" d="100"/>
          <a:sy n="66" d="100"/>
        </p:scale>
        <p:origin x="1472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115" d="100"/>
          <a:sy n="115" d="100"/>
        </p:scale>
        <p:origin x="-5214" y="-114"/>
      </p:cViewPr>
      <p:guideLst>
        <p:guide orient="horz" pos="3130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388720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DF8A4A-1E51-4B37-91CA-C6C7DC3C77A5}" type="datetimeFigureOut">
              <a:rPr kumimoji="1" lang="ja-JP" altLang="en-US" smtClean="0"/>
              <a:t>2017/4/6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32752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/>
          <a:lstStyle/>
          <a:p>
            <a:fld id="{17CB692C-F023-4763-970E-740AB334F171}" type="slidenum">
              <a:rPr kumimoji="1" lang="ja-JP" altLang="en-US" smtClean="0"/>
              <a:pPr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594788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/>
          <a:lstStyle/>
          <a:p>
            <a:fld id="{17CB692C-F023-4763-970E-740AB334F171}" type="slidenum">
              <a:rPr kumimoji="1" lang="ja-JP" altLang="en-US" smtClean="0"/>
              <a:pPr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82381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/>
          <a:lstStyle/>
          <a:p>
            <a:fld id="{17CB692C-F023-4763-970E-740AB334F171}" type="slidenum">
              <a:rPr kumimoji="1" lang="ja-JP" altLang="en-US" smtClean="0"/>
              <a:pPr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716056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/>
          <a:lstStyle/>
          <a:p>
            <a:fld id="{17CB692C-F023-4763-970E-740AB334F171}" type="slidenum">
              <a:rPr kumimoji="1" lang="ja-JP" altLang="en-US" smtClean="0"/>
              <a:pPr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487678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/>
          <a:lstStyle/>
          <a:p>
            <a:fld id="{17CB692C-F023-4763-970E-740AB334F171}" type="slidenum">
              <a:rPr kumimoji="1" lang="ja-JP" altLang="en-US" smtClean="0"/>
              <a:pPr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625980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/>
          <a:lstStyle/>
          <a:p>
            <a:fld id="{17CB692C-F023-4763-970E-740AB334F171}" type="slidenum">
              <a:rPr kumimoji="1" lang="ja-JP" altLang="en-US" smtClean="0"/>
              <a:pPr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059279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/>
          <a:lstStyle/>
          <a:p>
            <a:fld id="{17CB692C-F023-4763-970E-740AB334F171}" type="slidenum">
              <a:rPr kumimoji="1" lang="ja-JP" altLang="en-US" smtClean="0"/>
              <a:pPr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823880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5F74CEC-02CD-47CB-AC66-EC4C08E9B3F7}" type="datetimeFigureOut">
              <a:rPr kumimoji="1" lang="ja-JP" altLang="en-US" smtClean="0"/>
              <a:pPr/>
              <a:t>2017/4/6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7629EA9-4D13-462A-A59D-7C9AFE3C52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009269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5F74CEC-02CD-47CB-AC66-EC4C08E9B3F7}" type="datetimeFigureOut">
              <a:rPr kumimoji="1" lang="ja-JP" altLang="en-US" smtClean="0"/>
              <a:pPr/>
              <a:t>2017/4/6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7629EA9-4D13-462A-A59D-7C9AFE3C52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220748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5F74CEC-02CD-47CB-AC66-EC4C08E9B3F7}" type="datetimeFigureOut">
              <a:rPr kumimoji="1" lang="ja-JP" altLang="en-US" smtClean="0"/>
              <a:pPr/>
              <a:t>2017/4/6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7629EA9-4D13-462A-A59D-7C9AFE3C52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576654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5616C-A943-4B5C-A4CF-D33A1C3D6F63}" type="datetimeFigureOut">
              <a:rPr kumimoji="1" lang="ja-JP" altLang="en-US" smtClean="0"/>
              <a:pPr/>
              <a:t>2017/4/6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4FB64-904E-4DBA-8C87-43C1436C54C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072022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5616C-A943-4B5C-A4CF-D33A1C3D6F63}" type="datetimeFigureOut">
              <a:rPr kumimoji="1" lang="ja-JP" altLang="en-US" smtClean="0"/>
              <a:pPr/>
              <a:t>2017/4/6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4FB64-904E-4DBA-8C87-43C1436C54C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135559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5616C-A943-4B5C-A4CF-D33A1C3D6F63}" type="datetimeFigureOut">
              <a:rPr kumimoji="1" lang="ja-JP" altLang="en-US" smtClean="0"/>
              <a:pPr/>
              <a:t>2017/4/6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4FB64-904E-4DBA-8C87-43C1436C54C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640659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5616C-A943-4B5C-A4CF-D33A1C3D6F63}" type="datetimeFigureOut">
              <a:rPr kumimoji="1" lang="ja-JP" altLang="en-US" smtClean="0"/>
              <a:pPr/>
              <a:t>2017/4/6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4FB64-904E-4DBA-8C87-43C1436C54C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597067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5616C-A943-4B5C-A4CF-D33A1C3D6F63}" type="datetimeFigureOut">
              <a:rPr kumimoji="1" lang="ja-JP" altLang="en-US" smtClean="0"/>
              <a:pPr/>
              <a:t>2017/4/6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4FB64-904E-4DBA-8C87-43C1436C54C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2487180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5616C-A943-4B5C-A4CF-D33A1C3D6F63}" type="datetimeFigureOut">
              <a:rPr kumimoji="1" lang="ja-JP" altLang="en-US" smtClean="0"/>
              <a:pPr/>
              <a:t>2017/4/6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4FB64-904E-4DBA-8C87-43C1436C54C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246331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5616C-A943-4B5C-A4CF-D33A1C3D6F63}" type="datetimeFigureOut">
              <a:rPr kumimoji="1" lang="ja-JP" altLang="en-US" smtClean="0"/>
              <a:pPr/>
              <a:t>2017/4/6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4FB64-904E-4DBA-8C87-43C1436C54C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4492423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5616C-A943-4B5C-A4CF-D33A1C3D6F63}" type="datetimeFigureOut">
              <a:rPr kumimoji="1" lang="ja-JP" altLang="en-US" smtClean="0"/>
              <a:pPr/>
              <a:t>2017/4/6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4FB64-904E-4DBA-8C87-43C1436C54C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240813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5F74CEC-02CD-47CB-AC66-EC4C08E9B3F7}" type="datetimeFigureOut">
              <a:rPr kumimoji="1" lang="ja-JP" altLang="en-US" smtClean="0"/>
              <a:pPr/>
              <a:t>2017/4/6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7629EA9-4D13-462A-A59D-7C9AFE3C52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7189701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5616C-A943-4B5C-A4CF-D33A1C3D6F63}" type="datetimeFigureOut">
              <a:rPr kumimoji="1" lang="ja-JP" altLang="en-US" smtClean="0"/>
              <a:pPr/>
              <a:t>2017/4/6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4FB64-904E-4DBA-8C87-43C1436C54C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422680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5616C-A943-4B5C-A4CF-D33A1C3D6F63}" type="datetimeFigureOut">
              <a:rPr kumimoji="1" lang="ja-JP" altLang="en-US" smtClean="0"/>
              <a:pPr/>
              <a:t>2017/4/6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4FB64-904E-4DBA-8C87-43C1436C54C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0839306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5616C-A943-4B5C-A4CF-D33A1C3D6F63}" type="datetimeFigureOut">
              <a:rPr kumimoji="1" lang="ja-JP" altLang="en-US" smtClean="0"/>
              <a:pPr/>
              <a:t>2017/4/6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4FB64-904E-4DBA-8C87-43C1436C54C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716246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5F74CEC-02CD-47CB-AC66-EC4C08E9B3F7}" type="datetimeFigureOut">
              <a:rPr kumimoji="1" lang="ja-JP" altLang="en-US" smtClean="0"/>
              <a:pPr/>
              <a:t>2017/4/6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7629EA9-4D13-462A-A59D-7C9AFE3C52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294831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5F74CEC-02CD-47CB-AC66-EC4C08E9B3F7}" type="datetimeFigureOut">
              <a:rPr kumimoji="1" lang="ja-JP" altLang="en-US" smtClean="0"/>
              <a:pPr/>
              <a:t>2017/4/6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7629EA9-4D13-462A-A59D-7C9AFE3C52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88850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5F74CEC-02CD-47CB-AC66-EC4C08E9B3F7}" type="datetimeFigureOut">
              <a:rPr kumimoji="1" lang="ja-JP" altLang="en-US" smtClean="0"/>
              <a:pPr/>
              <a:t>2017/4/6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7629EA9-4D13-462A-A59D-7C9AFE3C52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34589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5F74CEC-02CD-47CB-AC66-EC4C08E9B3F7}" type="datetimeFigureOut">
              <a:rPr kumimoji="1" lang="ja-JP" altLang="en-US" smtClean="0"/>
              <a:pPr/>
              <a:t>2017/4/6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7629EA9-4D13-462A-A59D-7C9AFE3C52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299656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5F74CEC-02CD-47CB-AC66-EC4C08E9B3F7}" type="datetimeFigureOut">
              <a:rPr kumimoji="1" lang="ja-JP" altLang="en-US" smtClean="0"/>
              <a:pPr/>
              <a:t>2017/4/6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7629EA9-4D13-462A-A59D-7C9AFE3C52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67926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5F74CEC-02CD-47CB-AC66-EC4C08E9B3F7}" type="datetimeFigureOut">
              <a:rPr kumimoji="1" lang="ja-JP" altLang="en-US" smtClean="0"/>
              <a:pPr/>
              <a:t>2017/4/6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7629EA9-4D13-462A-A59D-7C9AFE3C52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68993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5F74CEC-02CD-47CB-AC66-EC4C08E9B3F7}" type="datetimeFigureOut">
              <a:rPr kumimoji="1" lang="ja-JP" altLang="en-US" smtClean="0"/>
              <a:pPr/>
              <a:t>2017/4/6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7629EA9-4D13-462A-A59D-7C9AFE3C52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839794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 smtClean="0"/>
              <a:t>マスター タイトルの書式設定</a:t>
            </a:r>
            <a:endParaRPr kumimoji="1"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10" name="Rectangle 6"/>
          <p:cNvSpPr txBox="1">
            <a:spLocks noChangeArrowheads="1"/>
          </p:cNvSpPr>
          <p:nvPr userDrawn="1"/>
        </p:nvSpPr>
        <p:spPr bwMode="auto">
          <a:xfrm>
            <a:off x="7245821" y="6486103"/>
            <a:ext cx="19050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ja-JP"/>
            </a:defPPr>
            <a:lvl1pPr marL="0" algn="r" defTabSz="914400" rtl="0" eaLnBrk="1" latinLnBrk="0" hangingPunct="1">
              <a:defRPr kumimoji="1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DBEFF64-15C5-4CED-B87A-5A348AA72764}" type="slidenum">
              <a:rPr lang="en-US" altLang="ja-JP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‹#›</a:t>
            </a:fld>
            <a:endParaRPr lang="en-US" altLang="ja-JP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80813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図 9" descr="J01.png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15616C-A943-4B5C-A4CF-D33A1C3D6F63}" type="datetimeFigureOut">
              <a:rPr kumimoji="1" lang="ja-JP" altLang="en-US" smtClean="0"/>
              <a:pPr/>
              <a:t>2017/4/6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C4FB64-904E-4DBA-8C87-43C1436C54C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sp>
        <p:nvSpPr>
          <p:cNvPr id="12" name="フッター プレースホルダー 1"/>
          <p:cNvSpPr txBox="1">
            <a:spLocks/>
          </p:cNvSpPr>
          <p:nvPr userDrawn="1"/>
        </p:nvSpPr>
        <p:spPr>
          <a:xfrm>
            <a:off x="7687570" y="6687751"/>
            <a:ext cx="1214435" cy="138499"/>
          </a:xfrm>
          <a:prstGeom prst="rect">
            <a:avLst/>
          </a:prstGeom>
        </p:spPr>
        <p:txBody>
          <a:bodyPr vert="horz" wrap="none" lIns="91440" tIns="45720" rIns="0" bIns="0" rtlCol="0" anchor="b" anchorCtr="0">
            <a:spAutoFit/>
          </a:bodyPr>
          <a:lstStyle>
            <a:defPPr>
              <a:defRPr lang="ja-JP"/>
            </a:defPPr>
            <a:lvl1pPr marL="0" algn="r" defTabSz="914400" rtl="0" eaLnBrk="1" fontAlgn="b" latinLnBrk="0" hangingPunct="1">
              <a:defRPr kumimoji="1" sz="600" kern="1200">
                <a:solidFill>
                  <a:schemeClr val="tx1"/>
                </a:solidFill>
                <a:latin typeface="Arial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 smtClean="0">
                <a:solidFill>
                  <a:prstClr val="black"/>
                </a:solidFill>
              </a:rPr>
              <a:t>© Mitsubishi Electric Corporation</a:t>
            </a:r>
            <a:endParaRPr lang="ja-JP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12280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r>
              <a:rPr lang="en-US" altLang="ja-JP" dirty="0"/>
              <a:t>WF</a:t>
            </a:r>
            <a:r>
              <a:rPr lang="ja-JP" altLang="en-US" dirty="0"/>
              <a:t> </a:t>
            </a:r>
            <a:r>
              <a:rPr lang="en-US" altLang="ja-JP" dirty="0"/>
              <a:t>on</a:t>
            </a:r>
            <a:r>
              <a:rPr lang="ja-JP" altLang="en-US" dirty="0"/>
              <a:t> </a:t>
            </a:r>
            <a:r>
              <a:rPr lang="en-US" altLang="ja-JP" dirty="0"/>
              <a:t>Power</a:t>
            </a:r>
            <a:r>
              <a:rPr lang="ja-JP" altLang="en-US" dirty="0"/>
              <a:t> </a:t>
            </a:r>
            <a:r>
              <a:rPr lang="en-US" altLang="ja-JP" dirty="0"/>
              <a:t>Ramping</a:t>
            </a:r>
            <a:r>
              <a:rPr lang="ja-JP" altLang="en-US" dirty="0"/>
              <a:t> </a:t>
            </a:r>
            <a:r>
              <a:rPr lang="en-US" altLang="ja-JP" dirty="0" smtClean="0"/>
              <a:t>Counter of</a:t>
            </a:r>
            <a:r>
              <a:rPr lang="ja-JP" altLang="en-US" dirty="0" smtClean="0"/>
              <a:t> </a:t>
            </a:r>
            <a:r>
              <a:rPr lang="en-US" altLang="ja-JP" dirty="0" smtClean="0"/>
              <a:t>RACH</a:t>
            </a:r>
            <a:r>
              <a:rPr lang="ja-JP" altLang="en-US" dirty="0" smtClean="0"/>
              <a:t> </a:t>
            </a:r>
            <a:r>
              <a:rPr lang="en-US" altLang="ja-JP" dirty="0"/>
              <a:t>Msg.1</a:t>
            </a:r>
            <a:r>
              <a:rPr lang="ja-JP" altLang="en-US" dirty="0"/>
              <a:t> </a:t>
            </a:r>
            <a:r>
              <a:rPr lang="en-US" altLang="ja-JP" dirty="0" smtClean="0"/>
              <a:t>Retransmission</a:t>
            </a:r>
            <a:endParaRPr lang="en-US" altLang="ja-JP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>
          <a:xfrm>
            <a:off x="1115616" y="3886200"/>
            <a:ext cx="6984776" cy="1752600"/>
          </a:xfrm>
        </p:spPr>
        <p:txBody>
          <a:bodyPr>
            <a:normAutofit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Mitsubishi Electric, …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6" name="テキスト ボックス 3"/>
          <p:cNvSpPr txBox="1">
            <a:spLocks noChangeArrowheads="1"/>
          </p:cNvSpPr>
          <p:nvPr/>
        </p:nvSpPr>
        <p:spPr bwMode="auto">
          <a:xfrm>
            <a:off x="7380312" y="18891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R1-1706613</a:t>
            </a:r>
            <a:endParaRPr lang="ja-JP" altLang="en-US" sz="2400" dirty="0"/>
          </a:p>
        </p:txBody>
      </p:sp>
      <p:sp>
        <p:nvSpPr>
          <p:cNvPr id="7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70987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Meeting #</a:t>
            </a:r>
            <a:r>
              <a:rPr lang="en-US" altLang="ja-JP" sz="2400" dirty="0" smtClean="0"/>
              <a:t>88bis</a:t>
            </a:r>
            <a:endParaRPr lang="en-US" altLang="ja-JP" sz="2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Spokane, USA, 3</a:t>
            </a:r>
            <a:r>
              <a:rPr lang="en-US" altLang="ja-JP" sz="2400" baseline="30000" dirty="0" smtClean="0"/>
              <a:t>rd</a:t>
            </a:r>
            <a:r>
              <a:rPr lang="ja-JP" altLang="en-US" sz="2400" dirty="0"/>
              <a:t> </a:t>
            </a:r>
            <a:r>
              <a:rPr lang="en-US" altLang="ja-JP" sz="2400" dirty="0" smtClean="0"/>
              <a:t>- 7</a:t>
            </a:r>
            <a:r>
              <a:rPr lang="en-US" altLang="ja-JP" sz="2400" baseline="30000" dirty="0" smtClean="0"/>
              <a:t>th</a:t>
            </a:r>
            <a:r>
              <a:rPr lang="en-US" altLang="ja-JP" sz="2400" dirty="0" smtClean="0"/>
              <a:t> April </a:t>
            </a:r>
            <a:r>
              <a:rPr lang="en-US" altLang="ja-JP" sz="2400" dirty="0"/>
              <a:t>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Agenda item </a:t>
            </a:r>
            <a:r>
              <a:rPr lang="en-US" altLang="ja-JP" sz="2400" dirty="0" smtClean="0"/>
              <a:t>8.1.1.4.2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169099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 bwMode="auto">
          <a:xfrm>
            <a:off x="1547664" y="115888"/>
            <a:ext cx="6048201" cy="64928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Background</a:t>
            </a:r>
          </a:p>
        </p:txBody>
      </p:sp>
      <p:sp>
        <p:nvSpPr>
          <p:cNvPr id="50" name="テキスト ボックス 49"/>
          <p:cNvSpPr txBox="1"/>
          <p:nvPr/>
        </p:nvSpPr>
        <p:spPr>
          <a:xfrm>
            <a:off x="395536" y="899428"/>
            <a:ext cx="840395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ja-JP" sz="2000" b="1" dirty="0" smtClean="0">
                <a:ea typeface="ＭＳ 明朝" panose="02020609040205080304" pitchFamily="17" charset="-128"/>
              </a:rPr>
              <a:t>Agreement in RAN1 #AH1_NR:</a:t>
            </a:r>
          </a:p>
          <a:p>
            <a:pPr>
              <a:spcAft>
                <a:spcPts val="0"/>
              </a:spcAft>
            </a:pPr>
            <a:r>
              <a:rPr lang="en-US" altLang="ja-JP" sz="2000" dirty="0" smtClean="0">
                <a:solidFill>
                  <a:srgbClr val="000000"/>
                </a:solidFill>
                <a:ea typeface="ＭＳ 明朝" panose="02020609040205080304" pitchFamily="17" charset="-128"/>
              </a:rPr>
              <a:t>For </a:t>
            </a:r>
            <a:r>
              <a:rPr lang="en-US" altLang="ja-JP" sz="2000" dirty="0">
                <a:solidFill>
                  <a:srgbClr val="000000"/>
                </a:solidFill>
                <a:ea typeface="ＭＳ 明朝" panose="02020609040205080304" pitchFamily="17" charset="-128"/>
              </a:rPr>
              <a:t>NR RACH Msg. 1 retransmission at least for multi-beam operation:</a:t>
            </a:r>
            <a:endParaRPr lang="ja-JP" altLang="ja-JP" sz="2000" dirty="0">
              <a:ea typeface="ＭＳ ゴシック" panose="020B0609070205080204" pitchFamily="49" charset="-128"/>
            </a:endParaRPr>
          </a:p>
          <a:p>
            <a:pPr marL="342900" lvl="0" indent="-3429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altLang="ja-JP" sz="2000" dirty="0">
                <a:solidFill>
                  <a:srgbClr val="000000"/>
                </a:solidFill>
                <a:ea typeface="ＭＳ 明朝" panose="02020609040205080304" pitchFamily="17" charset="-128"/>
                <a:cs typeface="Times New Roman" panose="02020603050405020304" pitchFamily="18" charset="0"/>
              </a:rPr>
              <a:t>NR supports power ramping. </a:t>
            </a:r>
            <a:endParaRPr lang="ja-JP" altLang="ja-JP" sz="2000" dirty="0"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altLang="ja-JP" sz="2000" dirty="0">
                <a:ea typeface="ＭＳ 明朝" panose="02020609040205080304" pitchFamily="17" charset="-128"/>
                <a:cs typeface="Times New Roman" panose="02020603050405020304" pitchFamily="18" charset="0"/>
              </a:rPr>
              <a:t>If the UE conducts beam switching, working assumption that one of the alternatives below will be selected (configurability between multiple alternatives may be considered if clear benefit is shown): </a:t>
            </a:r>
            <a:endParaRPr lang="ja-JP" altLang="ja-JP" sz="2000" dirty="0"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marL="1143000" lvl="2" indent="-2286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US" altLang="ja-JP" sz="2000" dirty="0">
                <a:ea typeface="ＭＳ 明朝" panose="02020609040205080304" pitchFamily="17" charset="-128"/>
                <a:cs typeface="Times New Roman" panose="02020603050405020304" pitchFamily="18" charset="0"/>
              </a:rPr>
              <a:t>Alt 1: the counter of power ramping is re-set.</a:t>
            </a:r>
            <a:endParaRPr lang="ja-JP" altLang="ja-JP" sz="2000" dirty="0"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marL="1143000" lvl="2" indent="-2286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US" altLang="ja-JP" sz="2000" dirty="0">
                <a:ea typeface="ＭＳ 明朝" panose="02020609040205080304" pitchFamily="17" charset="-128"/>
                <a:cs typeface="Times New Roman" panose="02020603050405020304" pitchFamily="18" charset="0"/>
              </a:rPr>
              <a:t>Alt 2: the counter of power ramping remains unchanged.</a:t>
            </a:r>
            <a:endParaRPr lang="ja-JP" altLang="ja-JP" sz="2000" dirty="0"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marL="1143000" lvl="2" indent="-2286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US" altLang="ja-JP" sz="2000" dirty="0">
                <a:ea typeface="ＭＳ 明朝" panose="02020609040205080304" pitchFamily="17" charset="-128"/>
                <a:cs typeface="Times New Roman" panose="02020603050405020304" pitchFamily="18" charset="0"/>
              </a:rPr>
              <a:t>Alt 3: the counter of power ramping keeps increasing. </a:t>
            </a:r>
            <a:endParaRPr lang="ja-JP" altLang="ja-JP" sz="2000" dirty="0"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marL="1143000" lvl="2" indent="-2286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US" altLang="ja-JP" sz="2000" dirty="0">
                <a:ea typeface="ＭＳ 明朝" panose="02020609040205080304" pitchFamily="17" charset="-128"/>
                <a:cs typeface="Times New Roman" panose="02020603050405020304" pitchFamily="18" charset="0"/>
              </a:rPr>
              <a:t>Other alternatives or combinations of the above are not precluded.</a:t>
            </a:r>
            <a:endParaRPr lang="ja-JP" altLang="ja-JP" sz="2000" dirty="0"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altLang="ja-JP" sz="2000" dirty="0">
                <a:solidFill>
                  <a:srgbClr val="000000"/>
                </a:solidFill>
                <a:ea typeface="ＭＳ 明朝" panose="02020609040205080304" pitchFamily="17" charset="-128"/>
                <a:cs typeface="Times New Roman" panose="02020603050405020304" pitchFamily="18" charset="0"/>
              </a:rPr>
              <a:t>If UE doesn’t change beam, the counter of power ramping keeps increasing.</a:t>
            </a:r>
            <a:endParaRPr lang="ja-JP" altLang="ja-JP" sz="2000" dirty="0"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altLang="ja-JP" sz="2000" dirty="0">
                <a:solidFill>
                  <a:srgbClr val="000000"/>
                </a:solidFill>
                <a:ea typeface="ＭＳ 明朝" panose="02020609040205080304" pitchFamily="17" charset="-128"/>
                <a:cs typeface="Times New Roman" panose="02020603050405020304" pitchFamily="18" charset="0"/>
              </a:rPr>
              <a:t>Note: UE may derive the uplink transmit power using the most recent estimate of path loss.</a:t>
            </a:r>
            <a:endParaRPr lang="ja-JP" altLang="ja-JP" sz="2000" dirty="0"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altLang="ja-JP" sz="2000" dirty="0">
                <a:solidFill>
                  <a:srgbClr val="000000"/>
                </a:solidFill>
                <a:ea typeface="ＭＳ 明朝" panose="02020609040205080304" pitchFamily="17" charset="-128"/>
                <a:cs typeface="Times New Roman" panose="02020603050405020304" pitchFamily="18" charset="0"/>
              </a:rPr>
              <a:t>The detail of power ramping step size is FFS.</a:t>
            </a:r>
            <a:endParaRPr lang="ja-JP" altLang="ja-JP" sz="2000" dirty="0"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altLang="ja-JP" sz="2000" dirty="0">
                <a:solidFill>
                  <a:srgbClr val="000000"/>
                </a:solidFill>
                <a:ea typeface="ＭＳ 明朝" panose="02020609040205080304" pitchFamily="17" charset="-128"/>
                <a:cs typeface="Times New Roman" panose="02020603050405020304" pitchFamily="18" charset="0"/>
              </a:rPr>
              <a:t>Whether UE performs UL Beam switching during retransmissions is up to UE implementation</a:t>
            </a:r>
            <a:endParaRPr lang="ja-JP" altLang="ja-JP" sz="2000" dirty="0"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altLang="ja-JP" sz="2000" dirty="0">
                <a:solidFill>
                  <a:srgbClr val="000000"/>
                </a:solidFill>
                <a:ea typeface="ＭＳ 明朝" panose="02020609040205080304" pitchFamily="17" charset="-128"/>
                <a:cs typeface="Times New Roman" panose="02020603050405020304" pitchFamily="18" charset="0"/>
              </a:rPr>
              <a:t>Note: which beam UE switches to is up to UE implementation</a:t>
            </a:r>
            <a:endParaRPr lang="ja-JP" altLang="ja-JP" sz="2000" dirty="0">
              <a:effectLst/>
              <a:ea typeface="ＭＳ ゴシック" panose="020B0609070205080204" pitchFamily="49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8513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 bwMode="auto">
          <a:xfrm>
            <a:off x="1547664" y="115888"/>
            <a:ext cx="6048201" cy="64928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Background</a:t>
            </a:r>
          </a:p>
        </p:txBody>
      </p:sp>
      <p:sp>
        <p:nvSpPr>
          <p:cNvPr id="50" name="テキスト ボックス 49"/>
          <p:cNvSpPr txBox="1"/>
          <p:nvPr/>
        </p:nvSpPr>
        <p:spPr>
          <a:xfrm>
            <a:off x="395536" y="899428"/>
            <a:ext cx="840395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ja-JP" sz="2000" dirty="0" smtClean="0">
                <a:effectLst/>
                <a:ea typeface="ＭＳ ゴシック" panose="020B0609070205080204" pitchFamily="49" charset="-128"/>
                <a:cs typeface="Times New Roman" panose="02020603050405020304" pitchFamily="18" charset="0"/>
              </a:rPr>
              <a:t> According to contributions from some companies for RAN1 #88bis meeting, preference of alternative on </a:t>
            </a:r>
            <a:r>
              <a:rPr lang="en-US" altLang="ja-JP" sz="2000" dirty="0" smtClean="0">
                <a:ea typeface="ＭＳ ゴシック" panose="020B0609070205080204" pitchFamily="49" charset="-128"/>
                <a:cs typeface="Times New Roman" panose="02020603050405020304" pitchFamily="18" charset="0"/>
              </a:rPr>
              <a:t>the counter of power ramping for </a:t>
            </a:r>
            <a:r>
              <a:rPr lang="en-US" altLang="ja-JP" sz="2000" dirty="0" smtClean="0">
                <a:effectLst/>
                <a:ea typeface="ＭＳ ゴシック" panose="020B0609070205080204" pitchFamily="49" charset="-128"/>
                <a:cs typeface="Times New Roman" panose="02020603050405020304" pitchFamily="18" charset="0"/>
              </a:rPr>
              <a:t>RACH Msg.1 retransmission is different </a:t>
            </a:r>
            <a:r>
              <a:rPr lang="en-US" altLang="ja-JP" sz="2000" dirty="0" smtClean="0">
                <a:ea typeface="ＭＳ ゴシック" panose="020B0609070205080204" pitchFamily="49" charset="-128"/>
                <a:cs typeface="Times New Roman" panose="02020603050405020304" pitchFamily="18" charset="0"/>
              </a:rPr>
              <a:t>among companies. </a:t>
            </a:r>
          </a:p>
          <a:p>
            <a:pPr>
              <a:spcAft>
                <a:spcPts val="0"/>
              </a:spcAft>
            </a:pPr>
            <a:r>
              <a:rPr lang="en-US" altLang="ja-JP" sz="2000" dirty="0" smtClean="0">
                <a:ea typeface="ＭＳ ゴシック" panose="020B0609070205080204" pitchFamily="49" charset="-128"/>
                <a:cs typeface="Times New Roman" panose="02020603050405020304" pitchFamily="18" charset="0"/>
              </a:rPr>
              <a:t> However, the assumption on how to switch the UE </a:t>
            </a:r>
            <a:r>
              <a:rPr lang="en-US" altLang="ja-JP" sz="2000" dirty="0" err="1" smtClean="0">
                <a:ea typeface="ＭＳ ゴシック" panose="020B0609070205080204" pitchFamily="49" charset="-128"/>
                <a:cs typeface="Times New Roman" panose="02020603050405020304" pitchFamily="18" charset="0"/>
              </a:rPr>
              <a:t>Tx</a:t>
            </a:r>
            <a:r>
              <a:rPr lang="en-US" altLang="ja-JP" sz="2000" dirty="0" smtClean="0">
                <a:ea typeface="ＭＳ ゴシック" panose="020B0609070205080204" pitchFamily="49" charset="-128"/>
                <a:cs typeface="Times New Roman" panose="02020603050405020304" pitchFamily="18" charset="0"/>
              </a:rPr>
              <a:t> beam seems also different among companies.  Demerit of each alternative is shown in appendix 2 – 4.</a:t>
            </a:r>
          </a:p>
          <a:p>
            <a:pPr>
              <a:spcAft>
                <a:spcPts val="0"/>
              </a:spcAft>
            </a:pPr>
            <a:r>
              <a:rPr lang="en-US" altLang="ja-JP" sz="2000" dirty="0">
                <a:ea typeface="ＭＳ ゴシック" panose="020B0609070205080204" pitchFamily="49" charset="-128"/>
                <a:cs typeface="Times New Roman" panose="02020603050405020304" pitchFamily="18" charset="0"/>
              </a:rPr>
              <a:t> </a:t>
            </a:r>
            <a:r>
              <a:rPr lang="en-US" altLang="ja-JP" sz="2000" dirty="0" smtClean="0">
                <a:ea typeface="ＭＳ ゴシック" panose="020B0609070205080204" pitchFamily="49" charset="-128"/>
                <a:cs typeface="Times New Roman" panose="02020603050405020304" pitchFamily="18" charset="0"/>
              </a:rPr>
              <a:t>According to the study above, it seems difficult to cover all switching scenarios by only one alternative.</a:t>
            </a:r>
            <a:endParaRPr lang="ja-JP" altLang="ja-JP" sz="2000" dirty="0">
              <a:effectLst/>
              <a:ea typeface="ＭＳ ゴシック" panose="020B0609070205080204" pitchFamily="49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8285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 bwMode="auto">
          <a:xfrm>
            <a:off x="1547664" y="115888"/>
            <a:ext cx="6048201" cy="64928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Proposal</a:t>
            </a:r>
          </a:p>
        </p:txBody>
      </p:sp>
      <p:sp>
        <p:nvSpPr>
          <p:cNvPr id="50" name="テキスト ボックス 49"/>
          <p:cNvSpPr txBox="1"/>
          <p:nvPr/>
        </p:nvSpPr>
        <p:spPr>
          <a:xfrm>
            <a:off x="395536" y="899428"/>
            <a:ext cx="840395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hangingPunct="0">
              <a:buFont typeface="Arial" panose="020B0604020202020204" pitchFamily="34" charset="0"/>
              <a:buChar char="•"/>
            </a:pPr>
            <a:r>
              <a:rPr lang="en-US" altLang="ja-JP" sz="2000" dirty="0" smtClean="0"/>
              <a:t>During</a:t>
            </a:r>
            <a:r>
              <a:rPr lang="ja-JP" altLang="en-US" sz="2000" dirty="0"/>
              <a:t> </a:t>
            </a:r>
            <a:r>
              <a:rPr lang="en-US" altLang="ja-JP" sz="2000" dirty="0" smtClean="0"/>
              <a:t>RACH Msg.1 retransmission with multi-beam operation, </a:t>
            </a:r>
          </a:p>
          <a:p>
            <a:pPr marL="742950" lvl="1" indent="-285750" hangingPunct="0">
              <a:buFont typeface="Calibri" panose="020F0502020204030204" pitchFamily="34" charset="0"/>
              <a:buChar char="‐"/>
            </a:pPr>
            <a:r>
              <a:rPr lang="en-US" altLang="ja-JP" sz="2000" dirty="0" smtClean="0"/>
              <a:t>if the UE </a:t>
            </a:r>
            <a:r>
              <a:rPr lang="en-US" altLang="ja-JP" sz="2000" dirty="0" err="1" smtClean="0"/>
              <a:t>Tx</a:t>
            </a:r>
            <a:r>
              <a:rPr lang="en-US" altLang="ja-JP" sz="2000" dirty="0" smtClean="0"/>
              <a:t> beam is switched and its direction is used for the first time, </a:t>
            </a:r>
            <a:r>
              <a:rPr lang="en-US" altLang="ja-JP" sz="2000" dirty="0"/>
              <a:t>the counter of power ramping is </a:t>
            </a:r>
            <a:r>
              <a:rPr lang="en-US" altLang="ja-JP" sz="2000" dirty="0" smtClean="0"/>
              <a:t>re-set. </a:t>
            </a:r>
          </a:p>
          <a:p>
            <a:pPr marL="742950" lvl="1" indent="-285750" hangingPunct="0">
              <a:buFont typeface="Calibri" panose="020F0502020204030204" pitchFamily="34" charset="0"/>
              <a:buChar char="‐"/>
            </a:pPr>
            <a:r>
              <a:rPr lang="en-US" altLang="ja-JP" sz="2000" dirty="0" smtClean="0"/>
              <a:t>if </a:t>
            </a:r>
            <a:r>
              <a:rPr lang="en-US" altLang="ja-JP" sz="2000" dirty="0"/>
              <a:t>the UE </a:t>
            </a:r>
            <a:r>
              <a:rPr lang="en-US" altLang="ja-JP" sz="2000" dirty="0" err="1"/>
              <a:t>Tx</a:t>
            </a:r>
            <a:r>
              <a:rPr lang="en-US" altLang="ja-JP" sz="2000" dirty="0"/>
              <a:t> beam is switched and its direction is </a:t>
            </a:r>
            <a:r>
              <a:rPr lang="en-US" altLang="ja-JP" sz="2000" dirty="0" smtClean="0"/>
              <a:t>used for the second </a:t>
            </a:r>
            <a:r>
              <a:rPr lang="en-US" altLang="ja-JP" sz="2000" dirty="0"/>
              <a:t>time or </a:t>
            </a:r>
            <a:r>
              <a:rPr lang="en-US" altLang="ja-JP" sz="2000" dirty="0" smtClean="0"/>
              <a:t>more, the counter of power ramping increases based on the counter value in the last (re-)transmission using the same direction.</a:t>
            </a:r>
          </a:p>
          <a:p>
            <a:pPr marL="742950" lvl="1" indent="-285750" hangingPunct="0">
              <a:buFont typeface="Calibri" panose="020F0502020204030204" pitchFamily="34" charset="0"/>
              <a:buChar char="‐"/>
            </a:pPr>
            <a:r>
              <a:rPr lang="en-US" altLang="ja-JP" sz="2000" dirty="0" smtClean="0"/>
              <a:t>if the UE </a:t>
            </a:r>
            <a:r>
              <a:rPr lang="en-US" altLang="ja-JP" sz="2000" dirty="0" err="1" smtClean="0"/>
              <a:t>Tx</a:t>
            </a:r>
            <a:r>
              <a:rPr lang="en-US" altLang="ja-JP" sz="2000" dirty="0" smtClean="0"/>
              <a:t> beam direction </a:t>
            </a:r>
            <a:r>
              <a:rPr lang="en-US" altLang="ja-JP" sz="2000" dirty="0"/>
              <a:t>is the same as the </a:t>
            </a:r>
            <a:r>
              <a:rPr lang="en-US" altLang="ja-JP" sz="2000" dirty="0" smtClean="0"/>
              <a:t>one used </a:t>
            </a:r>
            <a:r>
              <a:rPr lang="en-US" altLang="ja-JP" sz="2000" dirty="0"/>
              <a:t>in </a:t>
            </a:r>
            <a:r>
              <a:rPr lang="en-US" altLang="ja-JP" sz="2000" dirty="0" smtClean="0"/>
              <a:t>the previous (re-)transmission, the counter of power ramping keeps increases.</a:t>
            </a:r>
          </a:p>
          <a:p>
            <a:pPr marL="742950" lvl="1" indent="-285750" hangingPunct="0">
              <a:buFont typeface="Calibri" panose="020F0502020204030204" pitchFamily="34" charset="0"/>
              <a:buChar char="‐"/>
            </a:pPr>
            <a:r>
              <a:rPr lang="en-US" altLang="ja-JP" sz="2000" dirty="0" smtClean="0"/>
              <a:t>FFS</a:t>
            </a:r>
            <a:r>
              <a:rPr lang="en-US" altLang="ja-JP" sz="2000" dirty="0" smtClean="0"/>
              <a:t>: how </a:t>
            </a:r>
            <a:r>
              <a:rPr lang="en-US" altLang="ja-JP" sz="2000" dirty="0"/>
              <a:t>to realize the counter described above</a:t>
            </a:r>
            <a:r>
              <a:rPr lang="en-US" altLang="ja-JP" sz="2000" dirty="0" smtClean="0"/>
              <a:t>.</a:t>
            </a:r>
            <a:endParaRPr lang="en-US" altLang="ja-JP" sz="2000" dirty="0"/>
          </a:p>
          <a:p>
            <a:pPr marL="1200150" lvl="2" indent="-285750" hangingPunct="0">
              <a:buFont typeface="Calibri" panose="020F0502020204030204" pitchFamily="34" charset="0"/>
              <a:buChar char="‐"/>
            </a:pPr>
            <a:r>
              <a:rPr lang="en-US" altLang="ja-JP" sz="2000" dirty="0" smtClean="0"/>
              <a:t>Alt-a:</a:t>
            </a:r>
            <a:r>
              <a:rPr lang="ja-JP" altLang="en-US" sz="2000" dirty="0" smtClean="0"/>
              <a:t> </a:t>
            </a:r>
            <a:r>
              <a:rPr lang="en-US" altLang="ja-JP" sz="2000" dirty="0" smtClean="0"/>
              <a:t>specify to have </a:t>
            </a:r>
            <a:r>
              <a:rPr lang="en-US" altLang="ja-JP" sz="2000" dirty="0"/>
              <a:t>the counter per UE </a:t>
            </a:r>
            <a:r>
              <a:rPr lang="en-US" altLang="ja-JP" sz="2000" dirty="0" err="1"/>
              <a:t>Tx</a:t>
            </a:r>
            <a:r>
              <a:rPr lang="en-US" altLang="ja-JP" sz="2000" dirty="0"/>
              <a:t> beam</a:t>
            </a:r>
            <a:r>
              <a:rPr lang="en-US" altLang="ja-JP" sz="2000" dirty="0" smtClean="0"/>
              <a:t>.</a:t>
            </a:r>
          </a:p>
          <a:p>
            <a:pPr marL="1200150" lvl="2" indent="-285750" hangingPunct="0">
              <a:buFont typeface="Calibri" panose="020F0502020204030204" pitchFamily="34" charset="0"/>
              <a:buChar char="‐"/>
            </a:pPr>
            <a:r>
              <a:rPr lang="en-US" altLang="ja-JP" sz="2000" dirty="0" smtClean="0"/>
              <a:t>Alt-b: up to UE implementation</a:t>
            </a:r>
          </a:p>
          <a:p>
            <a:pPr marL="1200150" lvl="2" indent="-285750" hangingPunct="0">
              <a:buFont typeface="Calibri" panose="020F0502020204030204" pitchFamily="34" charset="0"/>
              <a:buChar char="‐"/>
            </a:pPr>
            <a:r>
              <a:rPr lang="en-US" altLang="ja-JP" sz="2000" dirty="0" smtClean="0"/>
              <a:t>Note: It </a:t>
            </a:r>
            <a:r>
              <a:rPr lang="en-US" altLang="ja-JP" sz="2000" dirty="0"/>
              <a:t>is </a:t>
            </a:r>
            <a:r>
              <a:rPr lang="en-US" altLang="ja-JP" sz="2000" dirty="0" smtClean="0"/>
              <a:t>at least influenced by whether a </a:t>
            </a:r>
            <a:r>
              <a:rPr lang="en-US" altLang="ja-JP" sz="2000" dirty="0"/>
              <a:t>maximum number of </a:t>
            </a:r>
            <a:r>
              <a:rPr lang="en-US" altLang="ja-JP" sz="2000" dirty="0" smtClean="0"/>
              <a:t>Msg.1 transmissions is defined in each UE </a:t>
            </a:r>
            <a:r>
              <a:rPr lang="en-US" altLang="ja-JP" sz="2000" dirty="0" err="1" smtClean="0"/>
              <a:t>Tx</a:t>
            </a:r>
            <a:r>
              <a:rPr lang="en-US" altLang="ja-JP" sz="2000" dirty="0" smtClean="0"/>
              <a:t> beam or a total maximum number is defined for all UE </a:t>
            </a:r>
            <a:r>
              <a:rPr lang="en-US" altLang="ja-JP" sz="2000" dirty="0" err="1" smtClean="0"/>
              <a:t>Tx</a:t>
            </a:r>
            <a:r>
              <a:rPr lang="en-US" altLang="ja-JP" sz="2000" dirty="0" smtClean="0"/>
              <a:t> beams.</a:t>
            </a:r>
          </a:p>
          <a:p>
            <a:pPr marL="742950" lvl="1" indent="-285750" hangingPunct="0">
              <a:buFont typeface="Calibri" panose="020F0502020204030204" pitchFamily="34" charset="0"/>
              <a:buChar char="‐"/>
            </a:pPr>
            <a:r>
              <a:rPr lang="en-US" altLang="ja-JP" sz="2000" dirty="0" smtClean="0"/>
              <a:t>Note: It is already agreed which beam UE switches to is up to UE implementation.</a:t>
            </a:r>
          </a:p>
          <a:p>
            <a:pPr marL="285750" indent="-285750" hangingPunct="0">
              <a:buFont typeface="Arial" panose="020B0604020202020204" pitchFamily="34" charset="0"/>
              <a:buChar char="•"/>
            </a:pPr>
            <a:r>
              <a:rPr lang="en-US" altLang="ja-JP" sz="2000" dirty="0" smtClean="0"/>
              <a:t>Note: It is another discussion topic whether the multiple Msg.1 transmissions can be done before the end of a RAR window. </a:t>
            </a:r>
          </a:p>
        </p:txBody>
      </p:sp>
    </p:spTree>
    <p:extLst>
      <p:ext uri="{BB962C8B-B14F-4D97-AF65-F5344CB8AC3E}">
        <p14:creationId xmlns:p14="http://schemas.microsoft.com/office/powerpoint/2010/main" val="2858372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 bwMode="auto">
          <a:xfrm>
            <a:off x="1547664" y="115888"/>
            <a:ext cx="6048201" cy="64928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Appendix 1</a:t>
            </a:r>
          </a:p>
        </p:txBody>
      </p:sp>
      <p:sp>
        <p:nvSpPr>
          <p:cNvPr id="50" name="テキスト ボックス 49"/>
          <p:cNvSpPr txBox="1"/>
          <p:nvPr/>
        </p:nvSpPr>
        <p:spPr>
          <a:xfrm>
            <a:off x="395536" y="899428"/>
            <a:ext cx="84039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US" altLang="ja-JP" sz="2000" dirty="0" smtClean="0"/>
              <a:t>The figure below shows an example of the counter of power ramping based on the proposal.</a:t>
            </a:r>
            <a:endParaRPr lang="ja-JP" altLang="ja-JP" sz="2000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66909" y="3687105"/>
            <a:ext cx="13826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UE </a:t>
            </a:r>
            <a:r>
              <a:rPr kumimoji="1" lang="en-US" altLang="ja-JP" dirty="0" err="1" smtClean="0"/>
              <a:t>Tx</a:t>
            </a:r>
            <a:r>
              <a:rPr kumimoji="1" lang="en-US" altLang="ja-JP" dirty="0" smtClean="0"/>
              <a:t> beam</a:t>
            </a:r>
          </a:p>
          <a:p>
            <a:r>
              <a:rPr lang="en-US" altLang="ja-JP" dirty="0" smtClean="0"/>
              <a:t>direction</a:t>
            </a:r>
            <a:endParaRPr kumimoji="1" lang="ja-JP" altLang="en-US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1475656" y="4438853"/>
            <a:ext cx="13826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Initial transmission</a:t>
            </a:r>
            <a:endParaRPr kumimoji="1" lang="ja-JP" altLang="en-US" dirty="0"/>
          </a:p>
        </p:txBody>
      </p:sp>
      <p:sp>
        <p:nvSpPr>
          <p:cNvPr id="9" name="円/楕円 8"/>
          <p:cNvSpPr/>
          <p:nvPr/>
        </p:nvSpPr>
        <p:spPr>
          <a:xfrm rot="1098307">
            <a:off x="2093207" y="3601023"/>
            <a:ext cx="360040" cy="792088"/>
          </a:xfrm>
          <a:prstGeom prst="ellipse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2901282" y="4433578"/>
            <a:ext cx="16707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1</a:t>
            </a:r>
            <a:r>
              <a:rPr lang="en-US" altLang="ja-JP" baseline="30000" dirty="0" smtClean="0"/>
              <a:t>st</a:t>
            </a:r>
            <a:r>
              <a:rPr lang="en-US" altLang="ja-JP" dirty="0" smtClean="0"/>
              <a:t> retransmission</a:t>
            </a:r>
            <a:endParaRPr kumimoji="1" lang="ja-JP" altLang="en-US" dirty="0"/>
          </a:p>
        </p:txBody>
      </p:sp>
      <p:sp>
        <p:nvSpPr>
          <p:cNvPr id="8" name="円/楕円 7"/>
          <p:cNvSpPr/>
          <p:nvPr/>
        </p:nvSpPr>
        <p:spPr>
          <a:xfrm rot="20198955">
            <a:off x="1833912" y="3605855"/>
            <a:ext cx="360040" cy="792088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4413450" y="4425111"/>
            <a:ext cx="16707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2</a:t>
            </a:r>
            <a:r>
              <a:rPr lang="en-US" altLang="ja-JP" baseline="30000" dirty="0" smtClean="0"/>
              <a:t>nd</a:t>
            </a:r>
            <a:r>
              <a:rPr lang="en-US" altLang="ja-JP" dirty="0" smtClean="0"/>
              <a:t> retransmission</a:t>
            </a:r>
            <a:endParaRPr kumimoji="1" lang="ja-JP" altLang="en-US" dirty="0"/>
          </a:p>
        </p:txBody>
      </p:sp>
      <p:sp>
        <p:nvSpPr>
          <p:cNvPr id="14" name="円/楕円 13"/>
          <p:cNvSpPr/>
          <p:nvPr/>
        </p:nvSpPr>
        <p:spPr>
          <a:xfrm rot="1098307">
            <a:off x="8186603" y="3596523"/>
            <a:ext cx="360040" cy="792088"/>
          </a:xfrm>
          <a:prstGeom prst="ellipse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5925618" y="4425111"/>
            <a:ext cx="16707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3</a:t>
            </a:r>
            <a:r>
              <a:rPr lang="en-US" altLang="ja-JP" baseline="30000" dirty="0" smtClean="0"/>
              <a:t>rd</a:t>
            </a:r>
            <a:r>
              <a:rPr lang="en-US" altLang="ja-JP" dirty="0" smtClean="0"/>
              <a:t> retransmission</a:t>
            </a:r>
            <a:endParaRPr kumimoji="1" lang="ja-JP" altLang="en-US" dirty="0"/>
          </a:p>
        </p:txBody>
      </p:sp>
      <p:sp>
        <p:nvSpPr>
          <p:cNvPr id="16" name="円/楕円 15"/>
          <p:cNvSpPr/>
          <p:nvPr/>
        </p:nvSpPr>
        <p:spPr>
          <a:xfrm rot="20198955">
            <a:off x="7927308" y="3601355"/>
            <a:ext cx="360040" cy="792088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円/楕円 16"/>
          <p:cNvSpPr/>
          <p:nvPr/>
        </p:nvSpPr>
        <p:spPr>
          <a:xfrm rot="20198955">
            <a:off x="4915722" y="3609822"/>
            <a:ext cx="360040" cy="792088"/>
          </a:xfrm>
          <a:prstGeom prst="ellipse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円/楕円 17"/>
          <p:cNvSpPr/>
          <p:nvPr/>
        </p:nvSpPr>
        <p:spPr>
          <a:xfrm rot="1098307">
            <a:off x="5175017" y="3604990"/>
            <a:ext cx="360040" cy="79208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7437786" y="4433578"/>
            <a:ext cx="16707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4</a:t>
            </a:r>
            <a:r>
              <a:rPr lang="en-US" altLang="ja-JP" baseline="30000" dirty="0" smtClean="0"/>
              <a:t>th</a:t>
            </a:r>
            <a:r>
              <a:rPr lang="en-US" altLang="ja-JP" dirty="0" smtClean="0"/>
              <a:t> retransmission</a:t>
            </a:r>
            <a:endParaRPr kumimoji="1" lang="ja-JP" altLang="en-US" dirty="0"/>
          </a:p>
        </p:txBody>
      </p:sp>
      <p:sp>
        <p:nvSpPr>
          <p:cNvPr id="20" name="円/楕円 19"/>
          <p:cNvSpPr/>
          <p:nvPr/>
        </p:nvSpPr>
        <p:spPr>
          <a:xfrm rot="20198955">
            <a:off x="6415140" y="3609822"/>
            <a:ext cx="360040" cy="792088"/>
          </a:xfrm>
          <a:prstGeom prst="ellipse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円/楕円 20"/>
          <p:cNvSpPr/>
          <p:nvPr/>
        </p:nvSpPr>
        <p:spPr>
          <a:xfrm rot="1098307">
            <a:off x="6674435" y="3604990"/>
            <a:ext cx="360040" cy="79208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66908" y="2867900"/>
            <a:ext cx="16852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Counter of power ramping</a:t>
            </a:r>
            <a:endParaRPr kumimoji="1" lang="en-US" altLang="ja-JP" dirty="0" smtClean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933105" y="3039033"/>
            <a:ext cx="428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0</a:t>
            </a:r>
            <a:endParaRPr kumimoji="1" lang="ja-JP" altLang="en-US" dirty="0"/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3440374" y="3039033"/>
            <a:ext cx="428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1</a:t>
            </a:r>
            <a:endParaRPr kumimoji="1" lang="ja-JP" altLang="en-US" dirty="0"/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5023845" y="3039033"/>
            <a:ext cx="428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0</a:t>
            </a:r>
            <a:endParaRPr kumimoji="1" lang="ja-JP" altLang="en-US" dirty="0"/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6519784" y="3039033"/>
            <a:ext cx="428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1</a:t>
            </a:r>
            <a:endParaRPr kumimoji="1" lang="ja-JP" altLang="en-US" dirty="0"/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8015018" y="3029741"/>
            <a:ext cx="428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2</a:t>
            </a:r>
            <a:endParaRPr kumimoji="1" lang="ja-JP" altLang="en-US" dirty="0"/>
          </a:p>
        </p:txBody>
      </p:sp>
      <p:sp>
        <p:nvSpPr>
          <p:cNvPr id="28" name="フリーフォーム 27"/>
          <p:cNvSpPr/>
          <p:nvPr/>
        </p:nvSpPr>
        <p:spPr>
          <a:xfrm>
            <a:off x="2302933" y="2738877"/>
            <a:ext cx="1126067" cy="279444"/>
          </a:xfrm>
          <a:custGeom>
            <a:avLst/>
            <a:gdLst>
              <a:gd name="connsiteX0" fmla="*/ 0 w 1126067"/>
              <a:gd name="connsiteY0" fmla="*/ 279444 h 279444"/>
              <a:gd name="connsiteX1" fmla="*/ 575734 w 1126067"/>
              <a:gd name="connsiteY1" fmla="*/ 44 h 279444"/>
              <a:gd name="connsiteX2" fmla="*/ 1126067 w 1126067"/>
              <a:gd name="connsiteY2" fmla="*/ 262511 h 279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26067" h="279444">
                <a:moveTo>
                  <a:pt x="0" y="279444"/>
                </a:moveTo>
                <a:cubicBezTo>
                  <a:pt x="194028" y="141155"/>
                  <a:pt x="388056" y="2866"/>
                  <a:pt x="575734" y="44"/>
                </a:cubicBezTo>
                <a:cubicBezTo>
                  <a:pt x="763412" y="-2778"/>
                  <a:pt x="944739" y="129866"/>
                  <a:pt x="1126067" y="262511"/>
                </a:cubicBezTo>
              </a:path>
            </a:pathLst>
          </a:custGeom>
          <a:noFill/>
          <a:ln>
            <a:solidFill>
              <a:schemeClr val="tx1"/>
            </a:solidFill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2426986" y="2325527"/>
            <a:ext cx="10394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increase</a:t>
            </a:r>
            <a:endParaRPr kumimoji="1" lang="en-US" altLang="ja-JP" dirty="0" smtClean="0"/>
          </a:p>
        </p:txBody>
      </p:sp>
      <p:sp>
        <p:nvSpPr>
          <p:cNvPr id="31" name="フリーフォーム 30"/>
          <p:cNvSpPr/>
          <p:nvPr/>
        </p:nvSpPr>
        <p:spPr>
          <a:xfrm>
            <a:off x="3877981" y="2732303"/>
            <a:ext cx="1126067" cy="279444"/>
          </a:xfrm>
          <a:custGeom>
            <a:avLst/>
            <a:gdLst>
              <a:gd name="connsiteX0" fmla="*/ 0 w 1126067"/>
              <a:gd name="connsiteY0" fmla="*/ 279444 h 279444"/>
              <a:gd name="connsiteX1" fmla="*/ 575734 w 1126067"/>
              <a:gd name="connsiteY1" fmla="*/ 44 h 279444"/>
              <a:gd name="connsiteX2" fmla="*/ 1126067 w 1126067"/>
              <a:gd name="connsiteY2" fmla="*/ 262511 h 279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26067" h="279444">
                <a:moveTo>
                  <a:pt x="0" y="279444"/>
                </a:moveTo>
                <a:cubicBezTo>
                  <a:pt x="194028" y="141155"/>
                  <a:pt x="388056" y="2866"/>
                  <a:pt x="575734" y="44"/>
                </a:cubicBezTo>
                <a:cubicBezTo>
                  <a:pt x="763412" y="-2778"/>
                  <a:pt x="944739" y="129866"/>
                  <a:pt x="1126067" y="262511"/>
                </a:cubicBezTo>
              </a:path>
            </a:pathLst>
          </a:custGeom>
          <a:noFill/>
          <a:ln>
            <a:solidFill>
              <a:schemeClr val="tx1"/>
            </a:solidFill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テキスト ボックス 31"/>
          <p:cNvSpPr txBox="1"/>
          <p:nvPr/>
        </p:nvSpPr>
        <p:spPr>
          <a:xfrm>
            <a:off x="4132116" y="2318953"/>
            <a:ext cx="10159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/>
              <a:t>r</a:t>
            </a:r>
            <a:r>
              <a:rPr kumimoji="1" lang="en-US" altLang="ja-JP" dirty="0" smtClean="0"/>
              <a:t>e-set</a:t>
            </a:r>
          </a:p>
        </p:txBody>
      </p:sp>
      <p:sp>
        <p:nvSpPr>
          <p:cNvPr id="33" name="フリーフォーム 32"/>
          <p:cNvSpPr/>
          <p:nvPr/>
        </p:nvSpPr>
        <p:spPr>
          <a:xfrm>
            <a:off x="5436096" y="2732303"/>
            <a:ext cx="1126067" cy="279444"/>
          </a:xfrm>
          <a:custGeom>
            <a:avLst/>
            <a:gdLst>
              <a:gd name="connsiteX0" fmla="*/ 0 w 1126067"/>
              <a:gd name="connsiteY0" fmla="*/ 279444 h 279444"/>
              <a:gd name="connsiteX1" fmla="*/ 575734 w 1126067"/>
              <a:gd name="connsiteY1" fmla="*/ 44 h 279444"/>
              <a:gd name="connsiteX2" fmla="*/ 1126067 w 1126067"/>
              <a:gd name="connsiteY2" fmla="*/ 262511 h 279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26067" h="279444">
                <a:moveTo>
                  <a:pt x="0" y="279444"/>
                </a:moveTo>
                <a:cubicBezTo>
                  <a:pt x="194028" y="141155"/>
                  <a:pt x="388056" y="2866"/>
                  <a:pt x="575734" y="44"/>
                </a:cubicBezTo>
                <a:cubicBezTo>
                  <a:pt x="763412" y="-2778"/>
                  <a:pt x="944739" y="129866"/>
                  <a:pt x="1126067" y="262511"/>
                </a:cubicBezTo>
              </a:path>
            </a:pathLst>
          </a:custGeom>
          <a:noFill/>
          <a:ln>
            <a:solidFill>
              <a:schemeClr val="tx1"/>
            </a:solidFill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テキスト ボックス 33"/>
          <p:cNvSpPr txBox="1"/>
          <p:nvPr/>
        </p:nvSpPr>
        <p:spPr>
          <a:xfrm>
            <a:off x="5554051" y="2318953"/>
            <a:ext cx="10159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increase</a:t>
            </a:r>
          </a:p>
        </p:txBody>
      </p:sp>
      <p:sp>
        <p:nvSpPr>
          <p:cNvPr id="35" name="フリーフォーム 34"/>
          <p:cNvSpPr/>
          <p:nvPr/>
        </p:nvSpPr>
        <p:spPr>
          <a:xfrm>
            <a:off x="6894481" y="2732303"/>
            <a:ext cx="1126067" cy="279444"/>
          </a:xfrm>
          <a:custGeom>
            <a:avLst/>
            <a:gdLst>
              <a:gd name="connsiteX0" fmla="*/ 0 w 1126067"/>
              <a:gd name="connsiteY0" fmla="*/ 279444 h 279444"/>
              <a:gd name="connsiteX1" fmla="*/ 575734 w 1126067"/>
              <a:gd name="connsiteY1" fmla="*/ 44 h 279444"/>
              <a:gd name="connsiteX2" fmla="*/ 1126067 w 1126067"/>
              <a:gd name="connsiteY2" fmla="*/ 262511 h 279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26067" h="279444">
                <a:moveTo>
                  <a:pt x="0" y="279444"/>
                </a:moveTo>
                <a:cubicBezTo>
                  <a:pt x="194028" y="141155"/>
                  <a:pt x="388056" y="2866"/>
                  <a:pt x="575734" y="44"/>
                </a:cubicBezTo>
                <a:cubicBezTo>
                  <a:pt x="763412" y="-2778"/>
                  <a:pt x="944739" y="129866"/>
                  <a:pt x="1126067" y="262511"/>
                </a:cubicBezTo>
              </a:path>
            </a:pathLst>
          </a:custGeom>
          <a:noFill/>
          <a:ln>
            <a:solidFill>
              <a:schemeClr val="tx1"/>
            </a:solidFill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テキスト ボックス 35"/>
          <p:cNvSpPr txBox="1"/>
          <p:nvPr/>
        </p:nvSpPr>
        <p:spPr>
          <a:xfrm>
            <a:off x="6804248" y="1988840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/>
              <a:t>i</a:t>
            </a:r>
            <a:r>
              <a:rPr kumimoji="1" lang="en-US" altLang="ja-JP" dirty="0" smtClean="0"/>
              <a:t>ncrease based on 1</a:t>
            </a:r>
            <a:r>
              <a:rPr kumimoji="1" lang="en-US" altLang="ja-JP" baseline="30000" dirty="0" smtClean="0"/>
              <a:t>st</a:t>
            </a:r>
            <a:r>
              <a:rPr kumimoji="1" lang="en-US" altLang="ja-JP" dirty="0" smtClean="0"/>
              <a:t> retransmission</a:t>
            </a:r>
          </a:p>
        </p:txBody>
      </p:sp>
      <p:sp>
        <p:nvSpPr>
          <p:cNvPr id="39" name="円/楕円 38"/>
          <p:cNvSpPr/>
          <p:nvPr/>
        </p:nvSpPr>
        <p:spPr>
          <a:xfrm rot="1098307">
            <a:off x="3592625" y="3609516"/>
            <a:ext cx="360040" cy="792088"/>
          </a:xfrm>
          <a:prstGeom prst="ellipse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" name="円/楕円 39"/>
          <p:cNvSpPr/>
          <p:nvPr/>
        </p:nvSpPr>
        <p:spPr>
          <a:xfrm rot="20198955">
            <a:off x="3333330" y="3614348"/>
            <a:ext cx="360040" cy="792088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10004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円/楕円 40"/>
          <p:cNvSpPr/>
          <p:nvPr/>
        </p:nvSpPr>
        <p:spPr>
          <a:xfrm rot="1172588">
            <a:off x="2034116" y="2800792"/>
            <a:ext cx="225238" cy="452916"/>
          </a:xfrm>
          <a:prstGeom prst="ellipse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Rectangle 3"/>
          <p:cNvSpPr txBox="1">
            <a:spLocks noChangeArrowheads="1"/>
          </p:cNvSpPr>
          <p:nvPr/>
        </p:nvSpPr>
        <p:spPr bwMode="auto">
          <a:xfrm>
            <a:off x="1547664" y="115888"/>
            <a:ext cx="6048201" cy="64928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Appendix 2</a:t>
            </a:r>
          </a:p>
        </p:txBody>
      </p:sp>
      <p:sp>
        <p:nvSpPr>
          <p:cNvPr id="50" name="テキスト ボックス 49"/>
          <p:cNvSpPr txBox="1"/>
          <p:nvPr/>
        </p:nvSpPr>
        <p:spPr>
          <a:xfrm>
            <a:off x="179512" y="704890"/>
            <a:ext cx="88569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US" altLang="ja-JP" sz="2000" dirty="0" smtClean="0"/>
              <a:t>The figures below show examples of the counter of power ramping based on Alt.1.</a:t>
            </a:r>
            <a:endParaRPr lang="ja-JP" altLang="ja-JP" sz="2000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66909" y="5590981"/>
            <a:ext cx="13826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UE </a:t>
            </a:r>
            <a:r>
              <a:rPr kumimoji="1" lang="en-US" altLang="ja-JP" dirty="0" err="1" smtClean="0"/>
              <a:t>Tx</a:t>
            </a:r>
            <a:r>
              <a:rPr kumimoji="1" lang="en-US" altLang="ja-JP" dirty="0" smtClean="0"/>
              <a:t> beam</a:t>
            </a:r>
          </a:p>
          <a:p>
            <a:r>
              <a:rPr lang="en-US" altLang="ja-JP" dirty="0" smtClean="0"/>
              <a:t>direction</a:t>
            </a:r>
            <a:endParaRPr kumimoji="1" lang="ja-JP" altLang="en-US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1475656" y="6167045"/>
            <a:ext cx="13826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Initial transmission</a:t>
            </a:r>
            <a:endParaRPr kumimoji="1" lang="ja-JP" altLang="en-US" dirty="0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2901282" y="6161770"/>
            <a:ext cx="16707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1</a:t>
            </a:r>
            <a:r>
              <a:rPr lang="en-US" altLang="ja-JP" baseline="30000" dirty="0" smtClean="0"/>
              <a:t>st</a:t>
            </a:r>
            <a:r>
              <a:rPr lang="en-US" altLang="ja-JP" dirty="0" smtClean="0"/>
              <a:t> retransmission</a:t>
            </a:r>
            <a:endParaRPr kumimoji="1" lang="ja-JP" altLang="en-US" dirty="0"/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4413450" y="6153303"/>
            <a:ext cx="16707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2</a:t>
            </a:r>
            <a:r>
              <a:rPr lang="en-US" altLang="ja-JP" baseline="30000" dirty="0" smtClean="0"/>
              <a:t>nd</a:t>
            </a:r>
            <a:r>
              <a:rPr lang="en-US" altLang="ja-JP" dirty="0" smtClean="0"/>
              <a:t> retransmission</a:t>
            </a:r>
            <a:endParaRPr kumimoji="1" lang="ja-JP" altLang="en-US" dirty="0"/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5925618" y="6153303"/>
            <a:ext cx="16707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3</a:t>
            </a:r>
            <a:r>
              <a:rPr lang="en-US" altLang="ja-JP" baseline="30000" dirty="0" smtClean="0"/>
              <a:t>rd</a:t>
            </a:r>
            <a:r>
              <a:rPr lang="en-US" altLang="ja-JP" dirty="0" smtClean="0"/>
              <a:t> retransmission</a:t>
            </a:r>
            <a:endParaRPr kumimoji="1" lang="ja-JP" altLang="en-US" dirty="0"/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7437786" y="6161770"/>
            <a:ext cx="16707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4</a:t>
            </a:r>
            <a:r>
              <a:rPr lang="en-US" altLang="ja-JP" baseline="30000" dirty="0" smtClean="0"/>
              <a:t>th</a:t>
            </a:r>
            <a:r>
              <a:rPr lang="en-US" altLang="ja-JP" dirty="0" smtClean="0"/>
              <a:t> retransmission</a:t>
            </a:r>
            <a:endParaRPr kumimoji="1" lang="ja-JP" altLang="en-US" dirty="0"/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66908" y="4798893"/>
            <a:ext cx="16852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Counter of power ramping</a:t>
            </a:r>
            <a:endParaRPr kumimoji="1" lang="en-US" altLang="ja-JP" dirty="0" smtClean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933105" y="5291916"/>
            <a:ext cx="428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0</a:t>
            </a:r>
            <a:endParaRPr kumimoji="1" lang="ja-JP" altLang="en-US" dirty="0"/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3440374" y="5291916"/>
            <a:ext cx="428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1</a:t>
            </a:r>
            <a:endParaRPr kumimoji="1" lang="ja-JP" altLang="en-US" dirty="0"/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5023845" y="5291916"/>
            <a:ext cx="428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0</a:t>
            </a:r>
            <a:endParaRPr kumimoji="1" lang="ja-JP" altLang="en-US" dirty="0"/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6519784" y="5291916"/>
            <a:ext cx="428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/>
              <a:t>1</a:t>
            </a:r>
            <a:endParaRPr kumimoji="1" lang="ja-JP" altLang="en-US" dirty="0"/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8015018" y="5282624"/>
            <a:ext cx="428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0</a:t>
            </a:r>
            <a:endParaRPr kumimoji="1" lang="ja-JP" altLang="en-US" dirty="0"/>
          </a:p>
        </p:txBody>
      </p:sp>
      <p:sp>
        <p:nvSpPr>
          <p:cNvPr id="28" name="フリーフォーム 27"/>
          <p:cNvSpPr/>
          <p:nvPr/>
        </p:nvSpPr>
        <p:spPr>
          <a:xfrm>
            <a:off x="2302933" y="5119769"/>
            <a:ext cx="1126067" cy="279444"/>
          </a:xfrm>
          <a:custGeom>
            <a:avLst/>
            <a:gdLst>
              <a:gd name="connsiteX0" fmla="*/ 0 w 1126067"/>
              <a:gd name="connsiteY0" fmla="*/ 279444 h 279444"/>
              <a:gd name="connsiteX1" fmla="*/ 575734 w 1126067"/>
              <a:gd name="connsiteY1" fmla="*/ 44 h 279444"/>
              <a:gd name="connsiteX2" fmla="*/ 1126067 w 1126067"/>
              <a:gd name="connsiteY2" fmla="*/ 262511 h 279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26067" h="279444">
                <a:moveTo>
                  <a:pt x="0" y="279444"/>
                </a:moveTo>
                <a:cubicBezTo>
                  <a:pt x="194028" y="141155"/>
                  <a:pt x="388056" y="2866"/>
                  <a:pt x="575734" y="44"/>
                </a:cubicBezTo>
                <a:cubicBezTo>
                  <a:pt x="763412" y="-2778"/>
                  <a:pt x="944739" y="129866"/>
                  <a:pt x="1126067" y="262511"/>
                </a:cubicBezTo>
              </a:path>
            </a:pathLst>
          </a:custGeom>
          <a:noFill/>
          <a:ln>
            <a:solidFill>
              <a:schemeClr val="tx1"/>
            </a:solidFill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2426986" y="4706419"/>
            <a:ext cx="10394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increase</a:t>
            </a:r>
            <a:endParaRPr kumimoji="1" lang="en-US" altLang="ja-JP" dirty="0" smtClean="0"/>
          </a:p>
        </p:txBody>
      </p:sp>
      <p:sp>
        <p:nvSpPr>
          <p:cNvPr id="31" name="フリーフォーム 30"/>
          <p:cNvSpPr/>
          <p:nvPr/>
        </p:nvSpPr>
        <p:spPr>
          <a:xfrm>
            <a:off x="3877981" y="5113195"/>
            <a:ext cx="1126067" cy="279444"/>
          </a:xfrm>
          <a:custGeom>
            <a:avLst/>
            <a:gdLst>
              <a:gd name="connsiteX0" fmla="*/ 0 w 1126067"/>
              <a:gd name="connsiteY0" fmla="*/ 279444 h 279444"/>
              <a:gd name="connsiteX1" fmla="*/ 575734 w 1126067"/>
              <a:gd name="connsiteY1" fmla="*/ 44 h 279444"/>
              <a:gd name="connsiteX2" fmla="*/ 1126067 w 1126067"/>
              <a:gd name="connsiteY2" fmla="*/ 262511 h 279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26067" h="279444">
                <a:moveTo>
                  <a:pt x="0" y="279444"/>
                </a:moveTo>
                <a:cubicBezTo>
                  <a:pt x="194028" y="141155"/>
                  <a:pt x="388056" y="2866"/>
                  <a:pt x="575734" y="44"/>
                </a:cubicBezTo>
                <a:cubicBezTo>
                  <a:pt x="763412" y="-2778"/>
                  <a:pt x="944739" y="129866"/>
                  <a:pt x="1126067" y="262511"/>
                </a:cubicBezTo>
              </a:path>
            </a:pathLst>
          </a:custGeom>
          <a:noFill/>
          <a:ln>
            <a:solidFill>
              <a:schemeClr val="tx1"/>
            </a:solidFill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テキスト ボックス 31"/>
          <p:cNvSpPr txBox="1"/>
          <p:nvPr/>
        </p:nvSpPr>
        <p:spPr>
          <a:xfrm>
            <a:off x="4088325" y="4706419"/>
            <a:ext cx="8437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/>
              <a:t>r</a:t>
            </a:r>
            <a:r>
              <a:rPr kumimoji="1" lang="en-US" altLang="ja-JP" dirty="0" smtClean="0"/>
              <a:t>e-set</a:t>
            </a:r>
          </a:p>
        </p:txBody>
      </p:sp>
      <p:sp>
        <p:nvSpPr>
          <p:cNvPr id="33" name="フリーフォーム 32"/>
          <p:cNvSpPr/>
          <p:nvPr/>
        </p:nvSpPr>
        <p:spPr>
          <a:xfrm>
            <a:off x="5436096" y="5113195"/>
            <a:ext cx="1126067" cy="279444"/>
          </a:xfrm>
          <a:custGeom>
            <a:avLst/>
            <a:gdLst>
              <a:gd name="connsiteX0" fmla="*/ 0 w 1126067"/>
              <a:gd name="connsiteY0" fmla="*/ 279444 h 279444"/>
              <a:gd name="connsiteX1" fmla="*/ 575734 w 1126067"/>
              <a:gd name="connsiteY1" fmla="*/ 44 h 279444"/>
              <a:gd name="connsiteX2" fmla="*/ 1126067 w 1126067"/>
              <a:gd name="connsiteY2" fmla="*/ 262511 h 279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26067" h="279444">
                <a:moveTo>
                  <a:pt x="0" y="279444"/>
                </a:moveTo>
                <a:cubicBezTo>
                  <a:pt x="194028" y="141155"/>
                  <a:pt x="388056" y="2866"/>
                  <a:pt x="575734" y="44"/>
                </a:cubicBezTo>
                <a:cubicBezTo>
                  <a:pt x="763412" y="-2778"/>
                  <a:pt x="944739" y="129866"/>
                  <a:pt x="1126067" y="262511"/>
                </a:cubicBezTo>
              </a:path>
            </a:pathLst>
          </a:custGeom>
          <a:noFill/>
          <a:ln>
            <a:solidFill>
              <a:schemeClr val="tx1"/>
            </a:solidFill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テキスト ボックス 33"/>
          <p:cNvSpPr txBox="1"/>
          <p:nvPr/>
        </p:nvSpPr>
        <p:spPr>
          <a:xfrm>
            <a:off x="5554051" y="4699845"/>
            <a:ext cx="10159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increase</a:t>
            </a:r>
          </a:p>
        </p:txBody>
      </p:sp>
      <p:sp>
        <p:nvSpPr>
          <p:cNvPr id="35" name="フリーフォーム 34"/>
          <p:cNvSpPr/>
          <p:nvPr/>
        </p:nvSpPr>
        <p:spPr>
          <a:xfrm>
            <a:off x="6894481" y="5113195"/>
            <a:ext cx="1126067" cy="279444"/>
          </a:xfrm>
          <a:custGeom>
            <a:avLst/>
            <a:gdLst>
              <a:gd name="connsiteX0" fmla="*/ 0 w 1126067"/>
              <a:gd name="connsiteY0" fmla="*/ 279444 h 279444"/>
              <a:gd name="connsiteX1" fmla="*/ 575734 w 1126067"/>
              <a:gd name="connsiteY1" fmla="*/ 44 h 279444"/>
              <a:gd name="connsiteX2" fmla="*/ 1126067 w 1126067"/>
              <a:gd name="connsiteY2" fmla="*/ 262511 h 279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26067" h="279444">
                <a:moveTo>
                  <a:pt x="0" y="279444"/>
                </a:moveTo>
                <a:cubicBezTo>
                  <a:pt x="194028" y="141155"/>
                  <a:pt x="388056" y="2866"/>
                  <a:pt x="575734" y="44"/>
                </a:cubicBezTo>
                <a:cubicBezTo>
                  <a:pt x="763412" y="-2778"/>
                  <a:pt x="944739" y="129866"/>
                  <a:pt x="1126067" y="262511"/>
                </a:cubicBezTo>
              </a:path>
            </a:pathLst>
          </a:custGeom>
          <a:noFill/>
          <a:ln>
            <a:solidFill>
              <a:schemeClr val="tx1"/>
            </a:solidFill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テキスト ボックス 35"/>
          <p:cNvSpPr txBox="1"/>
          <p:nvPr/>
        </p:nvSpPr>
        <p:spPr>
          <a:xfrm>
            <a:off x="7118430" y="4672386"/>
            <a:ext cx="9819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/>
              <a:t>r</a:t>
            </a:r>
            <a:r>
              <a:rPr kumimoji="1" lang="en-US" altLang="ja-JP" dirty="0" smtClean="0"/>
              <a:t>e-set</a:t>
            </a:r>
          </a:p>
        </p:txBody>
      </p:sp>
      <p:sp>
        <p:nvSpPr>
          <p:cNvPr id="37" name="テキスト ボックス 36"/>
          <p:cNvSpPr txBox="1"/>
          <p:nvPr/>
        </p:nvSpPr>
        <p:spPr>
          <a:xfrm>
            <a:off x="66909" y="2708920"/>
            <a:ext cx="13826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UE </a:t>
            </a:r>
            <a:r>
              <a:rPr kumimoji="1" lang="en-US" altLang="ja-JP" dirty="0" err="1" smtClean="0"/>
              <a:t>Tx</a:t>
            </a:r>
            <a:r>
              <a:rPr kumimoji="1" lang="en-US" altLang="ja-JP" dirty="0" smtClean="0"/>
              <a:t> beam</a:t>
            </a:r>
          </a:p>
          <a:p>
            <a:r>
              <a:rPr lang="en-US" altLang="ja-JP" dirty="0" smtClean="0"/>
              <a:t>direction</a:t>
            </a:r>
            <a:endParaRPr kumimoji="1" lang="ja-JP" altLang="en-US" dirty="0"/>
          </a:p>
        </p:txBody>
      </p:sp>
      <p:sp>
        <p:nvSpPr>
          <p:cNvPr id="38" name="テキスト ボックス 37"/>
          <p:cNvSpPr txBox="1"/>
          <p:nvPr/>
        </p:nvSpPr>
        <p:spPr>
          <a:xfrm>
            <a:off x="1475656" y="3286725"/>
            <a:ext cx="13826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Initial transmission</a:t>
            </a:r>
            <a:endParaRPr kumimoji="1" lang="ja-JP" altLang="en-US" dirty="0"/>
          </a:p>
        </p:txBody>
      </p:sp>
      <p:sp>
        <p:nvSpPr>
          <p:cNvPr id="42" name="テキスト ボックス 41"/>
          <p:cNvSpPr txBox="1"/>
          <p:nvPr/>
        </p:nvSpPr>
        <p:spPr>
          <a:xfrm>
            <a:off x="2901282" y="3281450"/>
            <a:ext cx="16707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1</a:t>
            </a:r>
            <a:r>
              <a:rPr lang="en-US" altLang="ja-JP" baseline="30000" dirty="0" smtClean="0"/>
              <a:t>st</a:t>
            </a:r>
            <a:r>
              <a:rPr lang="en-US" altLang="ja-JP" dirty="0" smtClean="0"/>
              <a:t> retransmission</a:t>
            </a:r>
            <a:endParaRPr kumimoji="1" lang="ja-JP" altLang="en-US" dirty="0"/>
          </a:p>
        </p:txBody>
      </p:sp>
      <p:sp>
        <p:nvSpPr>
          <p:cNvPr id="43" name="円/楕円 42"/>
          <p:cNvSpPr/>
          <p:nvPr/>
        </p:nvSpPr>
        <p:spPr>
          <a:xfrm rot="20198955">
            <a:off x="1905829" y="2801754"/>
            <a:ext cx="229992" cy="456073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4" name="テキスト ボックス 43"/>
          <p:cNvSpPr txBox="1"/>
          <p:nvPr/>
        </p:nvSpPr>
        <p:spPr>
          <a:xfrm>
            <a:off x="4413450" y="3272983"/>
            <a:ext cx="16707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2</a:t>
            </a:r>
            <a:r>
              <a:rPr lang="en-US" altLang="ja-JP" baseline="30000" dirty="0" smtClean="0"/>
              <a:t>nd</a:t>
            </a:r>
            <a:r>
              <a:rPr lang="en-US" altLang="ja-JP" dirty="0" smtClean="0"/>
              <a:t> retransmission</a:t>
            </a:r>
            <a:endParaRPr kumimoji="1" lang="ja-JP" altLang="en-US" dirty="0"/>
          </a:p>
        </p:txBody>
      </p:sp>
      <p:sp>
        <p:nvSpPr>
          <p:cNvPr id="46" name="テキスト ボックス 45"/>
          <p:cNvSpPr txBox="1"/>
          <p:nvPr/>
        </p:nvSpPr>
        <p:spPr>
          <a:xfrm>
            <a:off x="5925618" y="3272983"/>
            <a:ext cx="16707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3</a:t>
            </a:r>
            <a:r>
              <a:rPr lang="en-US" altLang="ja-JP" baseline="30000" dirty="0" smtClean="0"/>
              <a:t>rd</a:t>
            </a:r>
            <a:r>
              <a:rPr lang="en-US" altLang="ja-JP" dirty="0" smtClean="0"/>
              <a:t> retransmission</a:t>
            </a:r>
            <a:endParaRPr kumimoji="1" lang="ja-JP" altLang="en-US" dirty="0"/>
          </a:p>
        </p:txBody>
      </p:sp>
      <p:sp>
        <p:nvSpPr>
          <p:cNvPr id="51" name="テキスト ボックス 50"/>
          <p:cNvSpPr txBox="1"/>
          <p:nvPr/>
        </p:nvSpPr>
        <p:spPr>
          <a:xfrm>
            <a:off x="7437786" y="3281450"/>
            <a:ext cx="16707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4</a:t>
            </a:r>
            <a:r>
              <a:rPr lang="en-US" altLang="ja-JP" baseline="30000" dirty="0" smtClean="0"/>
              <a:t>th</a:t>
            </a:r>
            <a:r>
              <a:rPr lang="en-US" altLang="ja-JP" dirty="0" smtClean="0"/>
              <a:t> retransmission</a:t>
            </a:r>
            <a:endParaRPr kumimoji="1" lang="ja-JP" altLang="en-US" dirty="0"/>
          </a:p>
        </p:txBody>
      </p:sp>
      <p:sp>
        <p:nvSpPr>
          <p:cNvPr id="54" name="テキスト ボックス 53"/>
          <p:cNvSpPr txBox="1"/>
          <p:nvPr/>
        </p:nvSpPr>
        <p:spPr>
          <a:xfrm>
            <a:off x="66908" y="1918573"/>
            <a:ext cx="16852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Counter of power ramping</a:t>
            </a:r>
            <a:endParaRPr kumimoji="1" lang="en-US" altLang="ja-JP" dirty="0" smtClean="0"/>
          </a:p>
        </p:txBody>
      </p:sp>
      <p:sp>
        <p:nvSpPr>
          <p:cNvPr id="55" name="テキスト ボックス 54"/>
          <p:cNvSpPr txBox="1"/>
          <p:nvPr/>
        </p:nvSpPr>
        <p:spPr>
          <a:xfrm>
            <a:off x="1933105" y="2378088"/>
            <a:ext cx="428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0</a:t>
            </a:r>
            <a:endParaRPr kumimoji="1" lang="ja-JP" altLang="en-US" dirty="0"/>
          </a:p>
        </p:txBody>
      </p:sp>
      <p:sp>
        <p:nvSpPr>
          <p:cNvPr id="56" name="テキスト ボックス 55"/>
          <p:cNvSpPr txBox="1"/>
          <p:nvPr/>
        </p:nvSpPr>
        <p:spPr>
          <a:xfrm>
            <a:off x="3440374" y="2378088"/>
            <a:ext cx="428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1</a:t>
            </a:r>
            <a:endParaRPr kumimoji="1" lang="ja-JP" altLang="en-US" dirty="0"/>
          </a:p>
        </p:txBody>
      </p:sp>
      <p:sp>
        <p:nvSpPr>
          <p:cNvPr id="57" name="テキスト ボックス 56"/>
          <p:cNvSpPr txBox="1"/>
          <p:nvPr/>
        </p:nvSpPr>
        <p:spPr>
          <a:xfrm>
            <a:off x="5023845" y="2378088"/>
            <a:ext cx="428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2</a:t>
            </a:r>
            <a:endParaRPr kumimoji="1" lang="ja-JP" altLang="en-US" dirty="0"/>
          </a:p>
        </p:txBody>
      </p:sp>
      <p:sp>
        <p:nvSpPr>
          <p:cNvPr id="58" name="テキスト ボックス 57"/>
          <p:cNvSpPr txBox="1"/>
          <p:nvPr/>
        </p:nvSpPr>
        <p:spPr>
          <a:xfrm>
            <a:off x="6519784" y="2378088"/>
            <a:ext cx="428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0</a:t>
            </a:r>
            <a:endParaRPr kumimoji="1" lang="ja-JP" altLang="en-US" dirty="0"/>
          </a:p>
        </p:txBody>
      </p:sp>
      <p:sp>
        <p:nvSpPr>
          <p:cNvPr id="59" name="テキスト ボックス 58"/>
          <p:cNvSpPr txBox="1"/>
          <p:nvPr/>
        </p:nvSpPr>
        <p:spPr>
          <a:xfrm>
            <a:off x="8015018" y="2368796"/>
            <a:ext cx="428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1</a:t>
            </a:r>
            <a:endParaRPr kumimoji="1" lang="ja-JP" altLang="en-US" dirty="0"/>
          </a:p>
        </p:txBody>
      </p:sp>
      <p:sp>
        <p:nvSpPr>
          <p:cNvPr id="60" name="フリーフォーム 59"/>
          <p:cNvSpPr/>
          <p:nvPr/>
        </p:nvSpPr>
        <p:spPr>
          <a:xfrm>
            <a:off x="2302933" y="2179944"/>
            <a:ext cx="1126067" cy="279444"/>
          </a:xfrm>
          <a:custGeom>
            <a:avLst/>
            <a:gdLst>
              <a:gd name="connsiteX0" fmla="*/ 0 w 1126067"/>
              <a:gd name="connsiteY0" fmla="*/ 279444 h 279444"/>
              <a:gd name="connsiteX1" fmla="*/ 575734 w 1126067"/>
              <a:gd name="connsiteY1" fmla="*/ 44 h 279444"/>
              <a:gd name="connsiteX2" fmla="*/ 1126067 w 1126067"/>
              <a:gd name="connsiteY2" fmla="*/ 262511 h 279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26067" h="279444">
                <a:moveTo>
                  <a:pt x="0" y="279444"/>
                </a:moveTo>
                <a:cubicBezTo>
                  <a:pt x="194028" y="141155"/>
                  <a:pt x="388056" y="2866"/>
                  <a:pt x="575734" y="44"/>
                </a:cubicBezTo>
                <a:cubicBezTo>
                  <a:pt x="763412" y="-2778"/>
                  <a:pt x="944739" y="129866"/>
                  <a:pt x="1126067" y="262511"/>
                </a:cubicBezTo>
              </a:path>
            </a:pathLst>
          </a:custGeom>
          <a:noFill/>
          <a:ln>
            <a:solidFill>
              <a:schemeClr val="tx1"/>
            </a:solidFill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1" name="テキスト ボックス 60"/>
          <p:cNvSpPr txBox="1"/>
          <p:nvPr/>
        </p:nvSpPr>
        <p:spPr>
          <a:xfrm>
            <a:off x="2426986" y="1766594"/>
            <a:ext cx="10394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increase</a:t>
            </a:r>
            <a:endParaRPr kumimoji="1" lang="en-US" altLang="ja-JP" dirty="0" smtClean="0"/>
          </a:p>
        </p:txBody>
      </p:sp>
      <p:sp>
        <p:nvSpPr>
          <p:cNvPr id="62" name="フリーフォーム 61"/>
          <p:cNvSpPr/>
          <p:nvPr/>
        </p:nvSpPr>
        <p:spPr>
          <a:xfrm>
            <a:off x="3877981" y="2173370"/>
            <a:ext cx="1126067" cy="279444"/>
          </a:xfrm>
          <a:custGeom>
            <a:avLst/>
            <a:gdLst>
              <a:gd name="connsiteX0" fmla="*/ 0 w 1126067"/>
              <a:gd name="connsiteY0" fmla="*/ 279444 h 279444"/>
              <a:gd name="connsiteX1" fmla="*/ 575734 w 1126067"/>
              <a:gd name="connsiteY1" fmla="*/ 44 h 279444"/>
              <a:gd name="connsiteX2" fmla="*/ 1126067 w 1126067"/>
              <a:gd name="connsiteY2" fmla="*/ 262511 h 279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26067" h="279444">
                <a:moveTo>
                  <a:pt x="0" y="279444"/>
                </a:moveTo>
                <a:cubicBezTo>
                  <a:pt x="194028" y="141155"/>
                  <a:pt x="388056" y="2866"/>
                  <a:pt x="575734" y="44"/>
                </a:cubicBezTo>
                <a:cubicBezTo>
                  <a:pt x="763412" y="-2778"/>
                  <a:pt x="944739" y="129866"/>
                  <a:pt x="1126067" y="262511"/>
                </a:cubicBezTo>
              </a:path>
            </a:pathLst>
          </a:custGeom>
          <a:noFill/>
          <a:ln>
            <a:solidFill>
              <a:schemeClr val="tx1"/>
            </a:solidFill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3" name="テキスト ボックス 62"/>
          <p:cNvSpPr txBox="1"/>
          <p:nvPr/>
        </p:nvSpPr>
        <p:spPr>
          <a:xfrm>
            <a:off x="4067944" y="1760020"/>
            <a:ext cx="10159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increase</a:t>
            </a:r>
            <a:endParaRPr kumimoji="1" lang="en-US" altLang="ja-JP" dirty="0" smtClean="0"/>
          </a:p>
        </p:txBody>
      </p:sp>
      <p:sp>
        <p:nvSpPr>
          <p:cNvPr id="64" name="フリーフォーム 63"/>
          <p:cNvSpPr/>
          <p:nvPr/>
        </p:nvSpPr>
        <p:spPr>
          <a:xfrm>
            <a:off x="5436096" y="2173370"/>
            <a:ext cx="1126067" cy="279444"/>
          </a:xfrm>
          <a:custGeom>
            <a:avLst/>
            <a:gdLst>
              <a:gd name="connsiteX0" fmla="*/ 0 w 1126067"/>
              <a:gd name="connsiteY0" fmla="*/ 279444 h 279444"/>
              <a:gd name="connsiteX1" fmla="*/ 575734 w 1126067"/>
              <a:gd name="connsiteY1" fmla="*/ 44 h 279444"/>
              <a:gd name="connsiteX2" fmla="*/ 1126067 w 1126067"/>
              <a:gd name="connsiteY2" fmla="*/ 262511 h 279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26067" h="279444">
                <a:moveTo>
                  <a:pt x="0" y="279444"/>
                </a:moveTo>
                <a:cubicBezTo>
                  <a:pt x="194028" y="141155"/>
                  <a:pt x="388056" y="2866"/>
                  <a:pt x="575734" y="44"/>
                </a:cubicBezTo>
                <a:cubicBezTo>
                  <a:pt x="763412" y="-2778"/>
                  <a:pt x="944739" y="129866"/>
                  <a:pt x="1126067" y="262511"/>
                </a:cubicBezTo>
              </a:path>
            </a:pathLst>
          </a:custGeom>
          <a:noFill/>
          <a:ln>
            <a:solidFill>
              <a:schemeClr val="tx1"/>
            </a:solidFill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5" name="テキスト ボックス 64"/>
          <p:cNvSpPr txBox="1"/>
          <p:nvPr/>
        </p:nvSpPr>
        <p:spPr>
          <a:xfrm>
            <a:off x="5652120" y="1760020"/>
            <a:ext cx="10159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/>
              <a:t>r</a:t>
            </a:r>
            <a:r>
              <a:rPr lang="en-US" altLang="ja-JP" dirty="0" smtClean="0"/>
              <a:t>e-set</a:t>
            </a:r>
            <a:endParaRPr kumimoji="1" lang="en-US" altLang="ja-JP" dirty="0" smtClean="0"/>
          </a:p>
        </p:txBody>
      </p:sp>
      <p:sp>
        <p:nvSpPr>
          <p:cNvPr id="66" name="フリーフォーム 65"/>
          <p:cNvSpPr/>
          <p:nvPr/>
        </p:nvSpPr>
        <p:spPr>
          <a:xfrm>
            <a:off x="6894481" y="2173370"/>
            <a:ext cx="1126067" cy="279444"/>
          </a:xfrm>
          <a:custGeom>
            <a:avLst/>
            <a:gdLst>
              <a:gd name="connsiteX0" fmla="*/ 0 w 1126067"/>
              <a:gd name="connsiteY0" fmla="*/ 279444 h 279444"/>
              <a:gd name="connsiteX1" fmla="*/ 575734 w 1126067"/>
              <a:gd name="connsiteY1" fmla="*/ 44 h 279444"/>
              <a:gd name="connsiteX2" fmla="*/ 1126067 w 1126067"/>
              <a:gd name="connsiteY2" fmla="*/ 262511 h 279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26067" h="279444">
                <a:moveTo>
                  <a:pt x="0" y="279444"/>
                </a:moveTo>
                <a:cubicBezTo>
                  <a:pt x="194028" y="141155"/>
                  <a:pt x="388056" y="2866"/>
                  <a:pt x="575734" y="44"/>
                </a:cubicBezTo>
                <a:cubicBezTo>
                  <a:pt x="763412" y="-2778"/>
                  <a:pt x="944739" y="129866"/>
                  <a:pt x="1126067" y="262511"/>
                </a:cubicBezTo>
              </a:path>
            </a:pathLst>
          </a:custGeom>
          <a:noFill/>
          <a:ln>
            <a:solidFill>
              <a:schemeClr val="tx1"/>
            </a:solidFill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7" name="テキスト ボックス 66"/>
          <p:cNvSpPr txBox="1"/>
          <p:nvPr/>
        </p:nvSpPr>
        <p:spPr>
          <a:xfrm>
            <a:off x="7016726" y="1737145"/>
            <a:ext cx="1210770" cy="3791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increase</a:t>
            </a:r>
          </a:p>
        </p:txBody>
      </p:sp>
      <p:sp>
        <p:nvSpPr>
          <p:cNvPr id="75" name="円/楕円 74"/>
          <p:cNvSpPr/>
          <p:nvPr/>
        </p:nvSpPr>
        <p:spPr>
          <a:xfrm rot="1172588">
            <a:off x="3629424" y="2806869"/>
            <a:ext cx="225238" cy="452916"/>
          </a:xfrm>
          <a:prstGeom prst="ellipse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6" name="円/楕円 75"/>
          <p:cNvSpPr/>
          <p:nvPr/>
        </p:nvSpPr>
        <p:spPr>
          <a:xfrm rot="20198955">
            <a:off x="3501137" y="2807831"/>
            <a:ext cx="229992" cy="456073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7" name="円/楕円 76"/>
          <p:cNvSpPr/>
          <p:nvPr/>
        </p:nvSpPr>
        <p:spPr>
          <a:xfrm rot="1172588">
            <a:off x="5141592" y="2806869"/>
            <a:ext cx="225238" cy="452916"/>
          </a:xfrm>
          <a:prstGeom prst="ellipse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8" name="円/楕円 77"/>
          <p:cNvSpPr/>
          <p:nvPr/>
        </p:nvSpPr>
        <p:spPr>
          <a:xfrm rot="20198955">
            <a:off x="5013305" y="2807831"/>
            <a:ext cx="229992" cy="456073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0" name="円/楕円 79"/>
          <p:cNvSpPr/>
          <p:nvPr/>
        </p:nvSpPr>
        <p:spPr>
          <a:xfrm rot="20198955">
            <a:off x="6525473" y="2807831"/>
            <a:ext cx="229992" cy="456073"/>
          </a:xfrm>
          <a:prstGeom prst="ellipse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9" name="円/楕円 78"/>
          <p:cNvSpPr/>
          <p:nvPr/>
        </p:nvSpPr>
        <p:spPr>
          <a:xfrm rot="1172588">
            <a:off x="6653760" y="2806869"/>
            <a:ext cx="225238" cy="452916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1" name="円/楕円 80"/>
          <p:cNvSpPr/>
          <p:nvPr/>
        </p:nvSpPr>
        <p:spPr>
          <a:xfrm rot="20198955">
            <a:off x="8037641" y="2807831"/>
            <a:ext cx="229992" cy="456073"/>
          </a:xfrm>
          <a:prstGeom prst="ellipse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2" name="円/楕円 81"/>
          <p:cNvSpPr/>
          <p:nvPr/>
        </p:nvSpPr>
        <p:spPr>
          <a:xfrm rot="1172588">
            <a:off x="8165928" y="2806869"/>
            <a:ext cx="225238" cy="452916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3" name="円/楕円 82"/>
          <p:cNvSpPr/>
          <p:nvPr/>
        </p:nvSpPr>
        <p:spPr>
          <a:xfrm rot="1172588">
            <a:off x="2035324" y="5681366"/>
            <a:ext cx="225238" cy="452916"/>
          </a:xfrm>
          <a:prstGeom prst="ellipse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4" name="円/楕円 83"/>
          <p:cNvSpPr/>
          <p:nvPr/>
        </p:nvSpPr>
        <p:spPr>
          <a:xfrm rot="20198955">
            <a:off x="1907037" y="5682328"/>
            <a:ext cx="229992" cy="456073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5" name="円/楕円 84"/>
          <p:cNvSpPr/>
          <p:nvPr/>
        </p:nvSpPr>
        <p:spPr>
          <a:xfrm rot="1172588">
            <a:off x="3629424" y="5691822"/>
            <a:ext cx="225238" cy="452916"/>
          </a:xfrm>
          <a:prstGeom prst="ellipse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6" name="円/楕円 85"/>
          <p:cNvSpPr/>
          <p:nvPr/>
        </p:nvSpPr>
        <p:spPr>
          <a:xfrm rot="20198955">
            <a:off x="3501137" y="5692784"/>
            <a:ext cx="229992" cy="456073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7" name="円/楕円 86"/>
          <p:cNvSpPr/>
          <p:nvPr/>
        </p:nvSpPr>
        <p:spPr>
          <a:xfrm rot="20198955">
            <a:off x="5085313" y="5701578"/>
            <a:ext cx="229992" cy="456073"/>
          </a:xfrm>
          <a:prstGeom prst="ellipse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8" name="円/楕円 87"/>
          <p:cNvSpPr/>
          <p:nvPr/>
        </p:nvSpPr>
        <p:spPr>
          <a:xfrm rot="1172588">
            <a:off x="5213600" y="5700616"/>
            <a:ext cx="225238" cy="452916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9" name="円/楕円 88"/>
          <p:cNvSpPr/>
          <p:nvPr/>
        </p:nvSpPr>
        <p:spPr>
          <a:xfrm rot="20198955">
            <a:off x="6525174" y="5697776"/>
            <a:ext cx="229992" cy="456073"/>
          </a:xfrm>
          <a:prstGeom prst="ellipse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0" name="円/楕円 89"/>
          <p:cNvSpPr/>
          <p:nvPr/>
        </p:nvSpPr>
        <p:spPr>
          <a:xfrm rot="1172588">
            <a:off x="6653461" y="5696814"/>
            <a:ext cx="225238" cy="452916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1" name="円/楕円 90"/>
          <p:cNvSpPr/>
          <p:nvPr/>
        </p:nvSpPr>
        <p:spPr>
          <a:xfrm rot="1172588">
            <a:off x="8165629" y="5687189"/>
            <a:ext cx="225238" cy="452916"/>
          </a:xfrm>
          <a:prstGeom prst="ellipse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2" name="円/楕円 91"/>
          <p:cNvSpPr/>
          <p:nvPr/>
        </p:nvSpPr>
        <p:spPr>
          <a:xfrm rot="20198955">
            <a:off x="8037342" y="5688151"/>
            <a:ext cx="229992" cy="456073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3" name="テキスト ボックス 92"/>
          <p:cNvSpPr txBox="1"/>
          <p:nvPr/>
        </p:nvSpPr>
        <p:spPr>
          <a:xfrm>
            <a:off x="179512" y="1359117"/>
            <a:ext cx="62234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(a) It works well in this UE </a:t>
            </a:r>
            <a:r>
              <a:rPr lang="en-US" altLang="ja-JP" dirty="0" err="1" smtClean="0"/>
              <a:t>Tx</a:t>
            </a:r>
            <a:r>
              <a:rPr lang="en-US" altLang="ja-JP" dirty="0" smtClean="0"/>
              <a:t> beam switching scenario.</a:t>
            </a:r>
            <a:endParaRPr kumimoji="1" lang="en-US" altLang="ja-JP" dirty="0" smtClean="0"/>
          </a:p>
        </p:txBody>
      </p:sp>
      <p:sp>
        <p:nvSpPr>
          <p:cNvPr id="94" name="テキスト ボックス 93"/>
          <p:cNvSpPr txBox="1"/>
          <p:nvPr/>
        </p:nvSpPr>
        <p:spPr>
          <a:xfrm>
            <a:off x="179512" y="4283804"/>
            <a:ext cx="62234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(b) It can’t be increased but reset in 4</a:t>
            </a:r>
            <a:r>
              <a:rPr lang="en-US" altLang="ja-JP" baseline="30000" dirty="0" smtClean="0"/>
              <a:t>th</a:t>
            </a:r>
            <a:r>
              <a:rPr lang="en-US" altLang="ja-JP" dirty="0" smtClean="0"/>
              <a:t> retransmission.</a:t>
            </a:r>
            <a:endParaRPr kumimoji="1" lang="en-US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4130941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円/楕円 40"/>
          <p:cNvSpPr/>
          <p:nvPr/>
        </p:nvSpPr>
        <p:spPr>
          <a:xfrm rot="1172588">
            <a:off x="2034116" y="2800792"/>
            <a:ext cx="225238" cy="452916"/>
          </a:xfrm>
          <a:prstGeom prst="ellipse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Rectangle 3"/>
          <p:cNvSpPr txBox="1">
            <a:spLocks noChangeArrowheads="1"/>
          </p:cNvSpPr>
          <p:nvPr/>
        </p:nvSpPr>
        <p:spPr bwMode="auto">
          <a:xfrm>
            <a:off x="1547664" y="115888"/>
            <a:ext cx="6048201" cy="64928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Appendix 3</a:t>
            </a:r>
          </a:p>
        </p:txBody>
      </p:sp>
      <p:sp>
        <p:nvSpPr>
          <p:cNvPr id="50" name="テキスト ボックス 49"/>
          <p:cNvSpPr txBox="1"/>
          <p:nvPr/>
        </p:nvSpPr>
        <p:spPr>
          <a:xfrm>
            <a:off x="179512" y="704890"/>
            <a:ext cx="88569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US" altLang="ja-JP" sz="2000" dirty="0" smtClean="0"/>
              <a:t>The figures below show examples of the counter of power ramping based on Alt.2.</a:t>
            </a:r>
            <a:endParaRPr lang="ja-JP" altLang="ja-JP" sz="2000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66909" y="5590981"/>
            <a:ext cx="13826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UE </a:t>
            </a:r>
            <a:r>
              <a:rPr kumimoji="1" lang="en-US" altLang="ja-JP" dirty="0" err="1" smtClean="0"/>
              <a:t>Tx</a:t>
            </a:r>
            <a:r>
              <a:rPr kumimoji="1" lang="en-US" altLang="ja-JP" dirty="0" smtClean="0"/>
              <a:t> beam</a:t>
            </a:r>
          </a:p>
          <a:p>
            <a:r>
              <a:rPr lang="en-US" altLang="ja-JP" dirty="0" smtClean="0"/>
              <a:t>direction</a:t>
            </a:r>
            <a:endParaRPr kumimoji="1" lang="ja-JP" altLang="en-US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1475656" y="6167045"/>
            <a:ext cx="13826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Initial transmission</a:t>
            </a:r>
            <a:endParaRPr kumimoji="1" lang="ja-JP" altLang="en-US" dirty="0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2901282" y="6161770"/>
            <a:ext cx="16707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1</a:t>
            </a:r>
            <a:r>
              <a:rPr lang="en-US" altLang="ja-JP" baseline="30000" dirty="0" smtClean="0"/>
              <a:t>st</a:t>
            </a:r>
            <a:r>
              <a:rPr lang="en-US" altLang="ja-JP" dirty="0" smtClean="0"/>
              <a:t> retransmission</a:t>
            </a:r>
            <a:endParaRPr kumimoji="1" lang="ja-JP" altLang="en-US" dirty="0"/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4413450" y="6153303"/>
            <a:ext cx="16707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2</a:t>
            </a:r>
            <a:r>
              <a:rPr lang="en-US" altLang="ja-JP" baseline="30000" dirty="0" smtClean="0"/>
              <a:t>nd</a:t>
            </a:r>
            <a:r>
              <a:rPr lang="en-US" altLang="ja-JP" dirty="0" smtClean="0"/>
              <a:t> retransmission</a:t>
            </a:r>
            <a:endParaRPr kumimoji="1" lang="ja-JP" altLang="en-US" dirty="0"/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5925618" y="6153303"/>
            <a:ext cx="16707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3</a:t>
            </a:r>
            <a:r>
              <a:rPr lang="en-US" altLang="ja-JP" baseline="30000" dirty="0" smtClean="0"/>
              <a:t>rd</a:t>
            </a:r>
            <a:r>
              <a:rPr lang="en-US" altLang="ja-JP" dirty="0" smtClean="0"/>
              <a:t> retransmission</a:t>
            </a:r>
            <a:endParaRPr kumimoji="1" lang="ja-JP" altLang="en-US" dirty="0"/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7437786" y="6161770"/>
            <a:ext cx="16707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4</a:t>
            </a:r>
            <a:r>
              <a:rPr lang="en-US" altLang="ja-JP" baseline="30000" dirty="0" smtClean="0"/>
              <a:t>th</a:t>
            </a:r>
            <a:r>
              <a:rPr lang="en-US" altLang="ja-JP" dirty="0" smtClean="0"/>
              <a:t> retransmission</a:t>
            </a:r>
            <a:endParaRPr kumimoji="1" lang="ja-JP" altLang="en-US" dirty="0"/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66908" y="4798893"/>
            <a:ext cx="16852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Counter of power ramping</a:t>
            </a:r>
            <a:endParaRPr kumimoji="1" lang="en-US" altLang="ja-JP" dirty="0" smtClean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933105" y="5291916"/>
            <a:ext cx="428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0</a:t>
            </a:r>
            <a:endParaRPr kumimoji="1" lang="ja-JP" altLang="en-US" dirty="0"/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3440374" y="5291916"/>
            <a:ext cx="428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1</a:t>
            </a:r>
            <a:endParaRPr kumimoji="1" lang="ja-JP" altLang="en-US" dirty="0"/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5023845" y="5291916"/>
            <a:ext cx="428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/>
              <a:t>1</a:t>
            </a:r>
            <a:endParaRPr kumimoji="1" lang="ja-JP" altLang="en-US" dirty="0"/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6519784" y="5291916"/>
            <a:ext cx="428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/>
              <a:t>2</a:t>
            </a:r>
            <a:endParaRPr kumimoji="1" lang="ja-JP" altLang="en-US" dirty="0"/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8015018" y="5282624"/>
            <a:ext cx="428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2</a:t>
            </a:r>
            <a:endParaRPr kumimoji="1" lang="ja-JP" altLang="en-US" dirty="0"/>
          </a:p>
        </p:txBody>
      </p:sp>
      <p:sp>
        <p:nvSpPr>
          <p:cNvPr id="28" name="フリーフォーム 27"/>
          <p:cNvSpPr/>
          <p:nvPr/>
        </p:nvSpPr>
        <p:spPr>
          <a:xfrm>
            <a:off x="2302933" y="5119769"/>
            <a:ext cx="1126067" cy="279444"/>
          </a:xfrm>
          <a:custGeom>
            <a:avLst/>
            <a:gdLst>
              <a:gd name="connsiteX0" fmla="*/ 0 w 1126067"/>
              <a:gd name="connsiteY0" fmla="*/ 279444 h 279444"/>
              <a:gd name="connsiteX1" fmla="*/ 575734 w 1126067"/>
              <a:gd name="connsiteY1" fmla="*/ 44 h 279444"/>
              <a:gd name="connsiteX2" fmla="*/ 1126067 w 1126067"/>
              <a:gd name="connsiteY2" fmla="*/ 262511 h 279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26067" h="279444">
                <a:moveTo>
                  <a:pt x="0" y="279444"/>
                </a:moveTo>
                <a:cubicBezTo>
                  <a:pt x="194028" y="141155"/>
                  <a:pt x="388056" y="2866"/>
                  <a:pt x="575734" y="44"/>
                </a:cubicBezTo>
                <a:cubicBezTo>
                  <a:pt x="763412" y="-2778"/>
                  <a:pt x="944739" y="129866"/>
                  <a:pt x="1126067" y="262511"/>
                </a:cubicBezTo>
              </a:path>
            </a:pathLst>
          </a:custGeom>
          <a:noFill/>
          <a:ln>
            <a:solidFill>
              <a:schemeClr val="tx1"/>
            </a:solidFill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2426986" y="4706419"/>
            <a:ext cx="10394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increase</a:t>
            </a:r>
            <a:endParaRPr kumimoji="1" lang="en-US" altLang="ja-JP" dirty="0" smtClean="0"/>
          </a:p>
        </p:txBody>
      </p:sp>
      <p:sp>
        <p:nvSpPr>
          <p:cNvPr id="31" name="フリーフォーム 30"/>
          <p:cNvSpPr/>
          <p:nvPr/>
        </p:nvSpPr>
        <p:spPr>
          <a:xfrm>
            <a:off x="3877981" y="5113195"/>
            <a:ext cx="1126067" cy="279444"/>
          </a:xfrm>
          <a:custGeom>
            <a:avLst/>
            <a:gdLst>
              <a:gd name="connsiteX0" fmla="*/ 0 w 1126067"/>
              <a:gd name="connsiteY0" fmla="*/ 279444 h 279444"/>
              <a:gd name="connsiteX1" fmla="*/ 575734 w 1126067"/>
              <a:gd name="connsiteY1" fmla="*/ 44 h 279444"/>
              <a:gd name="connsiteX2" fmla="*/ 1126067 w 1126067"/>
              <a:gd name="connsiteY2" fmla="*/ 262511 h 279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26067" h="279444">
                <a:moveTo>
                  <a:pt x="0" y="279444"/>
                </a:moveTo>
                <a:cubicBezTo>
                  <a:pt x="194028" y="141155"/>
                  <a:pt x="388056" y="2866"/>
                  <a:pt x="575734" y="44"/>
                </a:cubicBezTo>
                <a:cubicBezTo>
                  <a:pt x="763412" y="-2778"/>
                  <a:pt x="944739" y="129866"/>
                  <a:pt x="1126067" y="262511"/>
                </a:cubicBezTo>
              </a:path>
            </a:pathLst>
          </a:custGeom>
          <a:noFill/>
          <a:ln>
            <a:solidFill>
              <a:schemeClr val="tx1"/>
            </a:solidFill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テキスト ボックス 31"/>
          <p:cNvSpPr txBox="1"/>
          <p:nvPr/>
        </p:nvSpPr>
        <p:spPr>
          <a:xfrm>
            <a:off x="3979772" y="4699845"/>
            <a:ext cx="1240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unchanged</a:t>
            </a:r>
          </a:p>
        </p:txBody>
      </p:sp>
      <p:sp>
        <p:nvSpPr>
          <p:cNvPr id="33" name="フリーフォーム 32"/>
          <p:cNvSpPr/>
          <p:nvPr/>
        </p:nvSpPr>
        <p:spPr>
          <a:xfrm>
            <a:off x="5436096" y="5113195"/>
            <a:ext cx="1126067" cy="279444"/>
          </a:xfrm>
          <a:custGeom>
            <a:avLst/>
            <a:gdLst>
              <a:gd name="connsiteX0" fmla="*/ 0 w 1126067"/>
              <a:gd name="connsiteY0" fmla="*/ 279444 h 279444"/>
              <a:gd name="connsiteX1" fmla="*/ 575734 w 1126067"/>
              <a:gd name="connsiteY1" fmla="*/ 44 h 279444"/>
              <a:gd name="connsiteX2" fmla="*/ 1126067 w 1126067"/>
              <a:gd name="connsiteY2" fmla="*/ 262511 h 279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26067" h="279444">
                <a:moveTo>
                  <a:pt x="0" y="279444"/>
                </a:moveTo>
                <a:cubicBezTo>
                  <a:pt x="194028" y="141155"/>
                  <a:pt x="388056" y="2866"/>
                  <a:pt x="575734" y="44"/>
                </a:cubicBezTo>
                <a:cubicBezTo>
                  <a:pt x="763412" y="-2778"/>
                  <a:pt x="944739" y="129866"/>
                  <a:pt x="1126067" y="262511"/>
                </a:cubicBezTo>
              </a:path>
            </a:pathLst>
          </a:custGeom>
          <a:noFill/>
          <a:ln>
            <a:solidFill>
              <a:schemeClr val="tx1"/>
            </a:solidFill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テキスト ボックス 33"/>
          <p:cNvSpPr txBox="1"/>
          <p:nvPr/>
        </p:nvSpPr>
        <p:spPr>
          <a:xfrm>
            <a:off x="5554051" y="4699845"/>
            <a:ext cx="10159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increase</a:t>
            </a:r>
          </a:p>
        </p:txBody>
      </p:sp>
      <p:sp>
        <p:nvSpPr>
          <p:cNvPr id="35" name="フリーフォーム 34"/>
          <p:cNvSpPr/>
          <p:nvPr/>
        </p:nvSpPr>
        <p:spPr>
          <a:xfrm>
            <a:off x="6894481" y="5113195"/>
            <a:ext cx="1126067" cy="279444"/>
          </a:xfrm>
          <a:custGeom>
            <a:avLst/>
            <a:gdLst>
              <a:gd name="connsiteX0" fmla="*/ 0 w 1126067"/>
              <a:gd name="connsiteY0" fmla="*/ 279444 h 279444"/>
              <a:gd name="connsiteX1" fmla="*/ 575734 w 1126067"/>
              <a:gd name="connsiteY1" fmla="*/ 44 h 279444"/>
              <a:gd name="connsiteX2" fmla="*/ 1126067 w 1126067"/>
              <a:gd name="connsiteY2" fmla="*/ 262511 h 279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26067" h="279444">
                <a:moveTo>
                  <a:pt x="0" y="279444"/>
                </a:moveTo>
                <a:cubicBezTo>
                  <a:pt x="194028" y="141155"/>
                  <a:pt x="388056" y="2866"/>
                  <a:pt x="575734" y="44"/>
                </a:cubicBezTo>
                <a:cubicBezTo>
                  <a:pt x="763412" y="-2778"/>
                  <a:pt x="944739" y="129866"/>
                  <a:pt x="1126067" y="262511"/>
                </a:cubicBezTo>
              </a:path>
            </a:pathLst>
          </a:custGeom>
          <a:noFill/>
          <a:ln>
            <a:solidFill>
              <a:schemeClr val="tx1"/>
            </a:solidFill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テキスト ボックス 35"/>
          <p:cNvSpPr txBox="1"/>
          <p:nvPr/>
        </p:nvSpPr>
        <p:spPr>
          <a:xfrm>
            <a:off x="6994211" y="4672386"/>
            <a:ext cx="12368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unchanged</a:t>
            </a:r>
          </a:p>
        </p:txBody>
      </p:sp>
      <p:sp>
        <p:nvSpPr>
          <p:cNvPr id="37" name="テキスト ボックス 36"/>
          <p:cNvSpPr txBox="1"/>
          <p:nvPr/>
        </p:nvSpPr>
        <p:spPr>
          <a:xfrm>
            <a:off x="66909" y="2708920"/>
            <a:ext cx="13826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UE </a:t>
            </a:r>
            <a:r>
              <a:rPr kumimoji="1" lang="en-US" altLang="ja-JP" dirty="0" err="1" smtClean="0"/>
              <a:t>Tx</a:t>
            </a:r>
            <a:r>
              <a:rPr kumimoji="1" lang="en-US" altLang="ja-JP" dirty="0" smtClean="0"/>
              <a:t> beam</a:t>
            </a:r>
          </a:p>
          <a:p>
            <a:r>
              <a:rPr lang="en-US" altLang="ja-JP" dirty="0" smtClean="0"/>
              <a:t>direction</a:t>
            </a:r>
            <a:endParaRPr kumimoji="1" lang="ja-JP" altLang="en-US" dirty="0"/>
          </a:p>
        </p:txBody>
      </p:sp>
      <p:sp>
        <p:nvSpPr>
          <p:cNvPr id="38" name="テキスト ボックス 37"/>
          <p:cNvSpPr txBox="1"/>
          <p:nvPr/>
        </p:nvSpPr>
        <p:spPr>
          <a:xfrm>
            <a:off x="1475656" y="3286725"/>
            <a:ext cx="13826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Initial transmission</a:t>
            </a:r>
            <a:endParaRPr kumimoji="1" lang="ja-JP" altLang="en-US" dirty="0"/>
          </a:p>
        </p:txBody>
      </p:sp>
      <p:sp>
        <p:nvSpPr>
          <p:cNvPr id="42" name="テキスト ボックス 41"/>
          <p:cNvSpPr txBox="1"/>
          <p:nvPr/>
        </p:nvSpPr>
        <p:spPr>
          <a:xfrm>
            <a:off x="2901282" y="3281450"/>
            <a:ext cx="16707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1</a:t>
            </a:r>
            <a:r>
              <a:rPr lang="en-US" altLang="ja-JP" baseline="30000" dirty="0" smtClean="0"/>
              <a:t>st</a:t>
            </a:r>
            <a:r>
              <a:rPr lang="en-US" altLang="ja-JP" dirty="0" smtClean="0"/>
              <a:t> retransmission</a:t>
            </a:r>
            <a:endParaRPr kumimoji="1" lang="ja-JP" altLang="en-US" dirty="0"/>
          </a:p>
        </p:txBody>
      </p:sp>
      <p:sp>
        <p:nvSpPr>
          <p:cNvPr id="43" name="円/楕円 42"/>
          <p:cNvSpPr/>
          <p:nvPr/>
        </p:nvSpPr>
        <p:spPr>
          <a:xfrm rot="20198955">
            <a:off x="1905829" y="2801754"/>
            <a:ext cx="229992" cy="456073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4" name="テキスト ボックス 43"/>
          <p:cNvSpPr txBox="1"/>
          <p:nvPr/>
        </p:nvSpPr>
        <p:spPr>
          <a:xfrm>
            <a:off x="4413450" y="3272983"/>
            <a:ext cx="16707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2</a:t>
            </a:r>
            <a:r>
              <a:rPr lang="en-US" altLang="ja-JP" baseline="30000" dirty="0" smtClean="0"/>
              <a:t>nd</a:t>
            </a:r>
            <a:r>
              <a:rPr lang="en-US" altLang="ja-JP" dirty="0" smtClean="0"/>
              <a:t> retransmission</a:t>
            </a:r>
            <a:endParaRPr kumimoji="1" lang="ja-JP" altLang="en-US" dirty="0"/>
          </a:p>
        </p:txBody>
      </p:sp>
      <p:sp>
        <p:nvSpPr>
          <p:cNvPr id="46" name="テキスト ボックス 45"/>
          <p:cNvSpPr txBox="1"/>
          <p:nvPr/>
        </p:nvSpPr>
        <p:spPr>
          <a:xfrm>
            <a:off x="5925618" y="3272983"/>
            <a:ext cx="16707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3</a:t>
            </a:r>
            <a:r>
              <a:rPr lang="en-US" altLang="ja-JP" baseline="30000" dirty="0" smtClean="0"/>
              <a:t>rd</a:t>
            </a:r>
            <a:r>
              <a:rPr lang="en-US" altLang="ja-JP" dirty="0" smtClean="0"/>
              <a:t> retransmission</a:t>
            </a:r>
            <a:endParaRPr kumimoji="1" lang="ja-JP" altLang="en-US" dirty="0"/>
          </a:p>
        </p:txBody>
      </p:sp>
      <p:sp>
        <p:nvSpPr>
          <p:cNvPr id="51" name="テキスト ボックス 50"/>
          <p:cNvSpPr txBox="1"/>
          <p:nvPr/>
        </p:nvSpPr>
        <p:spPr>
          <a:xfrm>
            <a:off x="7437786" y="3281450"/>
            <a:ext cx="16707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4</a:t>
            </a:r>
            <a:r>
              <a:rPr lang="en-US" altLang="ja-JP" baseline="30000" dirty="0" smtClean="0"/>
              <a:t>th</a:t>
            </a:r>
            <a:r>
              <a:rPr lang="en-US" altLang="ja-JP" dirty="0" smtClean="0"/>
              <a:t> retransmission</a:t>
            </a:r>
            <a:endParaRPr kumimoji="1" lang="ja-JP" altLang="en-US" dirty="0"/>
          </a:p>
        </p:txBody>
      </p:sp>
      <p:sp>
        <p:nvSpPr>
          <p:cNvPr id="54" name="テキスト ボックス 53"/>
          <p:cNvSpPr txBox="1"/>
          <p:nvPr/>
        </p:nvSpPr>
        <p:spPr>
          <a:xfrm>
            <a:off x="66908" y="1918573"/>
            <a:ext cx="16852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Counter of power ramping</a:t>
            </a:r>
            <a:endParaRPr kumimoji="1" lang="en-US" altLang="ja-JP" dirty="0" smtClean="0"/>
          </a:p>
        </p:txBody>
      </p:sp>
      <p:sp>
        <p:nvSpPr>
          <p:cNvPr id="55" name="テキスト ボックス 54"/>
          <p:cNvSpPr txBox="1"/>
          <p:nvPr/>
        </p:nvSpPr>
        <p:spPr>
          <a:xfrm>
            <a:off x="1933105" y="2378088"/>
            <a:ext cx="428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0</a:t>
            </a:r>
            <a:endParaRPr kumimoji="1" lang="ja-JP" altLang="en-US" dirty="0"/>
          </a:p>
        </p:txBody>
      </p:sp>
      <p:sp>
        <p:nvSpPr>
          <p:cNvPr id="56" name="テキスト ボックス 55"/>
          <p:cNvSpPr txBox="1"/>
          <p:nvPr/>
        </p:nvSpPr>
        <p:spPr>
          <a:xfrm>
            <a:off x="3440374" y="2378088"/>
            <a:ext cx="428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0</a:t>
            </a:r>
            <a:endParaRPr kumimoji="1" lang="ja-JP" altLang="en-US" dirty="0"/>
          </a:p>
        </p:txBody>
      </p:sp>
      <p:sp>
        <p:nvSpPr>
          <p:cNvPr id="57" name="テキスト ボックス 56"/>
          <p:cNvSpPr txBox="1"/>
          <p:nvPr/>
        </p:nvSpPr>
        <p:spPr>
          <a:xfrm>
            <a:off x="5023845" y="2378088"/>
            <a:ext cx="428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/>
              <a:t>1</a:t>
            </a:r>
            <a:endParaRPr kumimoji="1" lang="ja-JP" altLang="en-US" dirty="0"/>
          </a:p>
        </p:txBody>
      </p:sp>
      <p:sp>
        <p:nvSpPr>
          <p:cNvPr id="58" name="テキスト ボックス 57"/>
          <p:cNvSpPr txBox="1"/>
          <p:nvPr/>
        </p:nvSpPr>
        <p:spPr>
          <a:xfrm>
            <a:off x="6519784" y="2378088"/>
            <a:ext cx="428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1</a:t>
            </a:r>
            <a:endParaRPr kumimoji="1" lang="ja-JP" altLang="en-US" dirty="0"/>
          </a:p>
        </p:txBody>
      </p:sp>
      <p:sp>
        <p:nvSpPr>
          <p:cNvPr id="59" name="テキスト ボックス 58"/>
          <p:cNvSpPr txBox="1"/>
          <p:nvPr/>
        </p:nvSpPr>
        <p:spPr>
          <a:xfrm>
            <a:off x="8015018" y="2368796"/>
            <a:ext cx="428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/>
              <a:t>2</a:t>
            </a:r>
            <a:endParaRPr kumimoji="1" lang="ja-JP" altLang="en-US" dirty="0"/>
          </a:p>
        </p:txBody>
      </p:sp>
      <p:sp>
        <p:nvSpPr>
          <p:cNvPr id="60" name="フリーフォーム 59"/>
          <p:cNvSpPr/>
          <p:nvPr/>
        </p:nvSpPr>
        <p:spPr>
          <a:xfrm>
            <a:off x="2302933" y="2179944"/>
            <a:ext cx="1126067" cy="279444"/>
          </a:xfrm>
          <a:custGeom>
            <a:avLst/>
            <a:gdLst>
              <a:gd name="connsiteX0" fmla="*/ 0 w 1126067"/>
              <a:gd name="connsiteY0" fmla="*/ 279444 h 279444"/>
              <a:gd name="connsiteX1" fmla="*/ 575734 w 1126067"/>
              <a:gd name="connsiteY1" fmla="*/ 44 h 279444"/>
              <a:gd name="connsiteX2" fmla="*/ 1126067 w 1126067"/>
              <a:gd name="connsiteY2" fmla="*/ 262511 h 279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26067" h="279444">
                <a:moveTo>
                  <a:pt x="0" y="279444"/>
                </a:moveTo>
                <a:cubicBezTo>
                  <a:pt x="194028" y="141155"/>
                  <a:pt x="388056" y="2866"/>
                  <a:pt x="575734" y="44"/>
                </a:cubicBezTo>
                <a:cubicBezTo>
                  <a:pt x="763412" y="-2778"/>
                  <a:pt x="944739" y="129866"/>
                  <a:pt x="1126067" y="262511"/>
                </a:cubicBezTo>
              </a:path>
            </a:pathLst>
          </a:custGeom>
          <a:noFill/>
          <a:ln>
            <a:solidFill>
              <a:schemeClr val="tx1"/>
            </a:solidFill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1" name="テキスト ボックス 60"/>
          <p:cNvSpPr txBox="1"/>
          <p:nvPr/>
        </p:nvSpPr>
        <p:spPr>
          <a:xfrm>
            <a:off x="2426986" y="1766594"/>
            <a:ext cx="1218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unchanged</a:t>
            </a:r>
          </a:p>
        </p:txBody>
      </p:sp>
      <p:sp>
        <p:nvSpPr>
          <p:cNvPr id="62" name="フリーフォーム 61"/>
          <p:cNvSpPr/>
          <p:nvPr/>
        </p:nvSpPr>
        <p:spPr>
          <a:xfrm>
            <a:off x="3877981" y="2173370"/>
            <a:ext cx="1126067" cy="279444"/>
          </a:xfrm>
          <a:custGeom>
            <a:avLst/>
            <a:gdLst>
              <a:gd name="connsiteX0" fmla="*/ 0 w 1126067"/>
              <a:gd name="connsiteY0" fmla="*/ 279444 h 279444"/>
              <a:gd name="connsiteX1" fmla="*/ 575734 w 1126067"/>
              <a:gd name="connsiteY1" fmla="*/ 44 h 279444"/>
              <a:gd name="connsiteX2" fmla="*/ 1126067 w 1126067"/>
              <a:gd name="connsiteY2" fmla="*/ 262511 h 279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26067" h="279444">
                <a:moveTo>
                  <a:pt x="0" y="279444"/>
                </a:moveTo>
                <a:cubicBezTo>
                  <a:pt x="194028" y="141155"/>
                  <a:pt x="388056" y="2866"/>
                  <a:pt x="575734" y="44"/>
                </a:cubicBezTo>
                <a:cubicBezTo>
                  <a:pt x="763412" y="-2778"/>
                  <a:pt x="944739" y="129866"/>
                  <a:pt x="1126067" y="262511"/>
                </a:cubicBezTo>
              </a:path>
            </a:pathLst>
          </a:custGeom>
          <a:noFill/>
          <a:ln>
            <a:solidFill>
              <a:schemeClr val="tx1"/>
            </a:solidFill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3" name="テキスト ボックス 62"/>
          <p:cNvSpPr txBox="1"/>
          <p:nvPr/>
        </p:nvSpPr>
        <p:spPr>
          <a:xfrm>
            <a:off x="4067944" y="1760020"/>
            <a:ext cx="10159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increase</a:t>
            </a:r>
            <a:endParaRPr kumimoji="1" lang="en-US" altLang="ja-JP" dirty="0" smtClean="0"/>
          </a:p>
        </p:txBody>
      </p:sp>
      <p:sp>
        <p:nvSpPr>
          <p:cNvPr id="64" name="フリーフォーム 63"/>
          <p:cNvSpPr/>
          <p:nvPr/>
        </p:nvSpPr>
        <p:spPr>
          <a:xfrm>
            <a:off x="5436096" y="2173370"/>
            <a:ext cx="1126067" cy="279444"/>
          </a:xfrm>
          <a:custGeom>
            <a:avLst/>
            <a:gdLst>
              <a:gd name="connsiteX0" fmla="*/ 0 w 1126067"/>
              <a:gd name="connsiteY0" fmla="*/ 279444 h 279444"/>
              <a:gd name="connsiteX1" fmla="*/ 575734 w 1126067"/>
              <a:gd name="connsiteY1" fmla="*/ 44 h 279444"/>
              <a:gd name="connsiteX2" fmla="*/ 1126067 w 1126067"/>
              <a:gd name="connsiteY2" fmla="*/ 262511 h 279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26067" h="279444">
                <a:moveTo>
                  <a:pt x="0" y="279444"/>
                </a:moveTo>
                <a:cubicBezTo>
                  <a:pt x="194028" y="141155"/>
                  <a:pt x="388056" y="2866"/>
                  <a:pt x="575734" y="44"/>
                </a:cubicBezTo>
                <a:cubicBezTo>
                  <a:pt x="763412" y="-2778"/>
                  <a:pt x="944739" y="129866"/>
                  <a:pt x="1126067" y="262511"/>
                </a:cubicBezTo>
              </a:path>
            </a:pathLst>
          </a:custGeom>
          <a:noFill/>
          <a:ln>
            <a:solidFill>
              <a:schemeClr val="tx1"/>
            </a:solidFill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5" name="テキスト ボックス 64"/>
          <p:cNvSpPr txBox="1"/>
          <p:nvPr/>
        </p:nvSpPr>
        <p:spPr>
          <a:xfrm>
            <a:off x="5554051" y="1760020"/>
            <a:ext cx="12820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unchanged</a:t>
            </a:r>
            <a:endParaRPr kumimoji="1" lang="en-US" altLang="ja-JP" dirty="0" smtClean="0"/>
          </a:p>
        </p:txBody>
      </p:sp>
      <p:sp>
        <p:nvSpPr>
          <p:cNvPr id="66" name="フリーフォーム 65"/>
          <p:cNvSpPr/>
          <p:nvPr/>
        </p:nvSpPr>
        <p:spPr>
          <a:xfrm>
            <a:off x="6894481" y="2173370"/>
            <a:ext cx="1126067" cy="279444"/>
          </a:xfrm>
          <a:custGeom>
            <a:avLst/>
            <a:gdLst>
              <a:gd name="connsiteX0" fmla="*/ 0 w 1126067"/>
              <a:gd name="connsiteY0" fmla="*/ 279444 h 279444"/>
              <a:gd name="connsiteX1" fmla="*/ 575734 w 1126067"/>
              <a:gd name="connsiteY1" fmla="*/ 44 h 279444"/>
              <a:gd name="connsiteX2" fmla="*/ 1126067 w 1126067"/>
              <a:gd name="connsiteY2" fmla="*/ 262511 h 279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26067" h="279444">
                <a:moveTo>
                  <a:pt x="0" y="279444"/>
                </a:moveTo>
                <a:cubicBezTo>
                  <a:pt x="194028" y="141155"/>
                  <a:pt x="388056" y="2866"/>
                  <a:pt x="575734" y="44"/>
                </a:cubicBezTo>
                <a:cubicBezTo>
                  <a:pt x="763412" y="-2778"/>
                  <a:pt x="944739" y="129866"/>
                  <a:pt x="1126067" y="262511"/>
                </a:cubicBezTo>
              </a:path>
            </a:pathLst>
          </a:custGeom>
          <a:noFill/>
          <a:ln>
            <a:solidFill>
              <a:schemeClr val="tx1"/>
            </a:solidFill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7" name="テキスト ボックス 66"/>
          <p:cNvSpPr txBox="1"/>
          <p:nvPr/>
        </p:nvSpPr>
        <p:spPr>
          <a:xfrm>
            <a:off x="7020272" y="1737145"/>
            <a:ext cx="1210770" cy="3791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increase</a:t>
            </a:r>
          </a:p>
        </p:txBody>
      </p:sp>
      <p:sp>
        <p:nvSpPr>
          <p:cNvPr id="75" name="円/楕円 74"/>
          <p:cNvSpPr/>
          <p:nvPr/>
        </p:nvSpPr>
        <p:spPr>
          <a:xfrm rot="1172588">
            <a:off x="8165928" y="2806869"/>
            <a:ext cx="225238" cy="452916"/>
          </a:xfrm>
          <a:prstGeom prst="ellipse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6" name="円/楕円 75"/>
          <p:cNvSpPr/>
          <p:nvPr/>
        </p:nvSpPr>
        <p:spPr>
          <a:xfrm rot="20198955">
            <a:off x="8037641" y="2807831"/>
            <a:ext cx="229992" cy="456073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7" name="円/楕円 76"/>
          <p:cNvSpPr/>
          <p:nvPr/>
        </p:nvSpPr>
        <p:spPr>
          <a:xfrm rot="1172588">
            <a:off x="6653760" y="2806869"/>
            <a:ext cx="225238" cy="452916"/>
          </a:xfrm>
          <a:prstGeom prst="ellipse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8" name="円/楕円 77"/>
          <p:cNvSpPr/>
          <p:nvPr/>
        </p:nvSpPr>
        <p:spPr>
          <a:xfrm rot="20198955">
            <a:off x="6525473" y="2807831"/>
            <a:ext cx="229992" cy="456073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0" name="円/楕円 79"/>
          <p:cNvSpPr/>
          <p:nvPr/>
        </p:nvSpPr>
        <p:spPr>
          <a:xfrm rot="20198955">
            <a:off x="5085014" y="2807831"/>
            <a:ext cx="229992" cy="456073"/>
          </a:xfrm>
          <a:prstGeom prst="ellipse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9" name="円/楕円 78"/>
          <p:cNvSpPr/>
          <p:nvPr/>
        </p:nvSpPr>
        <p:spPr>
          <a:xfrm rot="1172588">
            <a:off x="5213301" y="2806869"/>
            <a:ext cx="225238" cy="452916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1" name="円/楕円 80"/>
          <p:cNvSpPr/>
          <p:nvPr/>
        </p:nvSpPr>
        <p:spPr>
          <a:xfrm rot="20198955">
            <a:off x="3501137" y="2807831"/>
            <a:ext cx="229992" cy="456073"/>
          </a:xfrm>
          <a:prstGeom prst="ellipse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2" name="円/楕円 81"/>
          <p:cNvSpPr/>
          <p:nvPr/>
        </p:nvSpPr>
        <p:spPr>
          <a:xfrm rot="1172588">
            <a:off x="3629424" y="2806869"/>
            <a:ext cx="225238" cy="452916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3" name="円/楕円 82"/>
          <p:cNvSpPr/>
          <p:nvPr/>
        </p:nvSpPr>
        <p:spPr>
          <a:xfrm rot="1172588">
            <a:off x="2035324" y="5681366"/>
            <a:ext cx="225238" cy="452916"/>
          </a:xfrm>
          <a:prstGeom prst="ellipse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4" name="円/楕円 83"/>
          <p:cNvSpPr/>
          <p:nvPr/>
        </p:nvSpPr>
        <p:spPr>
          <a:xfrm rot="20198955">
            <a:off x="1907037" y="5682328"/>
            <a:ext cx="229992" cy="456073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5" name="円/楕円 84"/>
          <p:cNvSpPr/>
          <p:nvPr/>
        </p:nvSpPr>
        <p:spPr>
          <a:xfrm rot="1172588">
            <a:off x="3629424" y="5691822"/>
            <a:ext cx="225238" cy="452916"/>
          </a:xfrm>
          <a:prstGeom prst="ellipse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6" name="円/楕円 85"/>
          <p:cNvSpPr/>
          <p:nvPr/>
        </p:nvSpPr>
        <p:spPr>
          <a:xfrm rot="20198955">
            <a:off x="3501137" y="5692784"/>
            <a:ext cx="229992" cy="456073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7" name="円/楕円 86"/>
          <p:cNvSpPr/>
          <p:nvPr/>
        </p:nvSpPr>
        <p:spPr>
          <a:xfrm rot="20198955">
            <a:off x="5085313" y="5701578"/>
            <a:ext cx="229992" cy="456073"/>
          </a:xfrm>
          <a:prstGeom prst="ellipse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8" name="円/楕円 87"/>
          <p:cNvSpPr/>
          <p:nvPr/>
        </p:nvSpPr>
        <p:spPr>
          <a:xfrm rot="1172588">
            <a:off x="5213600" y="5700616"/>
            <a:ext cx="225238" cy="452916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9" name="円/楕円 88"/>
          <p:cNvSpPr/>
          <p:nvPr/>
        </p:nvSpPr>
        <p:spPr>
          <a:xfrm rot="20198955">
            <a:off x="6525174" y="5697776"/>
            <a:ext cx="229992" cy="456073"/>
          </a:xfrm>
          <a:prstGeom prst="ellipse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0" name="円/楕円 89"/>
          <p:cNvSpPr/>
          <p:nvPr/>
        </p:nvSpPr>
        <p:spPr>
          <a:xfrm rot="1172588">
            <a:off x="6653461" y="5696814"/>
            <a:ext cx="225238" cy="452916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1" name="円/楕円 90"/>
          <p:cNvSpPr/>
          <p:nvPr/>
        </p:nvSpPr>
        <p:spPr>
          <a:xfrm rot="1172588">
            <a:off x="8165629" y="5687189"/>
            <a:ext cx="225238" cy="452916"/>
          </a:xfrm>
          <a:prstGeom prst="ellipse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2" name="円/楕円 91"/>
          <p:cNvSpPr/>
          <p:nvPr/>
        </p:nvSpPr>
        <p:spPr>
          <a:xfrm rot="20198955">
            <a:off x="8037342" y="5688151"/>
            <a:ext cx="229992" cy="456073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3" name="テキスト ボックス 92"/>
          <p:cNvSpPr txBox="1"/>
          <p:nvPr/>
        </p:nvSpPr>
        <p:spPr>
          <a:xfrm>
            <a:off x="179512" y="1359117"/>
            <a:ext cx="62234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(a) It works well in this UE </a:t>
            </a:r>
            <a:r>
              <a:rPr lang="en-US" altLang="ja-JP" dirty="0" err="1" smtClean="0"/>
              <a:t>Tx</a:t>
            </a:r>
            <a:r>
              <a:rPr lang="en-US" altLang="ja-JP" dirty="0" smtClean="0"/>
              <a:t> beam switching scenario.</a:t>
            </a:r>
            <a:endParaRPr kumimoji="1" lang="en-US" altLang="ja-JP" dirty="0" smtClean="0"/>
          </a:p>
        </p:txBody>
      </p:sp>
      <p:sp>
        <p:nvSpPr>
          <p:cNvPr id="94" name="テキスト ボックス 93"/>
          <p:cNvSpPr txBox="1"/>
          <p:nvPr/>
        </p:nvSpPr>
        <p:spPr>
          <a:xfrm>
            <a:off x="179512" y="4283804"/>
            <a:ext cx="88569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(b) The transmission power might be unnecessarily high in 2</a:t>
            </a:r>
            <a:r>
              <a:rPr lang="en-US" altLang="ja-JP" baseline="30000" dirty="0" smtClean="0"/>
              <a:t>nd</a:t>
            </a:r>
            <a:r>
              <a:rPr lang="en-US" altLang="ja-JP" dirty="0" smtClean="0"/>
              <a:t> and 3</a:t>
            </a:r>
            <a:r>
              <a:rPr lang="en-US" altLang="ja-JP" baseline="30000" dirty="0" smtClean="0"/>
              <a:t>rd</a:t>
            </a:r>
            <a:r>
              <a:rPr lang="en-US" altLang="ja-JP" dirty="0" smtClean="0"/>
              <a:t> retransmission.</a:t>
            </a:r>
            <a:endParaRPr kumimoji="1" lang="en-US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804110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円/楕円 40"/>
          <p:cNvSpPr/>
          <p:nvPr/>
        </p:nvSpPr>
        <p:spPr>
          <a:xfrm rot="1172588">
            <a:off x="2034116" y="2800792"/>
            <a:ext cx="225238" cy="452916"/>
          </a:xfrm>
          <a:prstGeom prst="ellipse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Rectangle 3"/>
          <p:cNvSpPr txBox="1">
            <a:spLocks noChangeArrowheads="1"/>
          </p:cNvSpPr>
          <p:nvPr/>
        </p:nvSpPr>
        <p:spPr bwMode="auto">
          <a:xfrm>
            <a:off x="1547664" y="115888"/>
            <a:ext cx="6048201" cy="64928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Appendix 4</a:t>
            </a:r>
          </a:p>
        </p:txBody>
      </p:sp>
      <p:sp>
        <p:nvSpPr>
          <p:cNvPr id="50" name="テキスト ボックス 49"/>
          <p:cNvSpPr txBox="1"/>
          <p:nvPr/>
        </p:nvSpPr>
        <p:spPr>
          <a:xfrm>
            <a:off x="179512" y="704890"/>
            <a:ext cx="88569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US" altLang="ja-JP" sz="2000" dirty="0" smtClean="0"/>
              <a:t>The figures below show examples of the counter of power ramping based on Alt.3.</a:t>
            </a:r>
            <a:endParaRPr lang="ja-JP" altLang="ja-JP" sz="2000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66909" y="5590981"/>
            <a:ext cx="13826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UE </a:t>
            </a:r>
            <a:r>
              <a:rPr kumimoji="1" lang="en-US" altLang="ja-JP" dirty="0" err="1" smtClean="0"/>
              <a:t>Tx</a:t>
            </a:r>
            <a:r>
              <a:rPr kumimoji="1" lang="en-US" altLang="ja-JP" dirty="0" smtClean="0"/>
              <a:t> beam</a:t>
            </a:r>
          </a:p>
          <a:p>
            <a:r>
              <a:rPr lang="en-US" altLang="ja-JP" dirty="0" smtClean="0"/>
              <a:t>direction</a:t>
            </a:r>
            <a:endParaRPr kumimoji="1" lang="ja-JP" altLang="en-US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1475656" y="6167045"/>
            <a:ext cx="13826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Initial transmission</a:t>
            </a:r>
            <a:endParaRPr kumimoji="1" lang="ja-JP" altLang="en-US" dirty="0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2901282" y="6161770"/>
            <a:ext cx="16707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1</a:t>
            </a:r>
            <a:r>
              <a:rPr lang="en-US" altLang="ja-JP" baseline="30000" dirty="0" smtClean="0"/>
              <a:t>st</a:t>
            </a:r>
            <a:r>
              <a:rPr lang="en-US" altLang="ja-JP" dirty="0" smtClean="0"/>
              <a:t> retransmission</a:t>
            </a:r>
            <a:endParaRPr kumimoji="1" lang="ja-JP" altLang="en-US" dirty="0"/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4413450" y="6153303"/>
            <a:ext cx="16707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2</a:t>
            </a:r>
            <a:r>
              <a:rPr lang="en-US" altLang="ja-JP" baseline="30000" dirty="0" smtClean="0"/>
              <a:t>nd</a:t>
            </a:r>
            <a:r>
              <a:rPr lang="en-US" altLang="ja-JP" dirty="0" smtClean="0"/>
              <a:t> retransmission</a:t>
            </a:r>
            <a:endParaRPr kumimoji="1" lang="ja-JP" altLang="en-US" dirty="0"/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5925618" y="6153303"/>
            <a:ext cx="16707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3</a:t>
            </a:r>
            <a:r>
              <a:rPr lang="en-US" altLang="ja-JP" baseline="30000" dirty="0" smtClean="0"/>
              <a:t>rd</a:t>
            </a:r>
            <a:r>
              <a:rPr lang="en-US" altLang="ja-JP" dirty="0" smtClean="0"/>
              <a:t> retransmission</a:t>
            </a:r>
            <a:endParaRPr kumimoji="1" lang="ja-JP" altLang="en-US" dirty="0"/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7437786" y="6161770"/>
            <a:ext cx="16707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4</a:t>
            </a:r>
            <a:r>
              <a:rPr lang="en-US" altLang="ja-JP" baseline="30000" dirty="0" smtClean="0"/>
              <a:t>th</a:t>
            </a:r>
            <a:r>
              <a:rPr lang="en-US" altLang="ja-JP" dirty="0" smtClean="0"/>
              <a:t> retransmission</a:t>
            </a:r>
            <a:endParaRPr kumimoji="1" lang="ja-JP" altLang="en-US" dirty="0"/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66908" y="4798893"/>
            <a:ext cx="16852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Counter of power ramping</a:t>
            </a:r>
            <a:endParaRPr kumimoji="1" lang="en-US" altLang="ja-JP" dirty="0" smtClean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933105" y="5291916"/>
            <a:ext cx="428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0</a:t>
            </a:r>
            <a:endParaRPr kumimoji="1" lang="ja-JP" altLang="en-US" dirty="0"/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3440374" y="5291916"/>
            <a:ext cx="428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1</a:t>
            </a:r>
            <a:endParaRPr kumimoji="1" lang="ja-JP" altLang="en-US" dirty="0"/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5023845" y="5291916"/>
            <a:ext cx="428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2</a:t>
            </a:r>
            <a:endParaRPr kumimoji="1" lang="ja-JP" altLang="en-US" dirty="0"/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6519784" y="5291916"/>
            <a:ext cx="428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3</a:t>
            </a:r>
            <a:endParaRPr kumimoji="1" lang="ja-JP" altLang="en-US" dirty="0"/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8015018" y="5282624"/>
            <a:ext cx="428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4</a:t>
            </a:r>
            <a:endParaRPr kumimoji="1" lang="ja-JP" altLang="en-US" dirty="0"/>
          </a:p>
        </p:txBody>
      </p:sp>
      <p:sp>
        <p:nvSpPr>
          <p:cNvPr id="28" name="フリーフォーム 27"/>
          <p:cNvSpPr/>
          <p:nvPr/>
        </p:nvSpPr>
        <p:spPr>
          <a:xfrm>
            <a:off x="2302933" y="5119769"/>
            <a:ext cx="1126067" cy="279444"/>
          </a:xfrm>
          <a:custGeom>
            <a:avLst/>
            <a:gdLst>
              <a:gd name="connsiteX0" fmla="*/ 0 w 1126067"/>
              <a:gd name="connsiteY0" fmla="*/ 279444 h 279444"/>
              <a:gd name="connsiteX1" fmla="*/ 575734 w 1126067"/>
              <a:gd name="connsiteY1" fmla="*/ 44 h 279444"/>
              <a:gd name="connsiteX2" fmla="*/ 1126067 w 1126067"/>
              <a:gd name="connsiteY2" fmla="*/ 262511 h 279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26067" h="279444">
                <a:moveTo>
                  <a:pt x="0" y="279444"/>
                </a:moveTo>
                <a:cubicBezTo>
                  <a:pt x="194028" y="141155"/>
                  <a:pt x="388056" y="2866"/>
                  <a:pt x="575734" y="44"/>
                </a:cubicBezTo>
                <a:cubicBezTo>
                  <a:pt x="763412" y="-2778"/>
                  <a:pt x="944739" y="129866"/>
                  <a:pt x="1126067" y="262511"/>
                </a:cubicBezTo>
              </a:path>
            </a:pathLst>
          </a:custGeom>
          <a:noFill/>
          <a:ln>
            <a:solidFill>
              <a:schemeClr val="tx1"/>
            </a:solidFill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2426986" y="4706419"/>
            <a:ext cx="10394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increase</a:t>
            </a:r>
            <a:endParaRPr kumimoji="1" lang="en-US" altLang="ja-JP" dirty="0" smtClean="0"/>
          </a:p>
        </p:txBody>
      </p:sp>
      <p:sp>
        <p:nvSpPr>
          <p:cNvPr id="31" name="フリーフォーム 30"/>
          <p:cNvSpPr/>
          <p:nvPr/>
        </p:nvSpPr>
        <p:spPr>
          <a:xfrm>
            <a:off x="3877981" y="5113195"/>
            <a:ext cx="1126067" cy="279444"/>
          </a:xfrm>
          <a:custGeom>
            <a:avLst/>
            <a:gdLst>
              <a:gd name="connsiteX0" fmla="*/ 0 w 1126067"/>
              <a:gd name="connsiteY0" fmla="*/ 279444 h 279444"/>
              <a:gd name="connsiteX1" fmla="*/ 575734 w 1126067"/>
              <a:gd name="connsiteY1" fmla="*/ 44 h 279444"/>
              <a:gd name="connsiteX2" fmla="*/ 1126067 w 1126067"/>
              <a:gd name="connsiteY2" fmla="*/ 262511 h 279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26067" h="279444">
                <a:moveTo>
                  <a:pt x="0" y="279444"/>
                </a:moveTo>
                <a:cubicBezTo>
                  <a:pt x="194028" y="141155"/>
                  <a:pt x="388056" y="2866"/>
                  <a:pt x="575734" y="44"/>
                </a:cubicBezTo>
                <a:cubicBezTo>
                  <a:pt x="763412" y="-2778"/>
                  <a:pt x="944739" y="129866"/>
                  <a:pt x="1126067" y="262511"/>
                </a:cubicBezTo>
              </a:path>
            </a:pathLst>
          </a:custGeom>
          <a:noFill/>
          <a:ln>
            <a:solidFill>
              <a:schemeClr val="tx1"/>
            </a:solidFill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テキスト ボックス 31"/>
          <p:cNvSpPr txBox="1"/>
          <p:nvPr/>
        </p:nvSpPr>
        <p:spPr>
          <a:xfrm>
            <a:off x="3979772" y="4699845"/>
            <a:ext cx="1240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increase</a:t>
            </a:r>
          </a:p>
        </p:txBody>
      </p:sp>
      <p:sp>
        <p:nvSpPr>
          <p:cNvPr id="33" name="フリーフォーム 32"/>
          <p:cNvSpPr/>
          <p:nvPr/>
        </p:nvSpPr>
        <p:spPr>
          <a:xfrm>
            <a:off x="5436096" y="5113195"/>
            <a:ext cx="1126067" cy="279444"/>
          </a:xfrm>
          <a:custGeom>
            <a:avLst/>
            <a:gdLst>
              <a:gd name="connsiteX0" fmla="*/ 0 w 1126067"/>
              <a:gd name="connsiteY0" fmla="*/ 279444 h 279444"/>
              <a:gd name="connsiteX1" fmla="*/ 575734 w 1126067"/>
              <a:gd name="connsiteY1" fmla="*/ 44 h 279444"/>
              <a:gd name="connsiteX2" fmla="*/ 1126067 w 1126067"/>
              <a:gd name="connsiteY2" fmla="*/ 262511 h 279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26067" h="279444">
                <a:moveTo>
                  <a:pt x="0" y="279444"/>
                </a:moveTo>
                <a:cubicBezTo>
                  <a:pt x="194028" y="141155"/>
                  <a:pt x="388056" y="2866"/>
                  <a:pt x="575734" y="44"/>
                </a:cubicBezTo>
                <a:cubicBezTo>
                  <a:pt x="763412" y="-2778"/>
                  <a:pt x="944739" y="129866"/>
                  <a:pt x="1126067" y="262511"/>
                </a:cubicBezTo>
              </a:path>
            </a:pathLst>
          </a:custGeom>
          <a:noFill/>
          <a:ln>
            <a:solidFill>
              <a:schemeClr val="tx1"/>
            </a:solidFill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テキスト ボックス 33"/>
          <p:cNvSpPr txBox="1"/>
          <p:nvPr/>
        </p:nvSpPr>
        <p:spPr>
          <a:xfrm>
            <a:off x="5554051" y="4699845"/>
            <a:ext cx="10159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increase</a:t>
            </a:r>
          </a:p>
        </p:txBody>
      </p:sp>
      <p:sp>
        <p:nvSpPr>
          <p:cNvPr id="35" name="フリーフォーム 34"/>
          <p:cNvSpPr/>
          <p:nvPr/>
        </p:nvSpPr>
        <p:spPr>
          <a:xfrm>
            <a:off x="6894481" y="5113195"/>
            <a:ext cx="1126067" cy="279444"/>
          </a:xfrm>
          <a:custGeom>
            <a:avLst/>
            <a:gdLst>
              <a:gd name="connsiteX0" fmla="*/ 0 w 1126067"/>
              <a:gd name="connsiteY0" fmla="*/ 279444 h 279444"/>
              <a:gd name="connsiteX1" fmla="*/ 575734 w 1126067"/>
              <a:gd name="connsiteY1" fmla="*/ 44 h 279444"/>
              <a:gd name="connsiteX2" fmla="*/ 1126067 w 1126067"/>
              <a:gd name="connsiteY2" fmla="*/ 262511 h 279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26067" h="279444">
                <a:moveTo>
                  <a:pt x="0" y="279444"/>
                </a:moveTo>
                <a:cubicBezTo>
                  <a:pt x="194028" y="141155"/>
                  <a:pt x="388056" y="2866"/>
                  <a:pt x="575734" y="44"/>
                </a:cubicBezTo>
                <a:cubicBezTo>
                  <a:pt x="763412" y="-2778"/>
                  <a:pt x="944739" y="129866"/>
                  <a:pt x="1126067" y="262511"/>
                </a:cubicBezTo>
              </a:path>
            </a:pathLst>
          </a:custGeom>
          <a:noFill/>
          <a:ln>
            <a:solidFill>
              <a:schemeClr val="tx1"/>
            </a:solidFill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テキスト ボックス 35"/>
          <p:cNvSpPr txBox="1"/>
          <p:nvPr/>
        </p:nvSpPr>
        <p:spPr>
          <a:xfrm>
            <a:off x="6994211" y="4672386"/>
            <a:ext cx="12368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increase</a:t>
            </a:r>
          </a:p>
        </p:txBody>
      </p:sp>
      <p:sp>
        <p:nvSpPr>
          <p:cNvPr id="37" name="テキスト ボックス 36"/>
          <p:cNvSpPr txBox="1"/>
          <p:nvPr/>
        </p:nvSpPr>
        <p:spPr>
          <a:xfrm>
            <a:off x="66909" y="2708920"/>
            <a:ext cx="13826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UE </a:t>
            </a:r>
            <a:r>
              <a:rPr kumimoji="1" lang="en-US" altLang="ja-JP" dirty="0" err="1" smtClean="0"/>
              <a:t>Tx</a:t>
            </a:r>
            <a:r>
              <a:rPr kumimoji="1" lang="en-US" altLang="ja-JP" dirty="0" smtClean="0"/>
              <a:t> beam</a:t>
            </a:r>
          </a:p>
          <a:p>
            <a:r>
              <a:rPr lang="en-US" altLang="ja-JP" dirty="0" smtClean="0"/>
              <a:t>direction</a:t>
            </a:r>
            <a:endParaRPr kumimoji="1" lang="ja-JP" altLang="en-US" dirty="0"/>
          </a:p>
        </p:txBody>
      </p:sp>
      <p:sp>
        <p:nvSpPr>
          <p:cNvPr id="38" name="テキスト ボックス 37"/>
          <p:cNvSpPr txBox="1"/>
          <p:nvPr/>
        </p:nvSpPr>
        <p:spPr>
          <a:xfrm>
            <a:off x="1475656" y="3286725"/>
            <a:ext cx="13826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Initial transmission</a:t>
            </a:r>
            <a:endParaRPr kumimoji="1" lang="ja-JP" altLang="en-US" dirty="0"/>
          </a:p>
        </p:txBody>
      </p:sp>
      <p:sp>
        <p:nvSpPr>
          <p:cNvPr id="42" name="テキスト ボックス 41"/>
          <p:cNvSpPr txBox="1"/>
          <p:nvPr/>
        </p:nvSpPr>
        <p:spPr>
          <a:xfrm>
            <a:off x="2901282" y="3281450"/>
            <a:ext cx="16707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1</a:t>
            </a:r>
            <a:r>
              <a:rPr lang="en-US" altLang="ja-JP" baseline="30000" dirty="0" smtClean="0"/>
              <a:t>st</a:t>
            </a:r>
            <a:r>
              <a:rPr lang="en-US" altLang="ja-JP" dirty="0" smtClean="0"/>
              <a:t> retransmission</a:t>
            </a:r>
            <a:endParaRPr kumimoji="1" lang="ja-JP" altLang="en-US" dirty="0"/>
          </a:p>
        </p:txBody>
      </p:sp>
      <p:sp>
        <p:nvSpPr>
          <p:cNvPr id="43" name="円/楕円 42"/>
          <p:cNvSpPr/>
          <p:nvPr/>
        </p:nvSpPr>
        <p:spPr>
          <a:xfrm rot="20198955">
            <a:off x="1905829" y="2801754"/>
            <a:ext cx="229992" cy="456073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4" name="テキスト ボックス 43"/>
          <p:cNvSpPr txBox="1"/>
          <p:nvPr/>
        </p:nvSpPr>
        <p:spPr>
          <a:xfrm>
            <a:off x="4413450" y="3272983"/>
            <a:ext cx="16707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2</a:t>
            </a:r>
            <a:r>
              <a:rPr lang="en-US" altLang="ja-JP" baseline="30000" dirty="0" smtClean="0"/>
              <a:t>nd</a:t>
            </a:r>
            <a:r>
              <a:rPr lang="en-US" altLang="ja-JP" dirty="0" smtClean="0"/>
              <a:t> retransmission</a:t>
            </a:r>
            <a:endParaRPr kumimoji="1" lang="ja-JP" altLang="en-US" dirty="0"/>
          </a:p>
        </p:txBody>
      </p:sp>
      <p:sp>
        <p:nvSpPr>
          <p:cNvPr id="46" name="テキスト ボックス 45"/>
          <p:cNvSpPr txBox="1"/>
          <p:nvPr/>
        </p:nvSpPr>
        <p:spPr>
          <a:xfrm>
            <a:off x="5925618" y="3272983"/>
            <a:ext cx="16707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3</a:t>
            </a:r>
            <a:r>
              <a:rPr lang="en-US" altLang="ja-JP" baseline="30000" dirty="0" smtClean="0"/>
              <a:t>rd</a:t>
            </a:r>
            <a:r>
              <a:rPr lang="en-US" altLang="ja-JP" dirty="0" smtClean="0"/>
              <a:t> retransmission</a:t>
            </a:r>
            <a:endParaRPr kumimoji="1" lang="ja-JP" altLang="en-US" dirty="0"/>
          </a:p>
        </p:txBody>
      </p:sp>
      <p:sp>
        <p:nvSpPr>
          <p:cNvPr id="51" name="テキスト ボックス 50"/>
          <p:cNvSpPr txBox="1"/>
          <p:nvPr/>
        </p:nvSpPr>
        <p:spPr>
          <a:xfrm>
            <a:off x="7437786" y="3281450"/>
            <a:ext cx="16707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4</a:t>
            </a:r>
            <a:r>
              <a:rPr lang="en-US" altLang="ja-JP" baseline="30000" dirty="0" smtClean="0"/>
              <a:t>th</a:t>
            </a:r>
            <a:r>
              <a:rPr lang="en-US" altLang="ja-JP" dirty="0" smtClean="0"/>
              <a:t> retransmission</a:t>
            </a:r>
            <a:endParaRPr kumimoji="1" lang="ja-JP" altLang="en-US" dirty="0"/>
          </a:p>
        </p:txBody>
      </p:sp>
      <p:sp>
        <p:nvSpPr>
          <p:cNvPr id="54" name="テキスト ボックス 53"/>
          <p:cNvSpPr txBox="1"/>
          <p:nvPr/>
        </p:nvSpPr>
        <p:spPr>
          <a:xfrm>
            <a:off x="66908" y="1918573"/>
            <a:ext cx="16852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Counter of power ramping</a:t>
            </a:r>
            <a:endParaRPr kumimoji="1" lang="en-US" altLang="ja-JP" dirty="0" smtClean="0"/>
          </a:p>
        </p:txBody>
      </p:sp>
      <p:sp>
        <p:nvSpPr>
          <p:cNvPr id="55" name="テキスト ボックス 54"/>
          <p:cNvSpPr txBox="1"/>
          <p:nvPr/>
        </p:nvSpPr>
        <p:spPr>
          <a:xfrm>
            <a:off x="1933105" y="2378088"/>
            <a:ext cx="428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0</a:t>
            </a:r>
            <a:endParaRPr kumimoji="1" lang="ja-JP" altLang="en-US" dirty="0"/>
          </a:p>
        </p:txBody>
      </p:sp>
      <p:sp>
        <p:nvSpPr>
          <p:cNvPr id="56" name="テキスト ボックス 55"/>
          <p:cNvSpPr txBox="1"/>
          <p:nvPr/>
        </p:nvSpPr>
        <p:spPr>
          <a:xfrm>
            <a:off x="3440374" y="2378088"/>
            <a:ext cx="428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1</a:t>
            </a:r>
            <a:endParaRPr kumimoji="1" lang="ja-JP" altLang="en-US" dirty="0"/>
          </a:p>
        </p:txBody>
      </p:sp>
      <p:sp>
        <p:nvSpPr>
          <p:cNvPr id="57" name="テキスト ボックス 56"/>
          <p:cNvSpPr txBox="1"/>
          <p:nvPr/>
        </p:nvSpPr>
        <p:spPr>
          <a:xfrm>
            <a:off x="5023845" y="2378088"/>
            <a:ext cx="428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2</a:t>
            </a:r>
            <a:endParaRPr kumimoji="1" lang="ja-JP" altLang="en-US" dirty="0"/>
          </a:p>
        </p:txBody>
      </p:sp>
      <p:sp>
        <p:nvSpPr>
          <p:cNvPr id="58" name="テキスト ボックス 57"/>
          <p:cNvSpPr txBox="1"/>
          <p:nvPr/>
        </p:nvSpPr>
        <p:spPr>
          <a:xfrm>
            <a:off x="6519784" y="2378088"/>
            <a:ext cx="428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3</a:t>
            </a:r>
            <a:endParaRPr kumimoji="1" lang="ja-JP" altLang="en-US" dirty="0"/>
          </a:p>
        </p:txBody>
      </p:sp>
      <p:sp>
        <p:nvSpPr>
          <p:cNvPr id="59" name="テキスト ボックス 58"/>
          <p:cNvSpPr txBox="1"/>
          <p:nvPr/>
        </p:nvSpPr>
        <p:spPr>
          <a:xfrm>
            <a:off x="8015018" y="2368796"/>
            <a:ext cx="428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4</a:t>
            </a:r>
            <a:endParaRPr kumimoji="1" lang="ja-JP" altLang="en-US" dirty="0"/>
          </a:p>
        </p:txBody>
      </p:sp>
      <p:sp>
        <p:nvSpPr>
          <p:cNvPr id="60" name="フリーフォーム 59"/>
          <p:cNvSpPr/>
          <p:nvPr/>
        </p:nvSpPr>
        <p:spPr>
          <a:xfrm>
            <a:off x="2302933" y="2179944"/>
            <a:ext cx="1126067" cy="279444"/>
          </a:xfrm>
          <a:custGeom>
            <a:avLst/>
            <a:gdLst>
              <a:gd name="connsiteX0" fmla="*/ 0 w 1126067"/>
              <a:gd name="connsiteY0" fmla="*/ 279444 h 279444"/>
              <a:gd name="connsiteX1" fmla="*/ 575734 w 1126067"/>
              <a:gd name="connsiteY1" fmla="*/ 44 h 279444"/>
              <a:gd name="connsiteX2" fmla="*/ 1126067 w 1126067"/>
              <a:gd name="connsiteY2" fmla="*/ 262511 h 279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26067" h="279444">
                <a:moveTo>
                  <a:pt x="0" y="279444"/>
                </a:moveTo>
                <a:cubicBezTo>
                  <a:pt x="194028" y="141155"/>
                  <a:pt x="388056" y="2866"/>
                  <a:pt x="575734" y="44"/>
                </a:cubicBezTo>
                <a:cubicBezTo>
                  <a:pt x="763412" y="-2778"/>
                  <a:pt x="944739" y="129866"/>
                  <a:pt x="1126067" y="262511"/>
                </a:cubicBezTo>
              </a:path>
            </a:pathLst>
          </a:custGeom>
          <a:noFill/>
          <a:ln>
            <a:solidFill>
              <a:schemeClr val="tx1"/>
            </a:solidFill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1" name="テキスト ボックス 60"/>
          <p:cNvSpPr txBox="1"/>
          <p:nvPr/>
        </p:nvSpPr>
        <p:spPr>
          <a:xfrm>
            <a:off x="2426986" y="1766594"/>
            <a:ext cx="1218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increase</a:t>
            </a:r>
            <a:endParaRPr kumimoji="1" lang="en-US" altLang="ja-JP" dirty="0" smtClean="0"/>
          </a:p>
        </p:txBody>
      </p:sp>
      <p:sp>
        <p:nvSpPr>
          <p:cNvPr id="62" name="フリーフォーム 61"/>
          <p:cNvSpPr/>
          <p:nvPr/>
        </p:nvSpPr>
        <p:spPr>
          <a:xfrm>
            <a:off x="3877981" y="2173370"/>
            <a:ext cx="1126067" cy="279444"/>
          </a:xfrm>
          <a:custGeom>
            <a:avLst/>
            <a:gdLst>
              <a:gd name="connsiteX0" fmla="*/ 0 w 1126067"/>
              <a:gd name="connsiteY0" fmla="*/ 279444 h 279444"/>
              <a:gd name="connsiteX1" fmla="*/ 575734 w 1126067"/>
              <a:gd name="connsiteY1" fmla="*/ 44 h 279444"/>
              <a:gd name="connsiteX2" fmla="*/ 1126067 w 1126067"/>
              <a:gd name="connsiteY2" fmla="*/ 262511 h 279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26067" h="279444">
                <a:moveTo>
                  <a:pt x="0" y="279444"/>
                </a:moveTo>
                <a:cubicBezTo>
                  <a:pt x="194028" y="141155"/>
                  <a:pt x="388056" y="2866"/>
                  <a:pt x="575734" y="44"/>
                </a:cubicBezTo>
                <a:cubicBezTo>
                  <a:pt x="763412" y="-2778"/>
                  <a:pt x="944739" y="129866"/>
                  <a:pt x="1126067" y="262511"/>
                </a:cubicBezTo>
              </a:path>
            </a:pathLst>
          </a:custGeom>
          <a:noFill/>
          <a:ln>
            <a:solidFill>
              <a:schemeClr val="tx1"/>
            </a:solidFill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3" name="テキスト ボックス 62"/>
          <p:cNvSpPr txBox="1"/>
          <p:nvPr/>
        </p:nvSpPr>
        <p:spPr>
          <a:xfrm>
            <a:off x="4067944" y="1760020"/>
            <a:ext cx="10159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increase</a:t>
            </a:r>
            <a:endParaRPr kumimoji="1" lang="en-US" altLang="ja-JP" dirty="0" smtClean="0"/>
          </a:p>
        </p:txBody>
      </p:sp>
      <p:sp>
        <p:nvSpPr>
          <p:cNvPr id="64" name="フリーフォーム 63"/>
          <p:cNvSpPr/>
          <p:nvPr/>
        </p:nvSpPr>
        <p:spPr>
          <a:xfrm>
            <a:off x="5436096" y="2173370"/>
            <a:ext cx="1126067" cy="279444"/>
          </a:xfrm>
          <a:custGeom>
            <a:avLst/>
            <a:gdLst>
              <a:gd name="connsiteX0" fmla="*/ 0 w 1126067"/>
              <a:gd name="connsiteY0" fmla="*/ 279444 h 279444"/>
              <a:gd name="connsiteX1" fmla="*/ 575734 w 1126067"/>
              <a:gd name="connsiteY1" fmla="*/ 44 h 279444"/>
              <a:gd name="connsiteX2" fmla="*/ 1126067 w 1126067"/>
              <a:gd name="connsiteY2" fmla="*/ 262511 h 279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26067" h="279444">
                <a:moveTo>
                  <a:pt x="0" y="279444"/>
                </a:moveTo>
                <a:cubicBezTo>
                  <a:pt x="194028" y="141155"/>
                  <a:pt x="388056" y="2866"/>
                  <a:pt x="575734" y="44"/>
                </a:cubicBezTo>
                <a:cubicBezTo>
                  <a:pt x="763412" y="-2778"/>
                  <a:pt x="944739" y="129866"/>
                  <a:pt x="1126067" y="262511"/>
                </a:cubicBezTo>
              </a:path>
            </a:pathLst>
          </a:custGeom>
          <a:noFill/>
          <a:ln>
            <a:solidFill>
              <a:schemeClr val="tx1"/>
            </a:solidFill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5" name="テキスト ボックス 64"/>
          <p:cNvSpPr txBox="1"/>
          <p:nvPr/>
        </p:nvSpPr>
        <p:spPr>
          <a:xfrm>
            <a:off x="5554051" y="1760020"/>
            <a:ext cx="12820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unchanged</a:t>
            </a:r>
            <a:endParaRPr kumimoji="1" lang="en-US" altLang="ja-JP" dirty="0" smtClean="0"/>
          </a:p>
        </p:txBody>
      </p:sp>
      <p:sp>
        <p:nvSpPr>
          <p:cNvPr id="66" name="フリーフォーム 65"/>
          <p:cNvSpPr/>
          <p:nvPr/>
        </p:nvSpPr>
        <p:spPr>
          <a:xfrm>
            <a:off x="6894481" y="2173370"/>
            <a:ext cx="1126067" cy="279444"/>
          </a:xfrm>
          <a:custGeom>
            <a:avLst/>
            <a:gdLst>
              <a:gd name="connsiteX0" fmla="*/ 0 w 1126067"/>
              <a:gd name="connsiteY0" fmla="*/ 279444 h 279444"/>
              <a:gd name="connsiteX1" fmla="*/ 575734 w 1126067"/>
              <a:gd name="connsiteY1" fmla="*/ 44 h 279444"/>
              <a:gd name="connsiteX2" fmla="*/ 1126067 w 1126067"/>
              <a:gd name="connsiteY2" fmla="*/ 262511 h 279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26067" h="279444">
                <a:moveTo>
                  <a:pt x="0" y="279444"/>
                </a:moveTo>
                <a:cubicBezTo>
                  <a:pt x="194028" y="141155"/>
                  <a:pt x="388056" y="2866"/>
                  <a:pt x="575734" y="44"/>
                </a:cubicBezTo>
                <a:cubicBezTo>
                  <a:pt x="763412" y="-2778"/>
                  <a:pt x="944739" y="129866"/>
                  <a:pt x="1126067" y="262511"/>
                </a:cubicBezTo>
              </a:path>
            </a:pathLst>
          </a:custGeom>
          <a:noFill/>
          <a:ln>
            <a:solidFill>
              <a:schemeClr val="tx1"/>
            </a:solidFill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7" name="テキスト ボックス 66"/>
          <p:cNvSpPr txBox="1"/>
          <p:nvPr/>
        </p:nvSpPr>
        <p:spPr>
          <a:xfrm>
            <a:off x="7020272" y="1737145"/>
            <a:ext cx="1210770" cy="3791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increase</a:t>
            </a:r>
          </a:p>
        </p:txBody>
      </p:sp>
      <p:sp>
        <p:nvSpPr>
          <p:cNvPr id="75" name="円/楕円 74"/>
          <p:cNvSpPr/>
          <p:nvPr/>
        </p:nvSpPr>
        <p:spPr>
          <a:xfrm rot="1172588">
            <a:off x="8165928" y="2806869"/>
            <a:ext cx="225238" cy="452916"/>
          </a:xfrm>
          <a:prstGeom prst="ellipse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6" name="円/楕円 75"/>
          <p:cNvSpPr/>
          <p:nvPr/>
        </p:nvSpPr>
        <p:spPr>
          <a:xfrm rot="20198955">
            <a:off x="8037641" y="2807831"/>
            <a:ext cx="229992" cy="456073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7" name="円/楕円 76"/>
          <p:cNvSpPr/>
          <p:nvPr/>
        </p:nvSpPr>
        <p:spPr>
          <a:xfrm rot="1172588">
            <a:off x="6653760" y="2806869"/>
            <a:ext cx="225238" cy="452916"/>
          </a:xfrm>
          <a:prstGeom prst="ellipse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8" name="円/楕円 77"/>
          <p:cNvSpPr/>
          <p:nvPr/>
        </p:nvSpPr>
        <p:spPr>
          <a:xfrm rot="20198955">
            <a:off x="6525473" y="2807831"/>
            <a:ext cx="229992" cy="456073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0" name="円/楕円 79"/>
          <p:cNvSpPr/>
          <p:nvPr/>
        </p:nvSpPr>
        <p:spPr>
          <a:xfrm rot="20198955">
            <a:off x="5085014" y="2807831"/>
            <a:ext cx="229992" cy="456073"/>
          </a:xfrm>
          <a:prstGeom prst="ellipse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9" name="円/楕円 78"/>
          <p:cNvSpPr/>
          <p:nvPr/>
        </p:nvSpPr>
        <p:spPr>
          <a:xfrm rot="1172588">
            <a:off x="5213301" y="2806869"/>
            <a:ext cx="225238" cy="452916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1" name="円/楕円 80"/>
          <p:cNvSpPr/>
          <p:nvPr/>
        </p:nvSpPr>
        <p:spPr>
          <a:xfrm rot="20198955">
            <a:off x="3501137" y="2807831"/>
            <a:ext cx="229992" cy="456073"/>
          </a:xfrm>
          <a:prstGeom prst="ellipse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2" name="円/楕円 81"/>
          <p:cNvSpPr/>
          <p:nvPr/>
        </p:nvSpPr>
        <p:spPr>
          <a:xfrm rot="1172588">
            <a:off x="3629424" y="2806869"/>
            <a:ext cx="225238" cy="452916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3" name="円/楕円 82"/>
          <p:cNvSpPr/>
          <p:nvPr/>
        </p:nvSpPr>
        <p:spPr>
          <a:xfrm rot="1172588">
            <a:off x="2035324" y="5681366"/>
            <a:ext cx="225238" cy="452916"/>
          </a:xfrm>
          <a:prstGeom prst="ellipse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4" name="円/楕円 83"/>
          <p:cNvSpPr/>
          <p:nvPr/>
        </p:nvSpPr>
        <p:spPr>
          <a:xfrm rot="20198955">
            <a:off x="1907037" y="5682328"/>
            <a:ext cx="229992" cy="456073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5" name="円/楕円 84"/>
          <p:cNvSpPr/>
          <p:nvPr/>
        </p:nvSpPr>
        <p:spPr>
          <a:xfrm rot="1172588">
            <a:off x="3629424" y="5691822"/>
            <a:ext cx="225238" cy="452916"/>
          </a:xfrm>
          <a:prstGeom prst="ellipse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6" name="円/楕円 85"/>
          <p:cNvSpPr/>
          <p:nvPr/>
        </p:nvSpPr>
        <p:spPr>
          <a:xfrm rot="20198955">
            <a:off x="3501137" y="5692784"/>
            <a:ext cx="229992" cy="456073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7" name="円/楕円 86"/>
          <p:cNvSpPr/>
          <p:nvPr/>
        </p:nvSpPr>
        <p:spPr>
          <a:xfrm rot="20198955">
            <a:off x="5085313" y="5701578"/>
            <a:ext cx="229992" cy="456073"/>
          </a:xfrm>
          <a:prstGeom prst="ellipse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8" name="円/楕円 87"/>
          <p:cNvSpPr/>
          <p:nvPr/>
        </p:nvSpPr>
        <p:spPr>
          <a:xfrm rot="1172588">
            <a:off x="5213600" y="5700616"/>
            <a:ext cx="225238" cy="452916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9" name="円/楕円 88"/>
          <p:cNvSpPr/>
          <p:nvPr/>
        </p:nvSpPr>
        <p:spPr>
          <a:xfrm rot="20198955">
            <a:off x="6525174" y="5697776"/>
            <a:ext cx="229992" cy="456073"/>
          </a:xfrm>
          <a:prstGeom prst="ellipse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0" name="円/楕円 89"/>
          <p:cNvSpPr/>
          <p:nvPr/>
        </p:nvSpPr>
        <p:spPr>
          <a:xfrm rot="1172588">
            <a:off x="6653461" y="5696814"/>
            <a:ext cx="225238" cy="452916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1" name="円/楕円 90"/>
          <p:cNvSpPr/>
          <p:nvPr/>
        </p:nvSpPr>
        <p:spPr>
          <a:xfrm rot="1172588">
            <a:off x="8165629" y="5687189"/>
            <a:ext cx="225238" cy="452916"/>
          </a:xfrm>
          <a:prstGeom prst="ellipse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2" name="円/楕円 91"/>
          <p:cNvSpPr/>
          <p:nvPr/>
        </p:nvSpPr>
        <p:spPr>
          <a:xfrm rot="20198955">
            <a:off x="8037342" y="5688151"/>
            <a:ext cx="229992" cy="456073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3" name="テキスト ボックス 92"/>
          <p:cNvSpPr txBox="1"/>
          <p:nvPr/>
        </p:nvSpPr>
        <p:spPr>
          <a:xfrm>
            <a:off x="179512" y="1359117"/>
            <a:ext cx="62234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(a) RACH Msg.1 can be detected with the shortest time. </a:t>
            </a:r>
            <a:endParaRPr kumimoji="1" lang="en-US" altLang="ja-JP" dirty="0" smtClean="0"/>
          </a:p>
        </p:txBody>
      </p:sp>
      <p:sp>
        <p:nvSpPr>
          <p:cNvPr id="94" name="テキスト ボックス 93"/>
          <p:cNvSpPr txBox="1"/>
          <p:nvPr/>
        </p:nvSpPr>
        <p:spPr>
          <a:xfrm>
            <a:off x="179512" y="4283804"/>
            <a:ext cx="88569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(b) The transmission power might be unnecessarily high in 2</a:t>
            </a:r>
            <a:r>
              <a:rPr lang="en-US" altLang="ja-JP" baseline="30000" dirty="0" smtClean="0"/>
              <a:t>nd</a:t>
            </a:r>
            <a:r>
              <a:rPr lang="en-US" altLang="ja-JP" dirty="0" smtClean="0"/>
              <a:t> to 4</a:t>
            </a:r>
            <a:r>
              <a:rPr lang="en-US" altLang="ja-JP" baseline="30000" dirty="0" smtClean="0"/>
              <a:t>th</a:t>
            </a:r>
            <a:r>
              <a:rPr lang="en-US" altLang="ja-JP" dirty="0" smtClean="0"/>
              <a:t> retransmission.</a:t>
            </a:r>
            <a:endParaRPr kumimoji="1" lang="en-US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1221512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848</Words>
  <Application>Microsoft Office PowerPoint</Application>
  <PresentationFormat>画面に合わせる (4:3)</PresentationFormat>
  <Paragraphs>175</Paragraphs>
  <Slides>8</Slides>
  <Notes>7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8</vt:i4>
      </vt:variant>
    </vt:vector>
  </HeadingPairs>
  <TitlesOfParts>
    <vt:vector size="16" baseType="lpstr">
      <vt:lpstr>ＭＳ Ｐゴシック</vt:lpstr>
      <vt:lpstr>ＭＳ ゴシック</vt:lpstr>
      <vt:lpstr>ＭＳ 明朝</vt:lpstr>
      <vt:lpstr>Arial</vt:lpstr>
      <vt:lpstr>Calibri</vt:lpstr>
      <vt:lpstr>Times New Roman</vt:lpstr>
      <vt:lpstr>Office ​​テーマ</vt:lpstr>
      <vt:lpstr>デザインの設定</vt:lpstr>
      <vt:lpstr>WF on Power Ramping Counter of RACH Msg.1 Retransmission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2014-07-29T10:27:40Z</dcterms:created>
  <dcterms:modified xsi:type="dcterms:W3CDTF">2017-04-05T22:09:54Z</dcterms:modified>
</cp:coreProperties>
</file>