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61" r:id="rId5"/>
    <p:sldId id="264" r:id="rId6"/>
    <p:sldId id="262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WG1#88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bis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USA,3rd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8.1.4.2.1.1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R1-1706415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WF on Polar Design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Huawei, 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HiSilicon,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Coherent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Logix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AccelerComm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Spreadtrum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1000" y="1143000"/>
            <a:ext cx="8458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spcAft>
                <a:spcPts val="0"/>
              </a:spcAft>
            </a:pPr>
            <a:r>
              <a:rPr lang="en-GB" altLang="zh-CN" sz="2000" b="1" u="sng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Conclusion:</a:t>
            </a:r>
            <a:endParaRPr lang="zh-CN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Until RAN1#88bis, work </a:t>
            </a:r>
            <a:r>
              <a:rPr lang="en-GB" altLang="zh-CN" sz="2000" b="1" u="sng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together</a:t>
            </a: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on a coding scheme that achieves the benefits of both Alts 1&amp;2</a:t>
            </a:r>
            <a:endParaRPr lang="zh-CN" altLang="zh-CN" sz="2000" dirty="0">
              <a:latin typeface="Times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With </a:t>
            </a:r>
            <a:r>
              <a:rPr lang="en-GB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</a:t>
            </a: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bits for the purpose of assisting the polar decoding, where  0&lt;=</a:t>
            </a:r>
            <a:r>
              <a:rPr lang="en-GB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</a:t>
            </a: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&lt;=</a:t>
            </a:r>
            <a:r>
              <a:rPr lang="en-GB" altLang="zh-CN" sz="20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n-GB" altLang="zh-CN" sz="2000" baseline="-250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max</a:t>
            </a:r>
            <a:r>
              <a:rPr lang="en-GB" altLang="zh-CN" sz="2000" baseline="-25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aiming for </a:t>
            </a:r>
            <a:r>
              <a:rPr lang="en-GB" altLang="zh-CN" sz="20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n-GB" altLang="zh-CN" sz="2000" baseline="-250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max</a:t>
            </a:r>
            <a:r>
              <a:rPr lang="en-GB" altLang="zh-CN" sz="2000" baseline="-25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e.g. in the region of 8 (other values are not precluded)</a:t>
            </a:r>
            <a:endParaRPr lang="zh-CN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This does not preclude the use of the </a:t>
            </a:r>
            <a:r>
              <a:rPr lang="en-GB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bits for assisting decoding</a:t>
            </a:r>
            <a:endParaRPr lang="zh-CN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any PC-frozen bits would be considered to be among the </a:t>
            </a:r>
            <a:r>
              <a:rPr lang="en-GB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</a:t>
            </a: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bits</a:t>
            </a:r>
            <a:endParaRPr lang="zh-CN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 algn="just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following are examples:</a:t>
            </a:r>
            <a:endParaRPr lang="zh-CN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974850" indent="-542925">
              <a:spcAft>
                <a:spcPts val="0"/>
              </a:spcAft>
              <a:tabLst>
                <a:tab pos="1431925" algn="l"/>
              </a:tabLst>
            </a:pPr>
            <a:r>
              <a:rPr lang="en-US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bits CRC + </a:t>
            </a:r>
            <a:r>
              <a:rPr lang="en-US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bits CRC + basic polar;</a:t>
            </a:r>
            <a:endParaRPr lang="zh-CN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974850" indent="-542925">
              <a:spcAft>
                <a:spcPts val="0"/>
              </a:spcAft>
              <a:tabLst>
                <a:tab pos="1431925" algn="l"/>
              </a:tabLst>
            </a:pPr>
            <a:r>
              <a:rPr lang="en-US" altLang="zh-CN" sz="2000" i="1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 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bits CRC + </a:t>
            </a:r>
            <a:r>
              <a:rPr lang="en-US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bits distributed CRC + basic polar;</a:t>
            </a:r>
            <a:endParaRPr lang="zh-CN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974850" indent="-542925">
              <a:spcAft>
                <a:spcPts val="0"/>
              </a:spcAft>
              <a:tabLst>
                <a:tab pos="1431925" algn="l"/>
              </a:tabLst>
            </a:pPr>
            <a:r>
              <a:rPr lang="en-US" altLang="zh-CN" sz="2000" i="1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n-US" altLang="zh-CN" sz="20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bits CRC + </a:t>
            </a:r>
            <a:r>
              <a:rPr lang="en-US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 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PC bits + basic polar; (i.e. PC-Polar)</a:t>
            </a:r>
            <a:endParaRPr lang="zh-CN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974850" indent="-542925">
              <a:spcAft>
                <a:spcPts val="0"/>
              </a:spcAft>
              <a:tabLst>
                <a:tab pos="1431925" algn="l"/>
              </a:tabLst>
            </a:pPr>
            <a:r>
              <a:rPr lang="en-US" altLang="zh-CN" sz="2000" i="1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</a:t>
            </a:r>
            <a:r>
              <a:rPr lang="en-US" altLang="zh-CN" sz="20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bits CRC + </a:t>
            </a:r>
            <a:r>
              <a:rPr lang="en-US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 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Hash sequence + basic polar;</a:t>
            </a:r>
            <a:endParaRPr lang="zh-CN" altLang="zh-CN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974850" indent="-542925">
              <a:spcAft>
                <a:spcPts val="0"/>
              </a:spcAft>
              <a:tabLst>
                <a:tab pos="1431925" algn="l"/>
              </a:tabLst>
            </a:pP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(</a:t>
            </a:r>
            <a:r>
              <a:rPr lang="en-US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 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+ </a:t>
            </a:r>
            <a:r>
              <a:rPr lang="en-GB" altLang="zh-CN" sz="20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J’</a:t>
            </a:r>
            <a:r>
              <a:rPr lang="en-US" altLang="zh-CN" sz="20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 bits CRC + basic polar</a:t>
            </a:r>
            <a:endParaRPr lang="zh-CN" altLang="zh-CN" sz="2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" y="1143000"/>
            <a:ext cx="838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altLang="zh-CN" sz="20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Performance-BLER</a:t>
            </a:r>
            <a:endParaRPr lang="zh-CN" altLang="zh-CN" sz="2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3600" y="6267510"/>
            <a:ext cx="544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</a:rPr>
              <a:t>BLER Performance for L ={8,32</a:t>
            </a:r>
            <a:r>
              <a:rPr lang="en-US" altLang="zh-C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},without rate-matching</a:t>
            </a:r>
            <a:endParaRPr lang="zh-CN" altLang="en-US" dirty="0"/>
          </a:p>
        </p:txBody>
      </p:sp>
      <p:pic>
        <p:nvPicPr>
          <p:cNvPr id="6" name="Picture 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43110"/>
            <a:ext cx="8610600" cy="4598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1607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" y="1143000"/>
            <a:ext cx="838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altLang="zh-CN" sz="20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Performance-BLER</a:t>
            </a:r>
            <a:endParaRPr lang="zh-CN" altLang="zh-CN" sz="2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3600" y="6267510"/>
            <a:ext cx="5445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</a:rPr>
              <a:t>BLER Performance for L ={8,32</a:t>
            </a:r>
            <a:r>
              <a:rPr lang="en-US" altLang="zh-C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},without rate-matching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1340338"/>
            <a:ext cx="8077200" cy="509127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29400" y="65782"/>
            <a:ext cx="2514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Black: CA-Polar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Red: PC-CA Polar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Dash curves: List8</a:t>
            </a:r>
          </a:p>
          <a:p>
            <a:r>
              <a:rPr lang="en-US" altLang="zh-CN" dirty="0" smtClean="0"/>
              <a:t>Solid curves: List32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802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" y="1143000"/>
            <a:ext cx="838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altLang="zh-CN" sz="20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Performance-Large List Gain</a:t>
            </a:r>
            <a:endParaRPr lang="zh-CN" altLang="zh-CN" sz="2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76200" y="6432840"/>
            <a:ext cx="9298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altLang="zh-CN" dirty="0">
                <a:solidFill>
                  <a:srgbClr val="0070C0"/>
                </a:solidFill>
                <a:latin typeface="Times New Roman" panose="02020603050405020304" pitchFamily="18" charset="0"/>
              </a:rPr>
              <a:t>Large list performance for PC-CA Polar and </a:t>
            </a:r>
            <a:r>
              <a:rPr lang="fr-CA" altLang="zh-CN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CA-Polar with Rate-Matching (shortening/puncturing)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8430" y="1457500"/>
            <a:ext cx="2830195" cy="255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9855" y="1479725"/>
            <a:ext cx="2880995" cy="250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0916" y="3930070"/>
            <a:ext cx="2792730" cy="2348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160810"/>
            <a:ext cx="2889250" cy="2272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7865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" y="1143000"/>
            <a:ext cx="838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altLang="zh-CN" sz="20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Performance – early termination</a:t>
            </a:r>
            <a:endParaRPr lang="zh-CN" altLang="zh-CN" sz="2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9457" y="6145818"/>
            <a:ext cx="7610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70C0"/>
                </a:solidFill>
                <a:latin typeface="Times New Roman" panose="02020603050405020304" pitchFamily="18" charset="0"/>
              </a:rPr>
              <a:t>Performance of Early Termination with 19-bit Distributed CRC bits and list L=8</a:t>
            </a:r>
            <a:endParaRPr lang="zh-CN" altLang="en-US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7188"/>
            <a:ext cx="8610600" cy="42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5836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Proposal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016" y="1417638"/>
            <a:ext cx="81997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/>
              <a:t>PC-CA Polar is taken as the baseline for further design on polar code</a:t>
            </a:r>
          </a:p>
          <a:p>
            <a:pPr marL="258763" indent="-258763"/>
            <a:endParaRPr lang="en-US" altLang="zh-CN" sz="2800" i="1" dirty="0" smtClean="0"/>
          </a:p>
        </p:txBody>
      </p:sp>
    </p:spTree>
    <p:extLst>
      <p:ext uri="{BB962C8B-B14F-4D97-AF65-F5344CB8AC3E}">
        <p14:creationId xmlns:p14="http://schemas.microsoft.com/office/powerpoint/2010/main" xmlns="" val="120460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274</Words>
  <Application>Microsoft Office PowerPoint</Application>
  <PresentationFormat>全屏显示(4:3)</PresentationFormat>
  <Paragraphs>37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Huawei-2017-02-24</cp:lastModifiedBy>
  <cp:revision>45</cp:revision>
  <dcterms:created xsi:type="dcterms:W3CDTF">2017-02-13T20:51:48Z</dcterms:created>
  <dcterms:modified xsi:type="dcterms:W3CDTF">2017-04-05T00:14:20Z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(2)lvC7OK7HVFxIHhaP5+rQTjxHqAV3k1yQk0Hn4HY5lpXboUegUxdVUs1TFTazuxud3W9ontTt
clp+tP/r2DAMZzicXZHFU1Vjk5N8uv8P+7SSI4SBvbW3FybXQnNDm1Y2kFr+gc93Q1TQKICP
X08d9OOtTXjfsNY1qafZ+VBVCeKK8Z9XPfJc9gXOuGIZcBDo+E07lFA/b4dAuELjKHE5MurR
BLQIOjCOGdXgrMixJj</vt:lpwstr>
  </property>
  <property fmtid="{D5CDD505-2E9C-101B-9397-08002B2CF9AE}" pid="3" name="_2015_ms_pID_7253431">
    <vt:lpwstr>ZymBzmvB89weDKQ2JtyhBAZ7GpQqHNfGnFe6VUVxEEYBsuED9AuRsN
x1SzKK7tgx4Px/AgXC5XcirIy8LAJoo9fCp3b2QduE55mX0vQOl/IteQxrwM+7cOn/PgiKNK
WdgNrcC+mktmgVrV42Wkq2uJ4c90nYalNyzz/ExVscGSD0X3KljrIQy7r6zZIZKuqsZJqLkl
f5F/7mmCHplh8u3d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1491351242</vt:lpwstr>
  </property>
</Properties>
</file>