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100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7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2585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920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2969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88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7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90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64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 CSI Type 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dirty="0"/>
              <a:t>NTT DOCOMO, Huawei, </a:t>
            </a:r>
            <a:r>
              <a:rPr lang="en-US" dirty="0" err="1"/>
              <a:t>HiSilicon</a:t>
            </a:r>
            <a:r>
              <a:rPr lang="en-US" dirty="0"/>
              <a:t>, Samsung, LGE, CATT, Nokia, ASB, Intel,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[ZTE],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</a:t>
            </a:r>
            <a:endParaRPr kumimoji="1" lang="zh-CN" altLang="zh-CN" sz="2000" dirty="0"/>
          </a:p>
          <a:p>
            <a:r>
              <a:rPr lang="en-GB" sz="2000" dirty="0"/>
              <a:t>Athens, Greece 13</a:t>
            </a:r>
            <a:r>
              <a:rPr lang="en-GB" sz="2000" baseline="30000" dirty="0"/>
              <a:t>th</a:t>
            </a:r>
            <a:r>
              <a:rPr lang="en-GB" sz="2000" dirty="0"/>
              <a:t> - 17</a:t>
            </a:r>
            <a:r>
              <a:rPr lang="en-GB" sz="2000" baseline="30000" dirty="0"/>
              <a:t>th</a:t>
            </a:r>
            <a:r>
              <a:rPr lang="en-GB" sz="2000" dirty="0"/>
              <a:t> Feb. 2017</a:t>
            </a:r>
          </a:p>
          <a:p>
            <a:r>
              <a:rPr kumimoji="1" lang="en-US" altLang="ja-JP" sz="2000" dirty="0"/>
              <a:t>Agenda item: 8.1.2.3.2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46136" y="381000"/>
            <a:ext cx="14414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000" dirty="0">
                <a:ea typeface="Gulim" pitchFamily="34" charset="-127"/>
              </a:rPr>
              <a:t>R1-1703896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5755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947" y="790780"/>
            <a:ext cx="8848107" cy="540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2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6204391"/>
              </a:xfrm>
            </p:spPr>
            <p:txBody>
              <a:bodyPr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For Type I single panel codebook,</a:t>
                </a:r>
              </a:p>
              <a:p>
                <a:pPr lvl="1"/>
                <a:r>
                  <a:rPr lang="en-US" sz="1600" dirty="0">
                    <a:solidFill>
                      <a:schemeClr val="tx1"/>
                    </a:solidFill>
                  </a:rPr>
                  <a:t>For W1, also consider:</a:t>
                </a:r>
              </a:p>
              <a:p>
                <a:pPr marL="548640" lvl="1" indent="0">
                  <a:buNone/>
                </a:pPr>
                <a:r>
                  <a:rPr kumimoji="0" lang="en-GB" altLang="zh-CN" sz="1600" kern="12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Alt 5: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6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6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0" lang="en-US" altLang="zh-CN" sz="16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16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6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GB" altLang="zh-CN" sz="16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6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𝑩</m:t>
                        </m:r>
                      </m:e>
                      <m:sub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kumimoji="0" lang="en-US" altLang="zh-CN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6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0</m:t>
                            </m:r>
                          </m:sub>
                          <m:sup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,…,</m:t>
                        </m:r>
                        <m:sSubSup>
                          <m:sSubSupPr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6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𝐿</m:t>
                            </m:r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−1</m:t>
                            </m:r>
                          </m:sub>
                          <m:sup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</m:e>
                    </m:d>
                  </m:oMath>
                </a14:m>
                <a:r>
                  <a:rPr kumimoji="0" lang="en-GB" altLang="zh-CN" sz="16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;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At least for rank 1 and rank 2, candidate DFT beam number in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dirty="0">
                    <a:solidFill>
                      <a:schemeClr val="tx1"/>
                    </a:solidFill>
                  </a:rPr>
                  <a:t> (or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i="1" baseline="-25000" dirty="0">
                    <a:solidFill>
                      <a:schemeClr val="tx1"/>
                    </a:solidFill>
                  </a:rPr>
                  <a:t>i</a:t>
                </a:r>
                <a:r>
                  <a:rPr lang="en-US" dirty="0">
                    <a:solidFill>
                      <a:schemeClr val="tx1"/>
                    </a:solidFill>
                  </a:rPr>
                  <a:t>) in W1 is </a:t>
                </a:r>
                <a:r>
                  <a:rPr lang="en-US" i="1" dirty="0">
                    <a:solidFill>
                      <a:schemeClr val="tx1"/>
                    </a:solidFill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</a:rPr>
                  <a:t>=1, 2, 4 and/or 7, if applicable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FFS: whether or not down-selection of the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1400" dirty="0">
                    <a:solidFill>
                      <a:schemeClr val="tx1"/>
                    </a:solidFill>
                  </a:rPr>
                  <a:t> values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FFS: configurability of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1400" dirty="0">
                    <a:solidFill>
                      <a:schemeClr val="tx1"/>
                    </a:solidFill>
                  </a:rPr>
                  <a:t> value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1: free selection of L beams by UE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2: at least one beam group pattern is defined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whether or not down selection of the patterns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configurability of the patterns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beam pattern is reported by UE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3: selection of L beams by </a:t>
                </a:r>
                <a:r>
                  <a:rPr lang="en-US" dirty="0" err="1">
                    <a:solidFill>
                      <a:schemeClr val="tx1"/>
                    </a:solidFill>
                  </a:rPr>
                  <a:t>gNB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signaling details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FFS: whether L beam selection is the same for rank 1 and rank 2 (nested property) or it is different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L=1, if supported:</a:t>
                </a: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rgbClr val="FF0000"/>
                  </a:solidFill>
                </a:endParaRPr>
              </a:p>
              <a:p>
                <a:pPr lvl="3"/>
                <a:endParaRPr lang="en-US" dirty="0">
                  <a:solidFill>
                    <a:srgbClr val="FF0000"/>
                  </a:solidFill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6204391"/>
              </a:xfrm>
              <a:blipFill>
                <a:blip r:embed="rId2"/>
                <a:stretch>
                  <a:fillRect l="-484" t="-491" r="-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5784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6241709"/>
              </a:xfrm>
            </p:spPr>
            <p:txBody>
              <a:bodyPr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For 2D port layout, candidate beam group patterns for L = 2 (if supported) are as follows.</a:t>
                </a: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FFS: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For 2D port layout, candidate beam group patterns for L = 4 (if supported) are as follows.</a:t>
                </a: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FFS: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Other patterns are not precluded.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For 1D port layout, a beam group pattern contains a row of L&gt;1 (if supported) beams uniformly and/or non-uniformly separated by </a:t>
                </a:r>
                <a:r>
                  <a:rPr lang="en-US" i="1" dirty="0">
                    <a:solidFill>
                      <a:schemeClr val="tx1"/>
                    </a:solidFill>
                  </a:rPr>
                  <a:t>d</a:t>
                </a:r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FFS value of </a:t>
                </a:r>
                <a:r>
                  <a:rPr lang="en-US" i="1" dirty="0">
                    <a:solidFill>
                      <a:schemeClr val="tx1"/>
                    </a:solidFill>
                  </a:rPr>
                  <a:t>d</a:t>
                </a:r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FFS: for L&gt;1 (if supported), whether a single (d1,d2) or multiple (d1,d2) values are supported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6241709"/>
              </a:xfrm>
              <a:blipFill>
                <a:blip r:embed="rId2"/>
                <a:stretch>
                  <a:fillRect l="-484" t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535" y="1457755"/>
            <a:ext cx="5650198" cy="1087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352" y="3386601"/>
            <a:ext cx="7550534" cy="117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30032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363</TotalTime>
  <Words>95</Words>
  <Application>Microsoft Office PowerPoint</Application>
  <PresentationFormat>全屏显示(4:3)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Gulim</vt:lpstr>
      <vt:lpstr>メイリオ</vt:lpstr>
      <vt:lpstr>ＭＳ Ｐゴシック</vt:lpstr>
      <vt:lpstr>宋体</vt:lpstr>
      <vt:lpstr>Arial</vt:lpstr>
      <vt:lpstr>Calibri</vt:lpstr>
      <vt:lpstr>Cambria Math</vt:lpstr>
      <vt:lpstr>Times New Roman</vt:lpstr>
      <vt:lpstr>Wingdings</vt:lpstr>
      <vt:lpstr>主题_简约</vt:lpstr>
      <vt:lpstr>WF on NR CSI Type I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CSI Type I</dc:title>
  <dc:creator>na</dc:creator>
  <cp:lastModifiedBy>na</cp:lastModifiedBy>
  <cp:revision>29</cp:revision>
  <dcterms:created xsi:type="dcterms:W3CDTF">2017-02-13T08:25:28Z</dcterms:created>
  <dcterms:modified xsi:type="dcterms:W3CDTF">2017-02-15T13:48:31Z</dcterms:modified>
</cp:coreProperties>
</file>