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68" r:id="rId3"/>
    <p:sldId id="263" r:id="rId4"/>
    <p:sldId id="264" r:id="rId5"/>
    <p:sldId id="265" r:id="rId6"/>
    <p:sldId id="269" r:id="rId7"/>
    <p:sldId id="261" r:id="rId8"/>
    <p:sldId id="270" r:id="rId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5174" autoAdjust="0"/>
  </p:normalViewPr>
  <p:slideViewPr>
    <p:cSldViewPr>
      <p:cViewPr varScale="1">
        <p:scale>
          <a:sx n="91" d="100"/>
          <a:sy n="91" d="100"/>
        </p:scale>
        <p:origin x="-137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A823E6-2916-4E0B-A821-DD51606F6460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224BFC-7E8F-493A-AC51-0A1B2334808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032788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224BFC-7E8F-493A-AC51-0A1B23348086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49245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224BFC-7E8F-493A-AC51-0A1B23348086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212924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224BFC-7E8F-493A-AC51-0A1B23348086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49245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224BFC-7E8F-493A-AC51-0A1B23348086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49245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224BFC-7E8F-493A-AC51-0A1B23348086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49245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22604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2838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86090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599688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80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2428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010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81862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8459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7761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2876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13F1F3-9951-4734-9300-6FC4DDD30CEE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294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WF on subcarrier mapping and PRB grid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>
                <a:solidFill>
                  <a:schemeClr val="tx1"/>
                </a:solidFill>
              </a:rPr>
              <a:t>Panasonic, NTT DOCOMO, 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322" y="116632"/>
            <a:ext cx="900118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ja-JP" b="1" dirty="0"/>
              <a:t>3GPP TSG RAN WG1 </a:t>
            </a:r>
            <a:r>
              <a:rPr lang="en-GB" altLang="ja-JP" b="1" dirty="0" smtClean="0"/>
              <a:t>Meeting#88                                               </a:t>
            </a:r>
            <a:r>
              <a:rPr lang="en-GB" altLang="ja-JP" b="1" dirty="0"/>
              <a:t>	                       </a:t>
            </a:r>
            <a:r>
              <a:rPr lang="en-GB" altLang="ja-JP" b="1" dirty="0" smtClean="0"/>
              <a:t>R1-170</a:t>
            </a:r>
            <a:r>
              <a:rPr lang="en-US" altLang="ja-JP" b="1" dirty="0" smtClean="0"/>
              <a:t>3872</a:t>
            </a:r>
            <a:endParaRPr lang="en-GB" altLang="ja-JP" b="1" dirty="0" smtClean="0"/>
          </a:p>
          <a:p>
            <a:r>
              <a:rPr lang="en-US" altLang="ja-JP" b="1" dirty="0" smtClean="0"/>
              <a:t>Athens, Greece, 13th – 17th February 2017</a:t>
            </a:r>
          </a:p>
          <a:p>
            <a:r>
              <a:rPr lang="en-US" altLang="ja-JP" b="1" dirty="0" smtClean="0"/>
              <a:t>Agenda Item: 8.1.10</a:t>
            </a:r>
            <a:endParaRPr lang="ja-JP" altLang="ja-JP" b="1" dirty="0"/>
          </a:p>
        </p:txBody>
      </p:sp>
    </p:spTree>
    <p:extLst>
      <p:ext uri="{BB962C8B-B14F-4D97-AF65-F5344CB8AC3E}">
        <p14:creationId xmlns:p14="http://schemas.microsoft.com/office/powerpoint/2010/main" val="1796881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6207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Subcarrier mapping within a PRB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76064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ja-JP" sz="2800" dirty="0" smtClean="0"/>
              <a:t>Background:</a:t>
            </a:r>
          </a:p>
          <a:p>
            <a:r>
              <a:rPr lang="en-US" altLang="ja-JP" sz="2400" dirty="0" smtClean="0"/>
              <a:t>On subcarriers </a:t>
            </a:r>
            <a:r>
              <a:rPr lang="en-US" altLang="ja-JP" sz="2400" dirty="0"/>
              <a:t>located within a </a:t>
            </a:r>
            <a:r>
              <a:rPr lang="en-US" altLang="ja-JP" sz="2400" dirty="0" smtClean="0"/>
              <a:t>PRB, alternatives listed following slides are identified. Identified </a:t>
            </a:r>
            <a:r>
              <a:rPr lang="en-US" altLang="ja-JP" sz="2400" dirty="0"/>
              <a:t>p</a:t>
            </a:r>
            <a:r>
              <a:rPr lang="en-US" altLang="ja-JP" sz="2400" dirty="0" smtClean="0"/>
              <a:t>ros and cons are also described. </a:t>
            </a:r>
          </a:p>
          <a:p>
            <a:pPr lvl="1"/>
            <a:r>
              <a:rPr lang="en-US" altLang="ja-JP" sz="2000" dirty="0" smtClean="0"/>
              <a:t>Note</a:t>
            </a:r>
            <a:r>
              <a:rPr lang="en-US" altLang="ja-JP" sz="2000" dirty="0"/>
              <a:t>: All </a:t>
            </a:r>
            <a:r>
              <a:rPr lang="en-US" altLang="ja-JP" sz="2000" dirty="0" smtClean="0"/>
              <a:t>alternatives allow nested structure in PRB level.</a:t>
            </a:r>
            <a:endParaRPr lang="en-US" altLang="ja-JP" sz="2000" dirty="0"/>
          </a:p>
        </p:txBody>
      </p:sp>
    </p:spTree>
    <p:extLst>
      <p:ext uri="{BB962C8B-B14F-4D97-AF65-F5344CB8AC3E}">
        <p14:creationId xmlns:p14="http://schemas.microsoft.com/office/powerpoint/2010/main" val="522292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コンテンツ プレースホルダー 2"/>
          <p:cNvSpPr txBox="1">
            <a:spLocks/>
          </p:cNvSpPr>
          <p:nvPr/>
        </p:nvSpPr>
        <p:spPr>
          <a:xfrm>
            <a:off x="179512" y="764704"/>
            <a:ext cx="8784976" cy="57606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400" dirty="0" smtClean="0"/>
              <a:t>Alt.1</a:t>
            </a:r>
          </a:p>
          <a:p>
            <a:pPr lvl="1"/>
            <a:r>
              <a:rPr lang="en-US" altLang="ja-JP" sz="2000" dirty="0"/>
              <a:t>Subcarriers are mapped with nested structure. Subcarrier locations within a PRB is fixed regardless</a:t>
            </a:r>
            <a:r>
              <a:rPr lang="en-GB" altLang="ja-JP" sz="2000" dirty="0"/>
              <a:t> of the subcarrier spacing</a:t>
            </a:r>
            <a:endParaRPr lang="en-US" altLang="ja-JP" sz="2000" dirty="0"/>
          </a:p>
          <a:p>
            <a:pPr lvl="1"/>
            <a:endParaRPr lang="en-US" altLang="ja-JP" sz="2000" dirty="0" smtClean="0"/>
          </a:p>
          <a:p>
            <a:pPr lvl="1"/>
            <a:endParaRPr lang="en-US" altLang="ja-JP" sz="2000" dirty="0"/>
          </a:p>
          <a:p>
            <a:pPr lvl="1"/>
            <a:endParaRPr lang="en-US" altLang="ja-JP" sz="2000" dirty="0" smtClean="0"/>
          </a:p>
          <a:p>
            <a:pPr lvl="1"/>
            <a:endParaRPr lang="en-US" altLang="ja-JP" sz="2000" dirty="0"/>
          </a:p>
          <a:p>
            <a:pPr lvl="1"/>
            <a:endParaRPr lang="en-US" altLang="ja-JP" sz="2000" dirty="0" smtClean="0"/>
          </a:p>
          <a:p>
            <a:pPr lvl="1"/>
            <a:endParaRPr lang="en-US" altLang="ja-JP" sz="2000" dirty="0"/>
          </a:p>
          <a:p>
            <a:pPr lvl="1"/>
            <a:endParaRPr lang="en-US" altLang="ja-JP" sz="2000" dirty="0" smtClean="0"/>
          </a:p>
          <a:p>
            <a:pPr lvl="1"/>
            <a:r>
              <a:rPr lang="en-US" altLang="ja-JP" sz="2000" dirty="0" smtClean="0"/>
              <a:t>Pros</a:t>
            </a:r>
          </a:p>
          <a:p>
            <a:pPr lvl="2"/>
            <a:r>
              <a:rPr lang="en-US" altLang="ja-JP" sz="1800" dirty="0" smtClean="0"/>
              <a:t>It is aligned </a:t>
            </a:r>
            <a:r>
              <a:rPr lang="en-US" altLang="ja-JP" sz="1800" dirty="0"/>
              <a:t>with </a:t>
            </a:r>
            <a:r>
              <a:rPr lang="en-US" altLang="ja-JP" sz="1800" dirty="0" smtClean="0"/>
              <a:t>previous </a:t>
            </a:r>
            <a:r>
              <a:rPr lang="en-US" altLang="ja-JP" sz="1800" dirty="0"/>
              <a:t>agreement on subcarrier mapping</a:t>
            </a:r>
            <a:r>
              <a:rPr lang="en-US" altLang="ja-JP" sz="1800" dirty="0" smtClean="0"/>
              <a:t>.</a:t>
            </a:r>
          </a:p>
          <a:p>
            <a:pPr lvl="2"/>
            <a:r>
              <a:rPr lang="en-US" altLang="ja-JP" sz="1800" dirty="0" smtClean="0"/>
              <a:t>It could simplify design such as </a:t>
            </a:r>
            <a:r>
              <a:rPr lang="en-US" altLang="ja-JP" sz="1800" dirty="0"/>
              <a:t>DC handling and </a:t>
            </a:r>
            <a:r>
              <a:rPr lang="en-US" altLang="ja-JP" sz="1800" dirty="0" smtClean="0"/>
              <a:t>RS location.</a:t>
            </a:r>
            <a:endParaRPr lang="en-US" altLang="ja-JP" sz="1800" dirty="0"/>
          </a:p>
          <a:p>
            <a:pPr lvl="1"/>
            <a:r>
              <a:rPr lang="en-US" altLang="ja-JP" sz="2000" dirty="0" smtClean="0"/>
              <a:t>Cons</a:t>
            </a:r>
          </a:p>
          <a:p>
            <a:pPr lvl="2"/>
            <a:r>
              <a:rPr lang="en-US" altLang="ja-JP" sz="1800" dirty="0" smtClean="0"/>
              <a:t>It affects unbalanced </a:t>
            </a:r>
            <a:r>
              <a:rPr lang="en-US" altLang="ja-JP" sz="1800" dirty="0"/>
              <a:t>interference to neighbor </a:t>
            </a:r>
            <a:r>
              <a:rPr lang="en-US" altLang="ja-JP" sz="1800" dirty="0" smtClean="0"/>
              <a:t>RBs. It can be solved by introducing fractional PRB.</a:t>
            </a:r>
          </a:p>
          <a:p>
            <a:pPr lvl="2"/>
            <a:r>
              <a:rPr lang="en-US" altLang="ja-JP" sz="1800" dirty="0" smtClean="0"/>
              <a:t>There are still different options.</a:t>
            </a:r>
          </a:p>
        </p:txBody>
      </p:sp>
      <p:sp>
        <p:nvSpPr>
          <p:cNvPr id="5" name="タイトル 1"/>
          <p:cNvSpPr txBox="1">
            <a:spLocks/>
          </p:cNvSpPr>
          <p:nvPr/>
        </p:nvSpPr>
        <p:spPr>
          <a:xfrm>
            <a:off x="457200" y="116632"/>
            <a:ext cx="8229600" cy="56207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3200" dirty="0" smtClean="0"/>
              <a:t>Alt.1</a:t>
            </a:r>
            <a:endParaRPr lang="ja-JP" altLang="en-US" sz="3200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44" name="正方形/長方形 43"/>
          <p:cNvSpPr/>
          <p:nvPr/>
        </p:nvSpPr>
        <p:spPr>
          <a:xfrm>
            <a:off x="2392154" y="2399986"/>
            <a:ext cx="5039146" cy="19442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テキスト ボックス 49"/>
          <p:cNvSpPr txBox="1"/>
          <p:nvPr/>
        </p:nvSpPr>
        <p:spPr>
          <a:xfrm>
            <a:off x="4542101" y="3184732"/>
            <a:ext cx="10580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dirty="0" smtClean="0"/>
              <a:t>・・・</a:t>
            </a:r>
            <a:endParaRPr kumimoji="1" lang="ja-JP" altLang="en-US" sz="2000" b="1" dirty="0"/>
          </a:p>
        </p:txBody>
      </p:sp>
      <p:sp>
        <p:nvSpPr>
          <p:cNvPr id="51" name="テキスト ボックス 50"/>
          <p:cNvSpPr txBox="1"/>
          <p:nvPr/>
        </p:nvSpPr>
        <p:spPr>
          <a:xfrm>
            <a:off x="323528" y="2587898"/>
            <a:ext cx="1368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000" b="1" dirty="0" smtClean="0"/>
              <a:t>SCS: 15kHz</a:t>
            </a:r>
            <a:endParaRPr kumimoji="1" lang="ja-JP" altLang="en-US" sz="2000" b="1" dirty="0"/>
          </a:p>
        </p:txBody>
      </p:sp>
      <p:sp>
        <p:nvSpPr>
          <p:cNvPr id="52" name="テキスト ボックス 51"/>
          <p:cNvSpPr txBox="1"/>
          <p:nvPr/>
        </p:nvSpPr>
        <p:spPr>
          <a:xfrm>
            <a:off x="107504" y="3729296"/>
            <a:ext cx="16921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000" b="1" dirty="0" smtClean="0"/>
              <a:t> </a:t>
            </a:r>
            <a:r>
              <a:rPr kumimoji="1" lang="en-US" altLang="ja-JP" sz="2000" b="1" dirty="0" smtClean="0"/>
              <a:t>SCS: 60kHz</a:t>
            </a:r>
            <a:endParaRPr kumimoji="1" lang="ja-JP" altLang="en-US" sz="2000" b="1" dirty="0"/>
          </a:p>
        </p:txBody>
      </p:sp>
      <p:cxnSp>
        <p:nvCxnSpPr>
          <p:cNvPr id="54" name="直線矢印コネクタ 53"/>
          <p:cNvCxnSpPr/>
          <p:nvPr/>
        </p:nvCxnSpPr>
        <p:spPr>
          <a:xfrm>
            <a:off x="2399060" y="2248690"/>
            <a:ext cx="4979148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テキスト ボックス 54"/>
          <p:cNvSpPr txBox="1"/>
          <p:nvPr/>
        </p:nvSpPr>
        <p:spPr>
          <a:xfrm>
            <a:off x="4178996" y="1835880"/>
            <a:ext cx="1368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000" b="1" dirty="0" smtClean="0"/>
              <a:t>720kHz</a:t>
            </a:r>
            <a:endParaRPr kumimoji="1" lang="ja-JP" altLang="en-US" sz="2000" b="1" dirty="0"/>
          </a:p>
        </p:txBody>
      </p:sp>
      <p:cxnSp>
        <p:nvCxnSpPr>
          <p:cNvPr id="56" name="直線矢印コネクタ 55"/>
          <p:cNvCxnSpPr/>
          <p:nvPr/>
        </p:nvCxnSpPr>
        <p:spPr>
          <a:xfrm flipV="1">
            <a:off x="2512004" y="2523721"/>
            <a:ext cx="0" cy="61416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線矢印コネクタ 56"/>
          <p:cNvCxnSpPr/>
          <p:nvPr/>
        </p:nvCxnSpPr>
        <p:spPr>
          <a:xfrm flipV="1">
            <a:off x="2279619" y="2532210"/>
            <a:ext cx="0" cy="61416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テキスト ボックス 57"/>
          <p:cNvSpPr txBox="1"/>
          <p:nvPr/>
        </p:nvSpPr>
        <p:spPr>
          <a:xfrm>
            <a:off x="1641721" y="2587898"/>
            <a:ext cx="10580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dirty="0" smtClean="0"/>
              <a:t>・・・</a:t>
            </a:r>
            <a:endParaRPr kumimoji="1" lang="ja-JP" altLang="en-US" sz="2000" b="1" dirty="0"/>
          </a:p>
        </p:txBody>
      </p:sp>
      <p:cxnSp>
        <p:nvCxnSpPr>
          <p:cNvPr id="59" name="直線矢印コネクタ 58"/>
          <p:cNvCxnSpPr/>
          <p:nvPr/>
        </p:nvCxnSpPr>
        <p:spPr>
          <a:xfrm flipV="1">
            <a:off x="2748050" y="2520335"/>
            <a:ext cx="0" cy="61416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線矢印コネクタ 59"/>
          <p:cNvCxnSpPr/>
          <p:nvPr/>
        </p:nvCxnSpPr>
        <p:spPr>
          <a:xfrm flipV="1">
            <a:off x="2979677" y="2522963"/>
            <a:ext cx="0" cy="61416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線矢印コネクタ 60"/>
          <p:cNvCxnSpPr/>
          <p:nvPr/>
        </p:nvCxnSpPr>
        <p:spPr>
          <a:xfrm flipV="1">
            <a:off x="3215723" y="2519577"/>
            <a:ext cx="0" cy="61416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線矢印コネクタ 61"/>
          <p:cNvCxnSpPr/>
          <p:nvPr/>
        </p:nvCxnSpPr>
        <p:spPr>
          <a:xfrm flipV="1">
            <a:off x="3448108" y="2512604"/>
            <a:ext cx="0" cy="61416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線矢印コネクタ 62"/>
          <p:cNvCxnSpPr/>
          <p:nvPr/>
        </p:nvCxnSpPr>
        <p:spPr>
          <a:xfrm flipV="1">
            <a:off x="3684154" y="2509218"/>
            <a:ext cx="0" cy="61416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線矢印コネクタ 63"/>
          <p:cNvCxnSpPr/>
          <p:nvPr/>
        </p:nvCxnSpPr>
        <p:spPr>
          <a:xfrm flipV="1">
            <a:off x="3915781" y="2511846"/>
            <a:ext cx="0" cy="61416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線矢印コネクタ 64"/>
          <p:cNvCxnSpPr/>
          <p:nvPr/>
        </p:nvCxnSpPr>
        <p:spPr>
          <a:xfrm flipV="1">
            <a:off x="4151827" y="2508460"/>
            <a:ext cx="0" cy="61416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線矢印コネクタ 65"/>
          <p:cNvCxnSpPr/>
          <p:nvPr/>
        </p:nvCxnSpPr>
        <p:spPr>
          <a:xfrm flipV="1">
            <a:off x="5920130" y="2522963"/>
            <a:ext cx="0" cy="61416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線矢印コネクタ 66"/>
          <p:cNvCxnSpPr/>
          <p:nvPr/>
        </p:nvCxnSpPr>
        <p:spPr>
          <a:xfrm flipV="1">
            <a:off x="5687745" y="2531452"/>
            <a:ext cx="0" cy="61416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線矢印コネクタ 67"/>
          <p:cNvCxnSpPr/>
          <p:nvPr/>
        </p:nvCxnSpPr>
        <p:spPr>
          <a:xfrm flipV="1">
            <a:off x="6156176" y="2519577"/>
            <a:ext cx="0" cy="61416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線矢印コネクタ 68"/>
          <p:cNvCxnSpPr/>
          <p:nvPr/>
        </p:nvCxnSpPr>
        <p:spPr>
          <a:xfrm flipV="1">
            <a:off x="6387803" y="2522205"/>
            <a:ext cx="0" cy="61416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線矢印コネクタ 69"/>
          <p:cNvCxnSpPr/>
          <p:nvPr/>
        </p:nvCxnSpPr>
        <p:spPr>
          <a:xfrm flipV="1">
            <a:off x="6623849" y="2518819"/>
            <a:ext cx="0" cy="61416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線矢印コネクタ 70"/>
          <p:cNvCxnSpPr/>
          <p:nvPr/>
        </p:nvCxnSpPr>
        <p:spPr>
          <a:xfrm flipV="1">
            <a:off x="6856234" y="2511846"/>
            <a:ext cx="0" cy="61416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線矢印コネクタ 71"/>
          <p:cNvCxnSpPr/>
          <p:nvPr/>
        </p:nvCxnSpPr>
        <p:spPr>
          <a:xfrm flipV="1">
            <a:off x="7092280" y="2508460"/>
            <a:ext cx="0" cy="61416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線矢印コネクタ 72"/>
          <p:cNvCxnSpPr/>
          <p:nvPr/>
        </p:nvCxnSpPr>
        <p:spPr>
          <a:xfrm flipV="1">
            <a:off x="7323907" y="2511088"/>
            <a:ext cx="0" cy="61416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線矢印コネクタ 73"/>
          <p:cNvCxnSpPr/>
          <p:nvPr/>
        </p:nvCxnSpPr>
        <p:spPr>
          <a:xfrm flipV="1">
            <a:off x="7559953" y="2507702"/>
            <a:ext cx="0" cy="61416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テキスト ボックス 74"/>
          <p:cNvSpPr txBox="1"/>
          <p:nvPr/>
        </p:nvSpPr>
        <p:spPr>
          <a:xfrm>
            <a:off x="7559953" y="2630748"/>
            <a:ext cx="10580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dirty="0" smtClean="0"/>
              <a:t>・・・</a:t>
            </a:r>
            <a:endParaRPr kumimoji="1" lang="ja-JP" altLang="en-US" sz="2000" b="1" dirty="0"/>
          </a:p>
        </p:txBody>
      </p:sp>
      <p:cxnSp>
        <p:nvCxnSpPr>
          <p:cNvPr id="76" name="直線矢印コネクタ 75"/>
          <p:cNvCxnSpPr/>
          <p:nvPr/>
        </p:nvCxnSpPr>
        <p:spPr>
          <a:xfrm flipV="1">
            <a:off x="2517364" y="3564072"/>
            <a:ext cx="0" cy="61416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線矢印コネクタ 76"/>
          <p:cNvCxnSpPr/>
          <p:nvPr/>
        </p:nvCxnSpPr>
        <p:spPr>
          <a:xfrm flipV="1">
            <a:off x="3431747" y="3564072"/>
            <a:ext cx="0" cy="61416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線矢印コネクタ 77"/>
          <p:cNvCxnSpPr/>
          <p:nvPr/>
        </p:nvCxnSpPr>
        <p:spPr>
          <a:xfrm flipV="1">
            <a:off x="5675870" y="3564072"/>
            <a:ext cx="0" cy="61416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線矢印コネクタ 78"/>
          <p:cNvCxnSpPr/>
          <p:nvPr/>
        </p:nvCxnSpPr>
        <p:spPr>
          <a:xfrm flipV="1">
            <a:off x="6636482" y="3564072"/>
            <a:ext cx="0" cy="61416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線矢印コネクタ 79"/>
          <p:cNvCxnSpPr/>
          <p:nvPr/>
        </p:nvCxnSpPr>
        <p:spPr>
          <a:xfrm flipV="1">
            <a:off x="7560711" y="3564072"/>
            <a:ext cx="0" cy="61416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テキスト ボックス 80"/>
          <p:cNvSpPr txBox="1"/>
          <p:nvPr/>
        </p:nvSpPr>
        <p:spPr>
          <a:xfrm>
            <a:off x="7596336" y="3740026"/>
            <a:ext cx="10580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dirty="0" smtClean="0"/>
              <a:t>・・・</a:t>
            </a:r>
            <a:endParaRPr kumimoji="1" lang="ja-JP" altLang="en-US" sz="2000" b="1" dirty="0"/>
          </a:p>
        </p:txBody>
      </p:sp>
      <p:sp>
        <p:nvSpPr>
          <p:cNvPr id="82" name="テキスト ボックス 81"/>
          <p:cNvSpPr txBox="1"/>
          <p:nvPr/>
        </p:nvSpPr>
        <p:spPr>
          <a:xfrm>
            <a:off x="1641721" y="3740026"/>
            <a:ext cx="10580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dirty="0" smtClean="0"/>
              <a:t>・・・</a:t>
            </a:r>
            <a:endParaRPr kumimoji="1" lang="ja-JP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6570554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 txBox="1">
            <a:spLocks/>
          </p:cNvSpPr>
          <p:nvPr/>
        </p:nvSpPr>
        <p:spPr>
          <a:xfrm>
            <a:off x="179512" y="764704"/>
            <a:ext cx="8784976" cy="57606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400" dirty="0" smtClean="0"/>
              <a:t>Alt.2</a:t>
            </a:r>
          </a:p>
          <a:p>
            <a:pPr lvl="1"/>
            <a:r>
              <a:rPr lang="en-US" altLang="ja-JP" sz="2000" dirty="0" smtClean="0"/>
              <a:t>Subcarriers are mapped with nested structure. Subcarrier location within a PRB can be changed with SCS dependent configurable frequency offsets</a:t>
            </a:r>
            <a:endParaRPr lang="en-US" altLang="ja-JP" sz="1600" dirty="0" smtClean="0"/>
          </a:p>
          <a:p>
            <a:pPr lvl="1"/>
            <a:endParaRPr lang="en-US" altLang="ja-JP" sz="2000" dirty="0" smtClean="0"/>
          </a:p>
          <a:p>
            <a:pPr lvl="1"/>
            <a:endParaRPr lang="en-US" altLang="ja-JP" sz="2000" dirty="0"/>
          </a:p>
          <a:p>
            <a:pPr lvl="1"/>
            <a:endParaRPr lang="en-US" altLang="ja-JP" sz="2000" dirty="0" smtClean="0"/>
          </a:p>
          <a:p>
            <a:pPr lvl="1"/>
            <a:endParaRPr lang="en-US" altLang="ja-JP" sz="2000" dirty="0"/>
          </a:p>
          <a:p>
            <a:pPr lvl="1"/>
            <a:endParaRPr lang="en-US" altLang="ja-JP" sz="2000" dirty="0" smtClean="0"/>
          </a:p>
          <a:p>
            <a:pPr lvl="1"/>
            <a:endParaRPr lang="en-US" altLang="ja-JP" sz="2000" dirty="0"/>
          </a:p>
          <a:p>
            <a:pPr lvl="1"/>
            <a:endParaRPr lang="en-US" altLang="ja-JP" sz="2000" dirty="0" smtClean="0"/>
          </a:p>
          <a:p>
            <a:pPr lvl="1"/>
            <a:endParaRPr lang="en-US" altLang="ja-JP" sz="2000" dirty="0" smtClean="0"/>
          </a:p>
          <a:p>
            <a:pPr lvl="1"/>
            <a:r>
              <a:rPr lang="en-US" altLang="ja-JP" sz="2000" dirty="0"/>
              <a:t>Pros</a:t>
            </a:r>
          </a:p>
          <a:p>
            <a:pPr lvl="2"/>
            <a:r>
              <a:rPr lang="en-US" altLang="ja-JP" sz="1800" dirty="0"/>
              <a:t>It is aligned with previous agreement on subcarrier mapping.</a:t>
            </a:r>
          </a:p>
          <a:p>
            <a:pPr lvl="2"/>
            <a:r>
              <a:rPr lang="en-US" altLang="ja-JP" sz="1800" dirty="0" smtClean="0"/>
              <a:t>It </a:t>
            </a:r>
            <a:r>
              <a:rPr lang="en-US" altLang="ja-JP" sz="1800" dirty="0"/>
              <a:t>can mitigate unbalanced interference to neighbor RBs.</a:t>
            </a:r>
          </a:p>
          <a:p>
            <a:pPr lvl="1"/>
            <a:r>
              <a:rPr lang="en-US" altLang="ja-JP" sz="2000" dirty="0" smtClean="0"/>
              <a:t>Cons</a:t>
            </a:r>
            <a:endParaRPr lang="en-US" altLang="ja-JP" sz="2000" dirty="0"/>
          </a:p>
          <a:p>
            <a:pPr lvl="2"/>
            <a:r>
              <a:rPr lang="en-US" altLang="ja-JP" sz="1800" dirty="0"/>
              <a:t>It </a:t>
            </a:r>
            <a:r>
              <a:rPr lang="en-US" altLang="ja-JP" sz="1800" dirty="0" smtClean="0"/>
              <a:t>might complicate design </a:t>
            </a:r>
            <a:r>
              <a:rPr lang="en-US" altLang="ja-JP" sz="1800" dirty="0"/>
              <a:t>such as DC handling and RS </a:t>
            </a:r>
            <a:r>
              <a:rPr lang="en-US" altLang="ja-JP" sz="1800" dirty="0" smtClean="0"/>
              <a:t>location (if multiple offset values are supported for one SCS).</a:t>
            </a:r>
            <a:endParaRPr lang="en-US" altLang="ja-JP" sz="1800" dirty="0"/>
          </a:p>
        </p:txBody>
      </p:sp>
      <p:sp>
        <p:nvSpPr>
          <p:cNvPr id="5" name="タイトル 1"/>
          <p:cNvSpPr txBox="1">
            <a:spLocks/>
          </p:cNvSpPr>
          <p:nvPr/>
        </p:nvSpPr>
        <p:spPr>
          <a:xfrm>
            <a:off x="457200" y="116632"/>
            <a:ext cx="8229600" cy="56207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3200" dirty="0" smtClean="0"/>
              <a:t>Alt.2</a:t>
            </a:r>
            <a:endParaRPr lang="ja-JP" altLang="en-US" sz="3200" dirty="0"/>
          </a:p>
        </p:txBody>
      </p:sp>
      <p:sp>
        <p:nvSpPr>
          <p:cNvPr id="64" name="右矢印 63"/>
          <p:cNvSpPr/>
          <p:nvPr/>
        </p:nvSpPr>
        <p:spPr>
          <a:xfrm>
            <a:off x="2427661" y="3985834"/>
            <a:ext cx="504080" cy="216016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65" name="テキスト ボックス 64"/>
          <p:cNvSpPr txBox="1"/>
          <p:nvPr/>
        </p:nvSpPr>
        <p:spPr>
          <a:xfrm>
            <a:off x="2340510" y="3646240"/>
            <a:ext cx="6145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b="1" dirty="0" smtClean="0">
                <a:solidFill>
                  <a:srgbClr val="C00000"/>
                </a:solidFill>
              </a:rPr>
              <a:t>offset</a:t>
            </a:r>
            <a:endParaRPr kumimoji="1" lang="ja-JP" altLang="en-US" sz="1400" b="1" dirty="0">
              <a:solidFill>
                <a:srgbClr val="C00000"/>
              </a:solidFill>
            </a:endParaRPr>
          </a:p>
        </p:txBody>
      </p:sp>
      <p:sp>
        <p:nvSpPr>
          <p:cNvPr id="66" name="正方形/長方形 65"/>
          <p:cNvSpPr/>
          <p:nvPr/>
        </p:nvSpPr>
        <p:spPr>
          <a:xfrm>
            <a:off x="2397359" y="2461700"/>
            <a:ext cx="5039146" cy="19442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7" name="テキスト ボックス 66"/>
          <p:cNvSpPr txBox="1"/>
          <p:nvPr/>
        </p:nvSpPr>
        <p:spPr>
          <a:xfrm>
            <a:off x="4540400" y="3246446"/>
            <a:ext cx="10580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dirty="0" smtClean="0"/>
              <a:t>・・・</a:t>
            </a:r>
            <a:endParaRPr kumimoji="1" lang="ja-JP" altLang="en-US" sz="2000" b="1" dirty="0"/>
          </a:p>
        </p:txBody>
      </p:sp>
      <p:sp>
        <p:nvSpPr>
          <p:cNvPr id="68" name="テキスト ボックス 67"/>
          <p:cNvSpPr txBox="1"/>
          <p:nvPr/>
        </p:nvSpPr>
        <p:spPr>
          <a:xfrm>
            <a:off x="321827" y="2649612"/>
            <a:ext cx="1368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000" b="1" dirty="0" smtClean="0"/>
              <a:t>SCS: 15kHz</a:t>
            </a:r>
            <a:endParaRPr kumimoji="1" lang="ja-JP" altLang="en-US" sz="2000" b="1" dirty="0"/>
          </a:p>
        </p:txBody>
      </p:sp>
      <p:sp>
        <p:nvSpPr>
          <p:cNvPr id="69" name="テキスト ボックス 68"/>
          <p:cNvSpPr txBox="1"/>
          <p:nvPr/>
        </p:nvSpPr>
        <p:spPr>
          <a:xfrm>
            <a:off x="105803" y="3791010"/>
            <a:ext cx="16921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000" b="1" dirty="0" smtClean="0"/>
              <a:t> </a:t>
            </a:r>
            <a:r>
              <a:rPr kumimoji="1" lang="en-US" altLang="ja-JP" sz="2000" b="1" dirty="0" smtClean="0"/>
              <a:t>SCS: 60kHz</a:t>
            </a:r>
            <a:endParaRPr kumimoji="1" lang="ja-JP" altLang="en-US" sz="2000" b="1" dirty="0"/>
          </a:p>
        </p:txBody>
      </p:sp>
      <p:cxnSp>
        <p:nvCxnSpPr>
          <p:cNvPr id="70" name="直線矢印コネクタ 69"/>
          <p:cNvCxnSpPr/>
          <p:nvPr/>
        </p:nvCxnSpPr>
        <p:spPr>
          <a:xfrm flipV="1">
            <a:off x="2510303" y="2585435"/>
            <a:ext cx="0" cy="61416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線矢印コネクタ 70"/>
          <p:cNvCxnSpPr/>
          <p:nvPr/>
        </p:nvCxnSpPr>
        <p:spPr>
          <a:xfrm flipV="1">
            <a:off x="2277918" y="2593924"/>
            <a:ext cx="0" cy="61416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テキスト ボックス 71"/>
          <p:cNvSpPr txBox="1"/>
          <p:nvPr/>
        </p:nvSpPr>
        <p:spPr>
          <a:xfrm>
            <a:off x="1640020" y="2649612"/>
            <a:ext cx="10580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dirty="0" smtClean="0"/>
              <a:t>・・・</a:t>
            </a:r>
            <a:endParaRPr kumimoji="1" lang="ja-JP" altLang="en-US" sz="2000" b="1" dirty="0"/>
          </a:p>
        </p:txBody>
      </p:sp>
      <p:cxnSp>
        <p:nvCxnSpPr>
          <p:cNvPr id="73" name="直線矢印コネクタ 72"/>
          <p:cNvCxnSpPr/>
          <p:nvPr/>
        </p:nvCxnSpPr>
        <p:spPr>
          <a:xfrm flipV="1">
            <a:off x="2746349" y="2582049"/>
            <a:ext cx="0" cy="61416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線矢印コネクタ 73"/>
          <p:cNvCxnSpPr/>
          <p:nvPr/>
        </p:nvCxnSpPr>
        <p:spPr>
          <a:xfrm flipV="1">
            <a:off x="2977976" y="2584677"/>
            <a:ext cx="0" cy="61416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線矢印コネクタ 74"/>
          <p:cNvCxnSpPr/>
          <p:nvPr/>
        </p:nvCxnSpPr>
        <p:spPr>
          <a:xfrm flipV="1">
            <a:off x="3214022" y="2581291"/>
            <a:ext cx="0" cy="61416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線矢印コネクタ 75"/>
          <p:cNvCxnSpPr/>
          <p:nvPr/>
        </p:nvCxnSpPr>
        <p:spPr>
          <a:xfrm flipV="1">
            <a:off x="3446407" y="2574318"/>
            <a:ext cx="0" cy="61416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線矢印コネクタ 76"/>
          <p:cNvCxnSpPr/>
          <p:nvPr/>
        </p:nvCxnSpPr>
        <p:spPr>
          <a:xfrm flipV="1">
            <a:off x="3682453" y="2570932"/>
            <a:ext cx="0" cy="61416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線矢印コネクタ 77"/>
          <p:cNvCxnSpPr/>
          <p:nvPr/>
        </p:nvCxnSpPr>
        <p:spPr>
          <a:xfrm flipV="1">
            <a:off x="3914080" y="2573560"/>
            <a:ext cx="0" cy="61416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線矢印コネクタ 78"/>
          <p:cNvCxnSpPr/>
          <p:nvPr/>
        </p:nvCxnSpPr>
        <p:spPr>
          <a:xfrm flipV="1">
            <a:off x="4150126" y="2570174"/>
            <a:ext cx="0" cy="61416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線矢印コネクタ 79"/>
          <p:cNvCxnSpPr/>
          <p:nvPr/>
        </p:nvCxnSpPr>
        <p:spPr>
          <a:xfrm flipV="1">
            <a:off x="5918429" y="2584677"/>
            <a:ext cx="0" cy="61416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線矢印コネクタ 80"/>
          <p:cNvCxnSpPr/>
          <p:nvPr/>
        </p:nvCxnSpPr>
        <p:spPr>
          <a:xfrm flipV="1">
            <a:off x="5686044" y="2593166"/>
            <a:ext cx="0" cy="61416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線矢印コネクタ 81"/>
          <p:cNvCxnSpPr/>
          <p:nvPr/>
        </p:nvCxnSpPr>
        <p:spPr>
          <a:xfrm flipV="1">
            <a:off x="6154475" y="2581291"/>
            <a:ext cx="0" cy="61416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線矢印コネクタ 82"/>
          <p:cNvCxnSpPr/>
          <p:nvPr/>
        </p:nvCxnSpPr>
        <p:spPr>
          <a:xfrm flipV="1">
            <a:off x="6386102" y="2583919"/>
            <a:ext cx="0" cy="61416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線矢印コネクタ 83"/>
          <p:cNvCxnSpPr/>
          <p:nvPr/>
        </p:nvCxnSpPr>
        <p:spPr>
          <a:xfrm flipV="1">
            <a:off x="6622148" y="2580533"/>
            <a:ext cx="0" cy="61416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線矢印コネクタ 84"/>
          <p:cNvCxnSpPr/>
          <p:nvPr/>
        </p:nvCxnSpPr>
        <p:spPr>
          <a:xfrm flipV="1">
            <a:off x="6854533" y="2573560"/>
            <a:ext cx="0" cy="61416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線矢印コネクタ 85"/>
          <p:cNvCxnSpPr/>
          <p:nvPr/>
        </p:nvCxnSpPr>
        <p:spPr>
          <a:xfrm flipV="1">
            <a:off x="7090579" y="2570174"/>
            <a:ext cx="0" cy="61416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線矢印コネクタ 86"/>
          <p:cNvCxnSpPr/>
          <p:nvPr/>
        </p:nvCxnSpPr>
        <p:spPr>
          <a:xfrm flipV="1">
            <a:off x="7322206" y="2572802"/>
            <a:ext cx="0" cy="61416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線矢印コネクタ 87"/>
          <p:cNvCxnSpPr/>
          <p:nvPr/>
        </p:nvCxnSpPr>
        <p:spPr>
          <a:xfrm flipV="1">
            <a:off x="7558252" y="2569416"/>
            <a:ext cx="0" cy="61416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テキスト ボックス 88"/>
          <p:cNvSpPr txBox="1"/>
          <p:nvPr/>
        </p:nvSpPr>
        <p:spPr>
          <a:xfrm>
            <a:off x="7558252" y="2692462"/>
            <a:ext cx="10580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dirty="0" smtClean="0"/>
              <a:t>・・・</a:t>
            </a:r>
            <a:endParaRPr kumimoji="1" lang="ja-JP" altLang="en-US" sz="2000" b="1" dirty="0"/>
          </a:p>
        </p:txBody>
      </p:sp>
      <p:cxnSp>
        <p:nvCxnSpPr>
          <p:cNvPr id="90" name="直線矢印コネクタ 89"/>
          <p:cNvCxnSpPr/>
          <p:nvPr/>
        </p:nvCxnSpPr>
        <p:spPr>
          <a:xfrm flipV="1">
            <a:off x="2973162" y="3625786"/>
            <a:ext cx="0" cy="61416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線矢印コネクタ 90"/>
          <p:cNvCxnSpPr/>
          <p:nvPr/>
        </p:nvCxnSpPr>
        <p:spPr>
          <a:xfrm flipV="1">
            <a:off x="3887545" y="3625786"/>
            <a:ext cx="0" cy="61416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線矢印コネクタ 91"/>
          <p:cNvCxnSpPr/>
          <p:nvPr/>
        </p:nvCxnSpPr>
        <p:spPr>
          <a:xfrm flipV="1">
            <a:off x="6131668" y="3625786"/>
            <a:ext cx="0" cy="61416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線矢印コネクタ 92"/>
          <p:cNvCxnSpPr/>
          <p:nvPr/>
        </p:nvCxnSpPr>
        <p:spPr>
          <a:xfrm flipV="1">
            <a:off x="7092280" y="3625786"/>
            <a:ext cx="0" cy="61416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線矢印コネクタ 93"/>
          <p:cNvCxnSpPr/>
          <p:nvPr/>
        </p:nvCxnSpPr>
        <p:spPr>
          <a:xfrm flipV="1">
            <a:off x="8016509" y="3625786"/>
            <a:ext cx="0" cy="61416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テキスト ボックス 94"/>
          <p:cNvSpPr txBox="1"/>
          <p:nvPr/>
        </p:nvSpPr>
        <p:spPr>
          <a:xfrm>
            <a:off x="8050433" y="3801740"/>
            <a:ext cx="10580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dirty="0" smtClean="0"/>
              <a:t>・・・</a:t>
            </a:r>
            <a:endParaRPr kumimoji="1" lang="ja-JP" altLang="en-US" sz="2000" b="1" dirty="0"/>
          </a:p>
        </p:txBody>
      </p:sp>
      <p:sp>
        <p:nvSpPr>
          <p:cNvPr id="96" name="テキスト ボックス 95"/>
          <p:cNvSpPr txBox="1"/>
          <p:nvPr/>
        </p:nvSpPr>
        <p:spPr>
          <a:xfrm>
            <a:off x="1640020" y="3801740"/>
            <a:ext cx="10580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dirty="0" smtClean="0"/>
              <a:t>・・・</a:t>
            </a:r>
            <a:endParaRPr kumimoji="1" lang="ja-JP" altLang="en-US" sz="2000" b="1" dirty="0"/>
          </a:p>
        </p:txBody>
      </p:sp>
      <p:cxnSp>
        <p:nvCxnSpPr>
          <p:cNvPr id="97" name="直線矢印コネクタ 96"/>
          <p:cNvCxnSpPr/>
          <p:nvPr/>
        </p:nvCxnSpPr>
        <p:spPr>
          <a:xfrm>
            <a:off x="2399060" y="2257634"/>
            <a:ext cx="4979148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テキスト ボックス 97"/>
          <p:cNvSpPr txBox="1"/>
          <p:nvPr/>
        </p:nvSpPr>
        <p:spPr>
          <a:xfrm>
            <a:off x="4178996" y="1844824"/>
            <a:ext cx="1368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000" b="1" dirty="0" smtClean="0"/>
              <a:t>720kHz</a:t>
            </a:r>
            <a:endParaRPr kumimoji="1" lang="ja-JP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41894412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 txBox="1">
            <a:spLocks/>
          </p:cNvSpPr>
          <p:nvPr/>
        </p:nvSpPr>
        <p:spPr>
          <a:xfrm>
            <a:off x="457200" y="116632"/>
            <a:ext cx="8229600" cy="56207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3200" dirty="0" smtClean="0"/>
              <a:t>Alt.3</a:t>
            </a:r>
            <a:endParaRPr lang="ja-JP" altLang="en-US" sz="3200" dirty="0"/>
          </a:p>
        </p:txBody>
      </p:sp>
      <p:sp>
        <p:nvSpPr>
          <p:cNvPr id="3" name="コンテンツ プレースホルダー 2"/>
          <p:cNvSpPr txBox="1">
            <a:spLocks/>
          </p:cNvSpPr>
          <p:nvPr/>
        </p:nvSpPr>
        <p:spPr>
          <a:xfrm>
            <a:off x="179512" y="764704"/>
            <a:ext cx="8784976" cy="57606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400" dirty="0" smtClean="0"/>
              <a:t>Alt.3 </a:t>
            </a:r>
          </a:p>
          <a:p>
            <a:pPr lvl="1"/>
            <a:r>
              <a:rPr lang="en-US" altLang="ja-JP" sz="2000" dirty="0" smtClean="0"/>
              <a:t>Subcarriers </a:t>
            </a:r>
            <a:r>
              <a:rPr lang="en-US" altLang="ja-JP" sz="2000" dirty="0"/>
              <a:t>are not mapped with nested structure. Subcarriers are centered within the PRB regardless of the subcarrier spacing. Subcarrier location within a PRB is fixed regardless of the subcarrier spacing.</a:t>
            </a:r>
          </a:p>
          <a:p>
            <a:pPr lvl="1"/>
            <a:endParaRPr lang="en-US" altLang="ja-JP" sz="2000" dirty="0" smtClean="0"/>
          </a:p>
          <a:p>
            <a:pPr lvl="1"/>
            <a:endParaRPr lang="en-US" altLang="ja-JP" sz="2000" dirty="0"/>
          </a:p>
          <a:p>
            <a:pPr lvl="1"/>
            <a:endParaRPr lang="en-US" altLang="ja-JP" sz="2000" dirty="0" smtClean="0"/>
          </a:p>
          <a:p>
            <a:pPr lvl="1"/>
            <a:endParaRPr lang="en-US" altLang="ja-JP" sz="2000" dirty="0"/>
          </a:p>
          <a:p>
            <a:pPr lvl="1"/>
            <a:endParaRPr lang="en-US" altLang="ja-JP" sz="2000" dirty="0" smtClean="0"/>
          </a:p>
          <a:p>
            <a:pPr lvl="1"/>
            <a:endParaRPr lang="en-US" altLang="ja-JP" sz="2000" dirty="0"/>
          </a:p>
          <a:p>
            <a:pPr lvl="1"/>
            <a:r>
              <a:rPr lang="en-US" altLang="ja-JP" sz="2000" dirty="0" smtClean="0"/>
              <a:t>Pros</a:t>
            </a:r>
            <a:endParaRPr lang="en-US" altLang="ja-JP" sz="2000" dirty="0"/>
          </a:p>
          <a:p>
            <a:pPr lvl="2"/>
            <a:r>
              <a:rPr lang="en-US" altLang="ja-JP" sz="1800" dirty="0" smtClean="0"/>
              <a:t>It </a:t>
            </a:r>
            <a:r>
              <a:rPr lang="en-US" altLang="ja-JP" sz="1800" dirty="0"/>
              <a:t>can mitigate unbalanced interference to neighbor RBs.</a:t>
            </a:r>
          </a:p>
          <a:p>
            <a:pPr lvl="1"/>
            <a:r>
              <a:rPr lang="en-US" altLang="ja-JP" sz="2000" dirty="0" smtClean="0"/>
              <a:t>Cons</a:t>
            </a:r>
            <a:endParaRPr lang="en-US" altLang="ja-JP" sz="2000" dirty="0"/>
          </a:p>
          <a:p>
            <a:pPr lvl="2"/>
            <a:r>
              <a:rPr lang="en-US" altLang="ja-JP" sz="1800" dirty="0"/>
              <a:t>It is </a:t>
            </a:r>
            <a:r>
              <a:rPr lang="en-US" altLang="ja-JP" sz="1800" dirty="0" smtClean="0"/>
              <a:t>NOT aligned </a:t>
            </a:r>
            <a:r>
              <a:rPr lang="en-US" altLang="ja-JP" sz="1800" dirty="0"/>
              <a:t>with previous agreement on subcarrier </a:t>
            </a:r>
            <a:r>
              <a:rPr lang="en-US" altLang="ja-JP" sz="1800" dirty="0" smtClean="0"/>
              <a:t>mapping and then to revert the previous agreement is necessary.</a:t>
            </a:r>
          </a:p>
          <a:p>
            <a:pPr lvl="2"/>
            <a:r>
              <a:rPr lang="en-US" altLang="ja-JP" sz="1800" dirty="0"/>
              <a:t>This may have some unknown impact to other design aspect regarding the mixed numerology.</a:t>
            </a: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6230" y="2132856"/>
            <a:ext cx="3635970" cy="2516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79964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6207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Subcarrier mapping within a PRB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76064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ja-JP" sz="2800" dirty="0" smtClean="0"/>
              <a:t>Proposal 1:</a:t>
            </a:r>
          </a:p>
          <a:p>
            <a:r>
              <a:rPr lang="en-US" altLang="ja-JP" sz="2400" dirty="0"/>
              <a:t>RAN1 will choose subcarrier mapping within a PRB from following 3 alternatives.</a:t>
            </a:r>
          </a:p>
          <a:p>
            <a:pPr lvl="1"/>
            <a:r>
              <a:rPr lang="en-US" altLang="ja-JP" sz="2000" dirty="0"/>
              <a:t>Alt.1: Subcarriers are mapped with nested structure. Subcarrier locations within a PRB is fixed regardless</a:t>
            </a:r>
            <a:r>
              <a:rPr lang="en-GB" altLang="ja-JP" sz="2000" dirty="0"/>
              <a:t> of the subcarrier spacing.</a:t>
            </a:r>
          </a:p>
          <a:p>
            <a:pPr lvl="1"/>
            <a:r>
              <a:rPr lang="en-US" altLang="ja-JP" sz="2000" dirty="0" smtClean="0"/>
              <a:t>Alt. 2: Subcarriers are mapped with nested structure. Subcarrier location within a PRB can be changed with SCS dependent configurable frequency offsets.</a:t>
            </a:r>
            <a:endParaRPr lang="en-US" altLang="ja-JP" sz="1600" dirty="0" smtClean="0"/>
          </a:p>
          <a:p>
            <a:pPr lvl="1"/>
            <a:r>
              <a:rPr lang="en-US" altLang="ja-JP" sz="2000" dirty="0" smtClean="0"/>
              <a:t>Alt.3: Subcarriers are not mapped with nested structure. </a:t>
            </a:r>
            <a:r>
              <a:rPr lang="en-US" altLang="ja-JP" sz="2000" dirty="0"/>
              <a:t>Subcarriers are centered within the PRB regardless of the subcarrier spacing</a:t>
            </a:r>
            <a:r>
              <a:rPr lang="en-US" altLang="ja-JP" sz="2000" dirty="0" smtClean="0"/>
              <a:t>. Subcarrier location within a PRB is fixed regardless of the subcarrier spacing.</a:t>
            </a:r>
          </a:p>
          <a:p>
            <a:pPr marL="914400" lvl="2" indent="0">
              <a:buNone/>
            </a:pPr>
            <a:r>
              <a:rPr lang="en-US" altLang="ja-JP" sz="1800" dirty="0" smtClean="0"/>
              <a:t>Note: To revert following agreement in RAN1#86 is needed.</a:t>
            </a:r>
          </a:p>
          <a:p>
            <a:pPr lvl="3"/>
            <a:r>
              <a:rPr lang="en-US" altLang="ja-JP" sz="1600" dirty="0" smtClean="0"/>
              <a:t>Agreements</a:t>
            </a:r>
            <a:r>
              <a:rPr lang="en-US" altLang="ja-JP" sz="1600" dirty="0"/>
              <a:t>:</a:t>
            </a:r>
          </a:p>
          <a:p>
            <a:pPr lvl="4"/>
            <a:r>
              <a:rPr lang="en-US" altLang="ja-JP" sz="1400" dirty="0" smtClean="0"/>
              <a:t>For </a:t>
            </a:r>
            <a:r>
              <a:rPr lang="en-US" altLang="ja-JP" sz="1400" dirty="0"/>
              <a:t>subcarrier spacing of 2</a:t>
            </a:r>
            <a:r>
              <a:rPr lang="en-US" altLang="ja-JP" sz="1400" baseline="30000" dirty="0"/>
              <a:t>n</a:t>
            </a:r>
            <a:r>
              <a:rPr lang="en-US" altLang="ja-JP" sz="1400" dirty="0"/>
              <a:t> * 15kHz, subcarriers are mapped on the subset/superset of those for subcarrier spacing of 15kHz in a nested manner in the frequency </a:t>
            </a:r>
            <a:r>
              <a:rPr lang="en-US" altLang="ja-JP" sz="1400" dirty="0" smtClean="0"/>
              <a:t>domain</a:t>
            </a:r>
          </a:p>
        </p:txBody>
      </p:sp>
    </p:spTree>
    <p:extLst>
      <p:ext uri="{BB962C8B-B14F-4D97-AF65-F5344CB8AC3E}">
        <p14:creationId xmlns:p14="http://schemas.microsoft.com/office/powerpoint/2010/main" val="2509425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6207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PRB grid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76064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ja-JP" sz="2800" dirty="0" smtClean="0"/>
              <a:t>Background</a:t>
            </a:r>
          </a:p>
          <a:p>
            <a:r>
              <a:rPr lang="en-US" altLang="ja-JP" sz="2000" dirty="0" smtClean="0"/>
              <a:t>Following alternatives can be considered for reference point to PRB grid.</a:t>
            </a:r>
          </a:p>
          <a:p>
            <a:pPr lvl="1"/>
            <a:r>
              <a:rPr lang="en-US" altLang="ja-JP" sz="1800" dirty="0" smtClean="0"/>
              <a:t>Alt.1: </a:t>
            </a:r>
            <a:r>
              <a:rPr lang="en-US" altLang="ja-JP" sz="1800" dirty="0"/>
              <a:t>Reference point  </a:t>
            </a:r>
            <a:r>
              <a:rPr lang="en-US" altLang="ja-JP" sz="1800" dirty="0" smtClean="0"/>
              <a:t>is derived </a:t>
            </a:r>
            <a:r>
              <a:rPr lang="en-US" altLang="ja-JP" sz="1800" dirty="0"/>
              <a:t>from the SS </a:t>
            </a:r>
            <a:r>
              <a:rPr lang="en-US" altLang="ja-JP" sz="1800" dirty="0" smtClean="0"/>
              <a:t>block (i.e., PRB grid and NR carrier have some relation).</a:t>
            </a:r>
          </a:p>
          <a:p>
            <a:pPr lvl="2"/>
            <a:r>
              <a:rPr lang="en-US" altLang="ja-JP" sz="1600" dirty="0" smtClean="0"/>
              <a:t>Alt.1-1:Reference </a:t>
            </a:r>
            <a:r>
              <a:rPr lang="en-US" altLang="ja-JP" sz="1600" dirty="0"/>
              <a:t>point is </a:t>
            </a:r>
            <a:r>
              <a:rPr lang="en-US" altLang="ja-JP" sz="1600" dirty="0" smtClean="0"/>
              <a:t>determined related to the </a:t>
            </a:r>
            <a:r>
              <a:rPr lang="en-US" altLang="ja-JP" sz="1600" dirty="0"/>
              <a:t>edge </a:t>
            </a:r>
            <a:r>
              <a:rPr lang="en-US" altLang="ja-JP" sz="1600" dirty="0" smtClean="0"/>
              <a:t>of </a:t>
            </a:r>
            <a:r>
              <a:rPr lang="en-US" altLang="ja-JP" sz="1600" dirty="0"/>
              <a:t>NR </a:t>
            </a:r>
            <a:r>
              <a:rPr lang="en-US" altLang="ja-JP" sz="1600" dirty="0" smtClean="0"/>
              <a:t>carrier</a:t>
            </a:r>
          </a:p>
          <a:p>
            <a:pPr lvl="2"/>
            <a:r>
              <a:rPr lang="en-US" altLang="ja-JP" sz="1600" dirty="0" smtClean="0"/>
              <a:t>Alt.1-2:Reference </a:t>
            </a:r>
            <a:r>
              <a:rPr lang="en-US" altLang="ja-JP" sz="1600" dirty="0"/>
              <a:t>point is determined related to the </a:t>
            </a:r>
            <a:r>
              <a:rPr lang="en-US" altLang="ja-JP" sz="1600" dirty="0" smtClean="0"/>
              <a:t>center of </a:t>
            </a:r>
            <a:r>
              <a:rPr lang="en-US" altLang="ja-JP" sz="1600" dirty="0"/>
              <a:t>NR </a:t>
            </a:r>
            <a:r>
              <a:rPr lang="en-US" altLang="ja-JP" sz="1600" dirty="0" smtClean="0"/>
              <a:t>carrier</a:t>
            </a:r>
          </a:p>
          <a:p>
            <a:pPr lvl="1"/>
            <a:r>
              <a:rPr lang="en-US" altLang="ja-JP" sz="1800" dirty="0" smtClean="0"/>
              <a:t>Alt.2: </a:t>
            </a:r>
            <a:r>
              <a:rPr lang="en-US" altLang="ja-JP" sz="1800" dirty="0"/>
              <a:t>Reference </a:t>
            </a:r>
            <a:r>
              <a:rPr lang="en-US" altLang="ja-JP" sz="1800" dirty="0" smtClean="0"/>
              <a:t>point </a:t>
            </a:r>
            <a:r>
              <a:rPr lang="en-US" altLang="ja-JP" sz="1800" dirty="0"/>
              <a:t>is </a:t>
            </a:r>
            <a:r>
              <a:rPr lang="en-US" altLang="ja-JP" sz="1800" dirty="0" smtClean="0"/>
              <a:t>derived from NR band</a:t>
            </a:r>
          </a:p>
          <a:p>
            <a:pPr lvl="2"/>
            <a:r>
              <a:rPr lang="en-US" altLang="ja-JP" sz="1600" dirty="0" smtClean="0"/>
              <a:t>Alt.2-1:Reference </a:t>
            </a:r>
            <a:r>
              <a:rPr lang="en-US" altLang="ja-JP" sz="1600" dirty="0"/>
              <a:t>point is determined related to the edge of NR </a:t>
            </a:r>
            <a:r>
              <a:rPr lang="en-US" altLang="ja-JP" sz="1600" dirty="0" smtClean="0"/>
              <a:t>band</a:t>
            </a:r>
            <a:endParaRPr lang="en-US" altLang="ja-JP" sz="1600" dirty="0"/>
          </a:p>
          <a:p>
            <a:pPr lvl="2"/>
            <a:r>
              <a:rPr lang="en-US" altLang="ja-JP" sz="1600" dirty="0" smtClean="0"/>
              <a:t>Alt.2-2:Reference </a:t>
            </a:r>
            <a:r>
              <a:rPr lang="en-US" altLang="ja-JP" sz="1600" dirty="0"/>
              <a:t>point is determined related to the center of NR </a:t>
            </a:r>
            <a:r>
              <a:rPr lang="en-US" altLang="ja-JP" sz="1600" dirty="0" smtClean="0"/>
              <a:t>band</a:t>
            </a:r>
            <a:endParaRPr lang="en-US" altLang="ja-JP" sz="1600" dirty="0"/>
          </a:p>
          <a:p>
            <a:pPr lvl="1"/>
            <a:r>
              <a:rPr lang="en-US" altLang="ja-JP" sz="1800" dirty="0" smtClean="0"/>
              <a:t>Note: Exact alignment between reference point and subcarrier within PRB grid is addressed in Proposal 1.</a:t>
            </a:r>
            <a:endParaRPr lang="en-US" altLang="ja-JP" sz="1800" dirty="0"/>
          </a:p>
          <a:p>
            <a:pPr marL="457200" lvl="1" indent="0">
              <a:buNone/>
            </a:pPr>
            <a:endParaRPr lang="en-US" altLang="ja-JP" sz="1800" dirty="0" smtClean="0"/>
          </a:p>
          <a:p>
            <a:pPr marL="0" indent="0">
              <a:buNone/>
            </a:pPr>
            <a:r>
              <a:rPr lang="en-GB" altLang="ja-JP" sz="2800" dirty="0" smtClean="0"/>
              <a:t>Proposal 2:</a:t>
            </a:r>
          </a:p>
          <a:p>
            <a:r>
              <a:rPr lang="en-US" altLang="ja-JP" sz="2000" dirty="0"/>
              <a:t>RAN1 will </a:t>
            </a:r>
            <a:r>
              <a:rPr lang="en-US" altLang="ja-JP" sz="2000" dirty="0" smtClean="0"/>
              <a:t>down select from above alternatives.</a:t>
            </a:r>
          </a:p>
        </p:txBody>
      </p:sp>
    </p:spTree>
    <p:extLst>
      <p:ext uri="{BB962C8B-B14F-4D97-AF65-F5344CB8AC3E}">
        <p14:creationId xmlns:p14="http://schemas.microsoft.com/office/powerpoint/2010/main" val="1192309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6207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LS to RAN4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76064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altLang="ja-JP" sz="2800" dirty="0" smtClean="0"/>
              <a:t>Proposal 3:</a:t>
            </a:r>
          </a:p>
          <a:p>
            <a:r>
              <a:rPr lang="en-US" altLang="ja-JP" sz="2000" dirty="0" smtClean="0"/>
              <a:t>RAN1 send LS </a:t>
            </a:r>
            <a:r>
              <a:rPr lang="en-US" altLang="ja-JP" sz="2000" dirty="0"/>
              <a:t>to RAN4 to inform current RAN1 </a:t>
            </a:r>
            <a:r>
              <a:rPr lang="en-US" altLang="ja-JP" sz="2000" dirty="0" smtClean="0"/>
              <a:t>decisions on subcarrier mapping within a PRB and PRB grid assumptions.</a:t>
            </a:r>
          </a:p>
        </p:txBody>
      </p:sp>
    </p:spTree>
    <p:extLst>
      <p:ext uri="{BB962C8B-B14F-4D97-AF65-F5344CB8AC3E}">
        <p14:creationId xmlns:p14="http://schemas.microsoft.com/office/powerpoint/2010/main" val="1574002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1754</TotalTime>
  <Words>616</Words>
  <Application>Microsoft Office PowerPoint</Application>
  <PresentationFormat>画面に合わせる (4:3)</PresentationFormat>
  <Paragraphs>102</Paragraphs>
  <Slides>8</Slides>
  <Notes>5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9" baseType="lpstr">
      <vt:lpstr>Office ​​テーマ</vt:lpstr>
      <vt:lpstr>WF on subcarrier mapping and PRB grid</vt:lpstr>
      <vt:lpstr>Subcarrier mapping within a PRB</vt:lpstr>
      <vt:lpstr>PowerPoint プレゼンテーション</vt:lpstr>
      <vt:lpstr>PowerPoint プレゼンテーション</vt:lpstr>
      <vt:lpstr>PowerPoint プレゼンテーション</vt:lpstr>
      <vt:lpstr>Subcarrier mapping within a PRB</vt:lpstr>
      <vt:lpstr>PRB grid</vt:lpstr>
      <vt:lpstr>LS to RAN4</vt:lpstr>
    </vt:vector>
  </TitlesOfParts>
  <Company>パナソニック株式会社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DC handling</dc:title>
  <dc:creator>Tetsuya Yamamoto</dc:creator>
  <cp:lastModifiedBy>Tetsuya Yamamoto</cp:lastModifiedBy>
  <cp:revision>302</cp:revision>
  <dcterms:created xsi:type="dcterms:W3CDTF">2017-01-19T03:23:31Z</dcterms:created>
  <dcterms:modified xsi:type="dcterms:W3CDTF">2017-02-15T11:53:41Z</dcterms:modified>
</cp:coreProperties>
</file>