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72" r:id="rId3"/>
    <p:sldId id="269" r:id="rId4"/>
    <p:sldId id="270" r:id="rId5"/>
    <p:sldId id="273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88868" autoAdjust="0"/>
  </p:normalViewPr>
  <p:slideViewPr>
    <p:cSldViewPr>
      <p:cViewPr varScale="1">
        <p:scale>
          <a:sx n="58" d="100"/>
          <a:sy n="58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6220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0161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519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66724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6150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615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PUCCH multiplexing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781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</a:t>
            </a:r>
            <a:r>
              <a:rPr lang="en-US" altLang="zh-CN" dirty="0" smtClean="0">
                <a:solidFill>
                  <a:srgbClr val="898989"/>
                </a:solidFill>
              </a:rPr>
              <a:t>, OPPO, NTT DOCOMO, vivo, </a:t>
            </a:r>
            <a:r>
              <a:rPr lang="en-GB" altLang="zh-CN" dirty="0" smtClean="0"/>
              <a:t>Lenovo, Motorola Mobility, CATT, Panasonic</a:t>
            </a:r>
            <a:r>
              <a:rPr lang="en-US" altLang="zh-CN" dirty="0" smtClean="0">
                <a:solidFill>
                  <a:srgbClr val="898989"/>
                </a:solidFill>
              </a:rPr>
              <a:t>…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</a:rPr>
              <a:t>3GPP TSG-RAN WG1 Meeting #88</a:t>
            </a:r>
            <a:r>
              <a:rPr lang="en-US" altLang="zh-CN" sz="2400" dirty="0" smtClean="0">
                <a:latin typeface="+mj-lt"/>
              </a:rPr>
              <a:t>		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</a:rPr>
              <a:t>Athens, Greece, 13th-17th  February </a:t>
            </a:r>
            <a:r>
              <a:rPr lang="en-US" altLang="zh-CN" sz="2400" dirty="0" smtClean="0">
                <a:latin typeface="+mj-lt"/>
              </a:rPr>
              <a:t>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</a:rPr>
              <a:t>AI:  8.1.3.2</a:t>
            </a:r>
            <a:endParaRPr lang="zh-CN" altLang="zh-CN" sz="2800" dirty="0" smtClean="0">
              <a:latin typeface="+mj-lt"/>
            </a:endParaRPr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R1-1703862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sz="2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pPr lvl="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zh-CN" sz="2800" dirty="0" smtClean="0">
                <a:latin typeface="Times"/>
                <a:ea typeface="MS Mincho"/>
                <a:cs typeface="Times New Roman"/>
              </a:rPr>
              <a:t>A UCI carried by long duration UL control channel at least with low PAPR design can be transmitted in one slot or multiple slots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Transmission across multiple slots should allow a total duration of [1] ms at least for some cases</a:t>
            </a:r>
            <a:endParaRPr lang="zh-CN" altLang="zh-CN" sz="2400" dirty="0" smtClean="0">
              <a:latin typeface="Times"/>
              <a:ea typeface="Batang"/>
              <a:cs typeface="Times New Roman"/>
            </a:endParaRPr>
          </a:p>
          <a:p>
            <a:pPr lvl="2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FFS: more than [1] ms at least for some cases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FFS the numbers of the slots</a:t>
            </a:r>
          </a:p>
          <a:p>
            <a:pPr marL="914400" lvl="0" indent="-914400">
              <a:spcAft>
                <a:spcPts val="0"/>
              </a:spcAft>
              <a:buNone/>
            </a:pPr>
            <a:r>
              <a:rPr lang="en-US" altLang="zh-CN" sz="2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</a:p>
          <a:p>
            <a:pPr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zh-CN" sz="2800" dirty="0" smtClean="0">
                <a:latin typeface="Times"/>
                <a:ea typeface="MS Mincho"/>
                <a:cs typeface="Times New Roman"/>
              </a:rPr>
              <a:t>Long UL-part of a slot can be used for transmission of PUCCH in long-duration</a:t>
            </a: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i.e., PUCCH in long-duration is supported for both UL-only slot and a slot with the number of uplink symbols greater than X (X &gt;= 2).</a:t>
            </a:r>
          </a:p>
          <a:p>
            <a:pPr lvl="2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FFS exact value of X</a:t>
            </a: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endParaRPr lang="zh-CN" altLang="zh-CN" sz="2000" dirty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Motivation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lvl="0"/>
            <a:r>
              <a:rPr lang="en-US" sz="2800" dirty="0"/>
              <a:t>In NR</a:t>
            </a:r>
            <a:r>
              <a:rPr lang="en-US" sz="2800" dirty="0" smtClean="0"/>
              <a:t>, PUCCH in short duration is used for quickly feedback</a:t>
            </a:r>
          </a:p>
          <a:p>
            <a:pPr lvl="0"/>
            <a:r>
              <a:rPr lang="en-US" sz="2800" dirty="0" smtClean="0"/>
              <a:t>PUCCH in short duration need to be supported for all kinds of slot, including DL domain slot, UL only slot and UL domain slot</a:t>
            </a:r>
          </a:p>
          <a:p>
            <a:r>
              <a:rPr lang="en-US" altLang="zh-CN" sz="2800" dirty="0" smtClean="0"/>
              <a:t>When </a:t>
            </a:r>
            <a:r>
              <a:rPr lang="en-US" sz="2800" dirty="0"/>
              <a:t>PUCCH in short duration </a:t>
            </a:r>
            <a:r>
              <a:rPr lang="en-US" sz="2800" dirty="0" smtClean="0"/>
              <a:t>is supported </a:t>
            </a:r>
            <a:r>
              <a:rPr lang="en-US" sz="2800" dirty="0"/>
              <a:t>for </a:t>
            </a:r>
            <a:r>
              <a:rPr lang="en-US" sz="2800" dirty="0" smtClean="0"/>
              <a:t>UL </a:t>
            </a:r>
            <a:r>
              <a:rPr lang="en-US" sz="2800" dirty="0"/>
              <a:t>only and UL </a:t>
            </a:r>
            <a:r>
              <a:rPr lang="en-US" sz="2800" dirty="0" smtClean="0"/>
              <a:t>domain slot, multiplexed PUCCH </a:t>
            </a:r>
            <a:r>
              <a:rPr lang="en-US" altLang="en-US" sz="2800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en-US" altLang="en-US" sz="2800" dirty="0">
                <a:latin typeface="Calibri" pitchFamily="34" charset="0"/>
                <a:cs typeface="Calibri" pitchFamily="34" charset="0"/>
              </a:rPr>
              <a:t>short and long </a:t>
            </a:r>
            <a:r>
              <a:rPr lang="en-US" altLang="en-US" sz="2800" dirty="0" smtClean="0">
                <a:latin typeface="Calibri" pitchFamily="34" charset="0"/>
                <a:cs typeface="Calibri" pitchFamily="34" charset="0"/>
              </a:rPr>
              <a:t>duration in one slot needs to be considered</a:t>
            </a:r>
            <a:endParaRPr lang="en-US" sz="2800" dirty="0"/>
          </a:p>
          <a:p>
            <a:pPr lvl="0"/>
            <a:endParaRPr lang="en-US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3531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lvl="0" latinLnBrk="0"/>
            <a:r>
              <a:rPr lang="en-US" altLang="en-US" sz="3600" dirty="0" smtClean="0">
                <a:latin typeface="Calibri" pitchFamily="34" charset="0"/>
                <a:cs typeface="Calibri" pitchFamily="34" charset="0"/>
              </a:rPr>
              <a:t>At least TDM multiplexing between short duration PUCCH and </a:t>
            </a:r>
            <a:r>
              <a:rPr lang="en-US" altLang="en-US" sz="3600" dirty="0">
                <a:latin typeface="Calibri" pitchFamily="34" charset="0"/>
                <a:cs typeface="Calibri" pitchFamily="34" charset="0"/>
              </a:rPr>
              <a:t>long duration </a:t>
            </a:r>
            <a:r>
              <a:rPr lang="en-US" altLang="en-US" sz="3600" dirty="0" smtClean="0">
                <a:latin typeface="Calibri" pitchFamily="34" charset="0"/>
                <a:cs typeface="Calibri" pitchFamily="34" charset="0"/>
              </a:rPr>
              <a:t>PUCCH are supported</a:t>
            </a:r>
            <a:r>
              <a:rPr lang="en-US" sz="3600" dirty="0" smtClean="0">
                <a:latin typeface="Calibri" pitchFamily="34" charset="0"/>
                <a:cs typeface="Calibri" pitchFamily="34" charset="0"/>
              </a:rPr>
              <a:t> at least for different UEs in </a:t>
            </a:r>
            <a:r>
              <a:rPr lang="en-US" sz="3600" dirty="0">
                <a:latin typeface="Calibri" pitchFamily="34" charset="0"/>
                <a:cs typeface="Calibri" pitchFamily="34" charset="0"/>
              </a:rPr>
              <a:t>one </a:t>
            </a:r>
            <a:r>
              <a:rPr lang="en-US" sz="3600" dirty="0" smtClean="0">
                <a:latin typeface="Calibri" pitchFamily="34" charset="0"/>
                <a:cs typeface="Calibri" pitchFamily="34" charset="0"/>
              </a:rPr>
              <a:t>slot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FFS: FDM multiplexing</a:t>
            </a:r>
          </a:p>
        </p:txBody>
      </p:sp>
    </p:spTree>
    <p:extLst>
      <p:ext uri="{BB962C8B-B14F-4D97-AF65-F5344CB8AC3E}">
        <p14:creationId xmlns="" xmlns:p14="http://schemas.microsoft.com/office/powerpoint/2010/main" val="3189561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Appendix</a:t>
            </a:r>
            <a:endParaRPr lang="en-US" dirty="0" smtClean="0"/>
          </a:p>
        </p:txBody>
      </p:sp>
      <p:sp>
        <p:nvSpPr>
          <p:cNvPr id="6" name="矩形 5"/>
          <p:cNvSpPr/>
          <p:nvPr/>
        </p:nvSpPr>
        <p:spPr>
          <a:xfrm>
            <a:off x="5712766" y="3107583"/>
            <a:ext cx="687577" cy="31617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矩形 6"/>
          <p:cNvSpPr/>
          <p:nvPr/>
        </p:nvSpPr>
        <p:spPr>
          <a:xfrm>
            <a:off x="5708959" y="3590627"/>
            <a:ext cx="687577" cy="31617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9" name="矩形 8"/>
          <p:cNvSpPr/>
          <p:nvPr/>
        </p:nvSpPr>
        <p:spPr>
          <a:xfrm>
            <a:off x="5692917" y="4620293"/>
            <a:ext cx="687577" cy="3161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文本框 66"/>
          <p:cNvSpPr txBox="1"/>
          <p:nvPr/>
        </p:nvSpPr>
        <p:spPr>
          <a:xfrm>
            <a:off x="6582119" y="3068414"/>
            <a:ext cx="1168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PDCCH</a:t>
            </a:r>
            <a:endParaRPr lang="en-US" sz="1200" dirty="0"/>
          </a:p>
        </p:txBody>
      </p:sp>
      <p:sp>
        <p:nvSpPr>
          <p:cNvPr id="11" name="文本框 67"/>
          <p:cNvSpPr txBox="1"/>
          <p:nvPr/>
        </p:nvSpPr>
        <p:spPr>
          <a:xfrm>
            <a:off x="6569242" y="3565525"/>
            <a:ext cx="1867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PUCCH in long duration</a:t>
            </a:r>
            <a:endParaRPr lang="en-US" sz="1200" dirty="0"/>
          </a:p>
        </p:txBody>
      </p:sp>
      <p:sp>
        <p:nvSpPr>
          <p:cNvPr id="13" name="文本框 71"/>
          <p:cNvSpPr txBox="1"/>
          <p:nvPr/>
        </p:nvSpPr>
        <p:spPr>
          <a:xfrm>
            <a:off x="6553200" y="4180211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PUCCH in short duration</a:t>
            </a:r>
            <a:endParaRPr lang="en-US" sz="1200" dirty="0"/>
          </a:p>
        </p:txBody>
      </p:sp>
      <p:sp>
        <p:nvSpPr>
          <p:cNvPr id="14" name="文本框 72"/>
          <p:cNvSpPr txBox="1"/>
          <p:nvPr/>
        </p:nvSpPr>
        <p:spPr>
          <a:xfrm>
            <a:off x="6609951" y="4669268"/>
            <a:ext cx="834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PUSCH</a:t>
            </a:r>
            <a:endParaRPr lang="en-US" sz="1200" dirty="0"/>
          </a:p>
        </p:txBody>
      </p:sp>
      <p:sp>
        <p:nvSpPr>
          <p:cNvPr id="48" name="矩形 47"/>
          <p:cNvSpPr/>
          <p:nvPr/>
        </p:nvSpPr>
        <p:spPr>
          <a:xfrm>
            <a:off x="5705566" y="4146033"/>
            <a:ext cx="695234" cy="3048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lvl="0" latinLnBrk="0"/>
            <a:r>
              <a:rPr lang="en-US" altLang="en-US" sz="3600" dirty="0" smtClean="0">
                <a:latin typeface="Calibri" pitchFamily="34" charset="0"/>
                <a:cs typeface="Calibri" pitchFamily="34" charset="0"/>
              </a:rPr>
              <a:t>Examples for TDM/FDM multiplexing</a:t>
            </a:r>
            <a:endParaRPr lang="en-US" sz="3600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14401" y="1936233"/>
            <a:ext cx="4150892" cy="1187967"/>
            <a:chOff x="914401" y="1936233"/>
            <a:chExt cx="4150892" cy="1187967"/>
          </a:xfrm>
        </p:grpSpPr>
        <p:grpSp>
          <p:nvGrpSpPr>
            <p:cNvPr id="52" name="组合 51"/>
            <p:cNvGrpSpPr/>
            <p:nvPr/>
          </p:nvGrpSpPr>
          <p:grpSpPr>
            <a:xfrm>
              <a:off x="914401" y="1936233"/>
              <a:ext cx="4149131" cy="1187967"/>
              <a:chOff x="914401" y="3141261"/>
              <a:chExt cx="4149131" cy="1187967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914401" y="3141261"/>
                <a:ext cx="433135" cy="1185651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363578" y="3141261"/>
                <a:ext cx="437353" cy="118565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800930" y="3143577"/>
                <a:ext cx="3262602" cy="118565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800930" y="3143595"/>
                <a:ext cx="2847270" cy="2712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794672" y="4038600"/>
                <a:ext cx="2853528" cy="290628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4632158" y="1937084"/>
              <a:ext cx="433135" cy="1185651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43" name="组合 51"/>
          <p:cNvGrpSpPr/>
          <p:nvPr/>
        </p:nvGrpSpPr>
        <p:grpSpPr>
          <a:xfrm>
            <a:off x="914400" y="3505200"/>
            <a:ext cx="4149131" cy="1187967"/>
            <a:chOff x="914401" y="3141261"/>
            <a:chExt cx="4149131" cy="1187967"/>
          </a:xfrm>
        </p:grpSpPr>
        <p:sp>
          <p:nvSpPr>
            <p:cNvPr id="45" name="矩形 44"/>
            <p:cNvSpPr/>
            <p:nvPr/>
          </p:nvSpPr>
          <p:spPr>
            <a:xfrm>
              <a:off x="914401" y="3141261"/>
              <a:ext cx="433135" cy="1185651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363578" y="3141261"/>
              <a:ext cx="437353" cy="11856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1800930" y="3143577"/>
              <a:ext cx="3262602" cy="118565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00930" y="3143595"/>
              <a:ext cx="2847270" cy="27123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7" name="矩形 66"/>
            <p:cNvSpPr/>
            <p:nvPr/>
          </p:nvSpPr>
          <p:spPr>
            <a:xfrm>
              <a:off x="1794672" y="4038600"/>
              <a:ext cx="2853528" cy="29062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44" name="矩形 43"/>
          <p:cNvSpPr/>
          <p:nvPr/>
        </p:nvSpPr>
        <p:spPr>
          <a:xfrm>
            <a:off x="4632157" y="3506051"/>
            <a:ext cx="433135" cy="26584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69" name="组合 68"/>
          <p:cNvGrpSpPr/>
          <p:nvPr/>
        </p:nvGrpSpPr>
        <p:grpSpPr>
          <a:xfrm>
            <a:off x="914400" y="5105400"/>
            <a:ext cx="4150892" cy="1187967"/>
            <a:chOff x="914401" y="1936233"/>
            <a:chExt cx="4150892" cy="1187967"/>
          </a:xfrm>
        </p:grpSpPr>
        <p:grpSp>
          <p:nvGrpSpPr>
            <p:cNvPr id="70" name="组合 51"/>
            <p:cNvGrpSpPr/>
            <p:nvPr/>
          </p:nvGrpSpPr>
          <p:grpSpPr>
            <a:xfrm>
              <a:off x="914401" y="1936233"/>
              <a:ext cx="4149131" cy="1187967"/>
              <a:chOff x="914401" y="3141261"/>
              <a:chExt cx="4149131" cy="118796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914401" y="3141261"/>
                <a:ext cx="433135" cy="1185651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1363578" y="3141261"/>
                <a:ext cx="437353" cy="118565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800930" y="3143577"/>
                <a:ext cx="3262602" cy="118565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800930" y="3143595"/>
                <a:ext cx="3260928" cy="29702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794672" y="4038600"/>
                <a:ext cx="3267186" cy="28376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4632158" y="2224704"/>
              <a:ext cx="433135" cy="6096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6" name="矩形 35"/>
          <p:cNvSpPr/>
          <p:nvPr/>
        </p:nvSpPr>
        <p:spPr>
          <a:xfrm>
            <a:off x="4620987" y="4403271"/>
            <a:ext cx="433135" cy="26584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3189561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6180</TotalTime>
  <Words>259</Words>
  <Application>Microsoft Office PowerPoint</Application>
  <PresentationFormat>全屏显示(4:3)</PresentationFormat>
  <Paragraphs>34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PUCCH multiplexing</vt:lpstr>
      <vt:lpstr>Background</vt:lpstr>
      <vt:lpstr>Motivation</vt:lpstr>
      <vt:lpstr>Proposal</vt:lpstr>
      <vt:lpstr>Appendix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Wangda (Standard, Huawei)</cp:lastModifiedBy>
  <cp:revision>265</cp:revision>
  <dcterms:created xsi:type="dcterms:W3CDTF">2016-02-10T21:48:49Z</dcterms:created>
  <dcterms:modified xsi:type="dcterms:W3CDTF">2017-02-15T09:57:14Z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(3)UXOSJ28/BHf63YxL/hqEVEhSmiX/Pp2xIAkUZEQPZZ0mvgZmcfCxqyRIFesl0WNEWjG/GsaB
OFAGRCMbyL6kkC8GX88oO+rGYDo1P5t16k/T1gdSBJk/QF0OpmzIXOFL7ejwZ4JtHDbeH0Ps
f4d/q3q3z3SZ4yVXa8sQQ3c4k7/1DpLvQHbF+uYH+M02ollPMCVK9kWQi4qTb8TATFuqamEl
NgdbyYoAEoPuUwZEwx</vt:lpwstr>
  </property>
  <property fmtid="{D5CDD505-2E9C-101B-9397-08002B2CF9AE}" pid="3" name="_2015_ms_pID_7253431">
    <vt:lpwstr>AMzi/Z9tmvWc5FXVtKzYuk7yZUJXQrfBLN82MwoSKoGZDrHpwqXKLg
NXGDmB58Dyjp1sy7/YfEKFbSg+8xev/WSkYMZVCqCRylf380D+h2XHUN6RQgibXd24yc+rZq
EvATY1ItaXg3O1hk6rmZ7YcXN1JwCGHUzYudHuQvV29iXpkwshVBOVCjxMkVWYK/uDaxPJfo
d+5LNfdeWyQO2MQmZE3tQRHAUKzNmYMztQ14</vt:lpwstr>
  </property>
  <property fmtid="{D5CDD505-2E9C-101B-9397-08002B2CF9AE}" pid="4" name="_2015_ms_pID_7253432">
    <vt:lpwstr>aCKPfiY4x90Bz6odM9Ce/whCZms7lDVboGbQ
31UeMX+I+IOismXO3tpldhRTTraLXA==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1475918089</vt:lpwstr>
  </property>
</Properties>
</file>