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2" r:id="rId3"/>
    <p:sldId id="285" r:id="rId4"/>
    <p:sldId id="286" r:id="rId5"/>
    <p:sldId id="28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47" autoAdjust="0"/>
    <p:restoredTop sz="94660"/>
  </p:normalViewPr>
  <p:slideViewPr>
    <p:cSldViewPr>
      <p:cViewPr varScale="1">
        <p:scale>
          <a:sx n="105" d="100"/>
          <a:sy n="105" d="100"/>
        </p:scale>
        <p:origin x="87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beam indication and reporting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Samsung, Ericsson, </a:t>
            </a:r>
            <a:r>
              <a:rPr lang="en-US" altLang="ja-JP" dirty="0" smtClean="0"/>
              <a:t>NTT DOCOMO</a:t>
            </a:r>
            <a:r>
              <a:rPr lang="en-US" altLang="ja-JP" dirty="0" smtClean="0"/>
              <a:t>, </a:t>
            </a:r>
            <a:r>
              <a:rPr kumimoji="1" lang="en-US" altLang="ja-JP" dirty="0" smtClean="0"/>
              <a:t>Intel</a:t>
            </a:r>
            <a:r>
              <a:rPr kumimoji="1" lang="en-US" altLang="ja-JP" dirty="0" smtClean="0"/>
              <a:t>, </a:t>
            </a:r>
            <a:r>
              <a:rPr lang="en-US" altLang="ja-JP" dirty="0" smtClean="0"/>
              <a:t>Verizon, </a:t>
            </a:r>
            <a:r>
              <a:rPr lang="en-US" altLang="ja-JP" dirty="0" smtClean="0"/>
              <a:t>KT</a:t>
            </a:r>
            <a:endParaRPr kumimoji="1" lang="en-US" altLang="ja-JP" dirty="0" smtClean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R1-1613589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873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#87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Reno, USA, 14th </a:t>
            </a:r>
            <a:r>
              <a:rPr lang="en-US" altLang="ja-JP" sz="2400" dirty="0"/>
              <a:t>- </a:t>
            </a:r>
            <a:r>
              <a:rPr lang="en-US" altLang="ja-JP" sz="2400" dirty="0" smtClean="0"/>
              <a:t>18th November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7.1.3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dirty="0" smtClean="0"/>
              <a:t>Agreements</a:t>
            </a:r>
            <a:r>
              <a:rPr lang="en-GB" dirty="0"/>
              <a:t>:</a:t>
            </a:r>
            <a:endParaRPr lang="en-US" dirty="0"/>
          </a:p>
          <a:p>
            <a:pPr lvl="0"/>
            <a:r>
              <a:rPr lang="en-US" dirty="0"/>
              <a:t>For downlink, NR supports beam management with and without beam-related indication</a:t>
            </a:r>
          </a:p>
          <a:p>
            <a:pPr lvl="1"/>
            <a:r>
              <a:rPr lang="en-US" dirty="0"/>
              <a:t>When beam-related indication is provided, information pertaining to UE-side beamforming/receiving procedure used for data reception can be indicated </a:t>
            </a:r>
            <a:r>
              <a:rPr lang="en-GB" dirty="0"/>
              <a:t>through QCL </a:t>
            </a:r>
            <a:r>
              <a:rPr lang="en-US" dirty="0"/>
              <a:t>to UE</a:t>
            </a:r>
          </a:p>
          <a:p>
            <a:pPr lvl="2"/>
            <a:r>
              <a:rPr lang="en-US" dirty="0"/>
              <a:t>FFS: Information other than QCL</a:t>
            </a:r>
          </a:p>
          <a:p>
            <a:pPr lvl="1"/>
            <a:r>
              <a:rPr lang="en-US" dirty="0"/>
              <a:t>FFS: When beam-related indication is provided, information pertaining to the </a:t>
            </a:r>
            <a:r>
              <a:rPr lang="en-US" dirty="0" err="1"/>
              <a:t>Tx</a:t>
            </a:r>
            <a:r>
              <a:rPr lang="en-US" dirty="0"/>
              <a:t> beam used for data transmission is indicated to UE </a:t>
            </a:r>
          </a:p>
          <a:p>
            <a:pPr lvl="0"/>
            <a:r>
              <a:rPr lang="en-US" dirty="0"/>
              <a:t>For downlink, based on RS (used for beam management) transmitted by TRP, UE reports information associated with N selected </a:t>
            </a:r>
            <a:r>
              <a:rPr lang="en-US" dirty="0" err="1"/>
              <a:t>Tx</a:t>
            </a:r>
            <a:r>
              <a:rPr lang="en-US" dirty="0"/>
              <a:t> beams</a:t>
            </a:r>
          </a:p>
          <a:p>
            <a:pPr lvl="1"/>
            <a:r>
              <a:rPr lang="en-US" dirty="0"/>
              <a:t>Study how the N </a:t>
            </a:r>
            <a:r>
              <a:rPr lang="en-US" dirty="0" err="1"/>
              <a:t>Tx</a:t>
            </a:r>
            <a:r>
              <a:rPr lang="en-US" dirty="0"/>
              <a:t> beams can be selected </a:t>
            </a:r>
          </a:p>
          <a:p>
            <a:pPr lvl="1"/>
            <a:r>
              <a:rPr lang="en-US" dirty="0"/>
              <a:t>Study the case where N comprises of all </a:t>
            </a:r>
            <a:r>
              <a:rPr lang="en-US" dirty="0" err="1"/>
              <a:t>Tx</a:t>
            </a:r>
            <a:r>
              <a:rPr lang="en-US" dirty="0"/>
              <a:t> beams</a:t>
            </a:r>
          </a:p>
          <a:p>
            <a:pPr lvl="1"/>
            <a:r>
              <a:rPr lang="en-US" dirty="0"/>
              <a:t>Study UE reporting information</a:t>
            </a:r>
          </a:p>
          <a:p>
            <a:pPr lvl="1"/>
            <a:r>
              <a:rPr lang="en-US" dirty="0"/>
              <a:t>Note: N can be equal to 1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62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NR supports:</a:t>
            </a:r>
            <a:endParaRPr lang="en-US" sz="2400" dirty="0"/>
          </a:p>
          <a:p>
            <a:pPr lvl="1"/>
            <a:r>
              <a:rPr lang="en-US" sz="1800" dirty="0" smtClean="0"/>
              <a:t>UE measurement based on beam management RS composed of </a:t>
            </a:r>
            <a:r>
              <a:rPr lang="en-US" sz="1800" dirty="0"/>
              <a:t>K (= total number of configured beams</a:t>
            </a:r>
            <a:r>
              <a:rPr lang="en-US" sz="1800" dirty="0" smtClean="0"/>
              <a:t>) beams </a:t>
            </a:r>
            <a:r>
              <a:rPr lang="en-US" sz="1800" dirty="0"/>
              <a:t>and </a:t>
            </a:r>
            <a:r>
              <a:rPr lang="en-US" sz="1800" dirty="0" smtClean="0"/>
              <a:t>reporting on N beams:</a:t>
            </a:r>
          </a:p>
          <a:p>
            <a:pPr lvl="2"/>
            <a:r>
              <a:rPr lang="en-US" altLang="ko-KR" sz="1400" dirty="0"/>
              <a:t>Note: The </a:t>
            </a:r>
            <a:r>
              <a:rPr lang="en-US" altLang="ko-KR" sz="1400" dirty="0" smtClean="0"/>
              <a:t>beam management RS include RS for mobility and CSI-RS</a:t>
            </a:r>
          </a:p>
          <a:p>
            <a:pPr lvl="2"/>
            <a:r>
              <a:rPr lang="en-US" sz="1400" dirty="0" smtClean="0"/>
              <a:t>Note: </a:t>
            </a:r>
            <a:r>
              <a:rPr lang="en-US" altLang="ko-KR" sz="1400" dirty="0"/>
              <a:t>RS for mobility </a:t>
            </a:r>
            <a:r>
              <a:rPr lang="en-US" sz="1400" dirty="0" smtClean="0"/>
              <a:t>may not be explicitly configured</a:t>
            </a:r>
          </a:p>
          <a:p>
            <a:pPr lvl="1"/>
            <a:r>
              <a:rPr lang="en-US" sz="2000" dirty="0" smtClean="0"/>
              <a:t>Reporting information at least include</a:t>
            </a:r>
          </a:p>
          <a:p>
            <a:pPr lvl="2"/>
            <a:r>
              <a:rPr lang="en-US" sz="1600" dirty="0"/>
              <a:t>Measurement quantities for N </a:t>
            </a:r>
            <a:r>
              <a:rPr lang="en-US" sz="1600" dirty="0" smtClean="0"/>
              <a:t>beams</a:t>
            </a:r>
          </a:p>
          <a:p>
            <a:pPr lvl="3"/>
            <a:r>
              <a:rPr lang="en-US" sz="1200" dirty="0"/>
              <a:t>FFS: Detailed reporting contents, e.g., CSI, RSRP or both</a:t>
            </a:r>
          </a:p>
          <a:p>
            <a:pPr lvl="2"/>
            <a:r>
              <a:rPr lang="en-US" sz="1600" dirty="0" smtClean="0"/>
              <a:t>Beam ID(s) for N beam(s), if N &lt; K</a:t>
            </a:r>
          </a:p>
          <a:p>
            <a:pPr lvl="3"/>
            <a:r>
              <a:rPr lang="en-US" sz="1200" dirty="0" smtClean="0"/>
              <a:t>If K </a:t>
            </a:r>
            <a:r>
              <a:rPr lang="en-US" sz="1200" dirty="0"/>
              <a:t>= N, beam </a:t>
            </a:r>
            <a:r>
              <a:rPr lang="en-US" sz="1200" dirty="0" smtClean="0"/>
              <a:t>ID is </a:t>
            </a:r>
            <a:r>
              <a:rPr lang="en-US" sz="1200" dirty="0"/>
              <a:t>not </a:t>
            </a:r>
            <a:r>
              <a:rPr lang="en-US" sz="1200" dirty="0" smtClean="0"/>
              <a:t>reported.</a:t>
            </a:r>
          </a:p>
          <a:p>
            <a:r>
              <a:rPr lang="en-US" sz="2000" dirty="0" smtClean="0"/>
              <a:t>Consider association of beam ID to other parameters.</a:t>
            </a:r>
            <a:endParaRPr lang="en-US" sz="2000" dirty="0"/>
          </a:p>
          <a:p>
            <a:pPr lvl="1"/>
            <a:r>
              <a:rPr lang="en-US" sz="2000" dirty="0" smtClean="0"/>
              <a:t>Examples of “other parameters” to be further considered: CSI</a:t>
            </a:r>
            <a:r>
              <a:rPr lang="en-US" sz="2000" dirty="0"/>
              <a:t>-RS resource </a:t>
            </a:r>
            <a:r>
              <a:rPr lang="en-US" sz="2000" dirty="0" smtClean="0"/>
              <a:t>IDs, </a:t>
            </a:r>
            <a:r>
              <a:rPr lang="en-US" sz="2000" dirty="0"/>
              <a:t>antenna port </a:t>
            </a:r>
            <a:r>
              <a:rPr lang="en-US" sz="2000" dirty="0" smtClean="0"/>
              <a:t>index, </a:t>
            </a:r>
            <a:r>
              <a:rPr lang="en-US" sz="2000" dirty="0"/>
              <a:t>a combination of </a:t>
            </a:r>
            <a:r>
              <a:rPr lang="en-US" sz="2000" dirty="0" smtClean="0"/>
              <a:t>AP index and </a:t>
            </a:r>
            <a:r>
              <a:rPr lang="en-US" sz="2000" dirty="0"/>
              <a:t>a </a:t>
            </a:r>
            <a:r>
              <a:rPr lang="en-US" sz="2000" dirty="0" smtClean="0"/>
              <a:t>time index, sequence index</a:t>
            </a:r>
            <a:endParaRPr lang="en-US" sz="2000" dirty="0"/>
          </a:p>
          <a:p>
            <a:pPr lvl="2"/>
            <a:r>
              <a:rPr lang="en-US" sz="1600" dirty="0"/>
              <a:t>Here, a </a:t>
            </a:r>
            <a:r>
              <a:rPr lang="en-US" sz="1600" dirty="0" smtClean="0"/>
              <a:t>time index </a:t>
            </a:r>
            <a:r>
              <a:rPr lang="en-US" sz="1600" dirty="0"/>
              <a:t>corresponds to </a:t>
            </a:r>
            <a:r>
              <a:rPr lang="en-US" sz="1600" dirty="0" smtClean="0"/>
              <a:t>an OFDM symbol index on </a:t>
            </a:r>
            <a:r>
              <a:rPr lang="en-US" sz="1600" dirty="0"/>
              <a:t>which the RS is </a:t>
            </a:r>
            <a:r>
              <a:rPr lang="en-US" sz="1600" dirty="0" smtClean="0"/>
              <a:t>mapped</a:t>
            </a:r>
            <a:endParaRPr lang="en-US" sz="1600" dirty="0"/>
          </a:p>
          <a:p>
            <a:pPr lvl="2"/>
            <a:endParaRPr lang="en-US" sz="1600" dirty="0" smtClean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7161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For reception of DL control, support QCL indication between beam </a:t>
            </a:r>
            <a:r>
              <a:rPr lang="en-US" altLang="ko-KR" sz="2400" dirty="0"/>
              <a:t>management RS ports(s</a:t>
            </a:r>
            <a:r>
              <a:rPr lang="en-US" altLang="ko-KR" sz="2400" dirty="0" smtClean="0"/>
              <a:t>) associated with the specific beam ID(s) and </a:t>
            </a:r>
            <a:r>
              <a:rPr lang="en-US" altLang="ko-KR" sz="2400" dirty="0"/>
              <a:t>DMRS </a:t>
            </a:r>
            <a:r>
              <a:rPr lang="en-US" altLang="ko-KR" sz="2400" dirty="0" smtClean="0"/>
              <a:t>antenna ports of downlink control </a:t>
            </a:r>
            <a:r>
              <a:rPr lang="en-US" altLang="ko-KR" sz="2400" dirty="0" err="1" smtClean="0"/>
              <a:t>wrt</a:t>
            </a:r>
            <a:r>
              <a:rPr lang="en-US" altLang="ko-KR" sz="2400" dirty="0" smtClean="0"/>
              <a:t> spatial QCL parameters for assisting UE-side </a:t>
            </a:r>
            <a:r>
              <a:rPr lang="en-US" altLang="ko-KR" sz="2400" dirty="0"/>
              <a:t>Rx </a:t>
            </a:r>
            <a:r>
              <a:rPr lang="en-US" altLang="ko-KR" sz="2400" dirty="0" err="1" smtClean="0"/>
              <a:t>beamforming</a:t>
            </a:r>
            <a:endParaRPr lang="en-US" altLang="ko-KR" sz="2400" dirty="0"/>
          </a:p>
          <a:p>
            <a:pPr lvl="1"/>
            <a:r>
              <a:rPr lang="en-US" altLang="ko-KR" sz="2200" dirty="0"/>
              <a:t>FFS: The beam ID(s) is indicated via </a:t>
            </a:r>
            <a:r>
              <a:rPr lang="en-US" altLang="ko-KR" sz="2200" dirty="0" smtClean="0"/>
              <a:t>DCI </a:t>
            </a:r>
            <a:r>
              <a:rPr lang="en-US" altLang="ko-KR" sz="2200" dirty="0"/>
              <a:t>or MAC </a:t>
            </a:r>
            <a:r>
              <a:rPr lang="en-US" altLang="ko-KR" sz="2200" dirty="0" smtClean="0"/>
              <a:t>CE or RRC, </a:t>
            </a:r>
            <a:r>
              <a:rPr lang="en-US" altLang="ko-KR" sz="2200" dirty="0"/>
              <a:t>and </a:t>
            </a:r>
            <a:r>
              <a:rPr lang="en-US" altLang="ko-KR" sz="2200" dirty="0" smtClean="0"/>
              <a:t>the </a:t>
            </a:r>
            <a:r>
              <a:rPr lang="en-US" altLang="ko-KR" sz="2200" dirty="0"/>
              <a:t>QCL association will be assumed until the next indication</a:t>
            </a:r>
            <a:r>
              <a:rPr lang="en-US" altLang="ko-KR" sz="2200" dirty="0" smtClean="0"/>
              <a:t>.</a:t>
            </a:r>
            <a:endParaRPr lang="en-US" altLang="ko-KR" sz="2200" dirty="0"/>
          </a:p>
        </p:txBody>
      </p:sp>
    </p:spTree>
    <p:extLst>
      <p:ext uri="{BB962C8B-B14F-4D97-AF65-F5344CB8AC3E}">
        <p14:creationId xmlns:p14="http://schemas.microsoft.com/office/powerpoint/2010/main" val="38073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For </a:t>
            </a:r>
            <a:r>
              <a:rPr lang="en-US" altLang="ko-KR" sz="2400" dirty="0"/>
              <a:t>reception of DL </a:t>
            </a:r>
            <a:r>
              <a:rPr lang="en-US" altLang="ko-KR" sz="2400" dirty="0" smtClean="0"/>
              <a:t>data, </a:t>
            </a:r>
            <a:r>
              <a:rPr lang="en-US" altLang="ko-KR" sz="2400" dirty="0"/>
              <a:t>support QCL indication between beam management RS ports(s) associated with </a:t>
            </a:r>
            <a:r>
              <a:rPr lang="en-US" altLang="ko-KR" sz="2400" dirty="0" smtClean="0"/>
              <a:t>the specific beam ID(s) </a:t>
            </a:r>
            <a:r>
              <a:rPr lang="en-US" altLang="ko-KR" sz="2400" dirty="0"/>
              <a:t>and DMRS antenna ports of downlink </a:t>
            </a:r>
            <a:r>
              <a:rPr lang="en-US" altLang="ko-KR" sz="2400" dirty="0" smtClean="0"/>
              <a:t>data </a:t>
            </a:r>
            <a:r>
              <a:rPr lang="en-US" altLang="ko-KR" sz="2400" dirty="0" err="1"/>
              <a:t>wrt</a:t>
            </a:r>
            <a:r>
              <a:rPr lang="en-US" altLang="ko-KR" sz="2400" dirty="0"/>
              <a:t> </a:t>
            </a:r>
            <a:r>
              <a:rPr lang="en-US" altLang="ko-KR" sz="2400" dirty="0" smtClean="0"/>
              <a:t>spatial </a:t>
            </a:r>
            <a:r>
              <a:rPr lang="en-US" altLang="ko-KR" sz="2400" dirty="0"/>
              <a:t>QCL parameters for assisting UE-side Rx </a:t>
            </a:r>
            <a:r>
              <a:rPr lang="en-US" altLang="ko-KR" sz="2400" dirty="0" err="1"/>
              <a:t>beamforming</a:t>
            </a:r>
            <a:r>
              <a:rPr lang="en-US" altLang="ko-KR" sz="2400" dirty="0"/>
              <a:t> </a:t>
            </a:r>
            <a:endParaRPr lang="en-US" altLang="ko-KR" sz="2400" dirty="0" smtClean="0"/>
          </a:p>
          <a:p>
            <a:pPr lvl="1"/>
            <a:r>
              <a:rPr lang="en-US" sz="2200" dirty="0"/>
              <a:t>Option 1: The beam ID(s) is indicated via DCI</a:t>
            </a:r>
          </a:p>
          <a:p>
            <a:pPr lvl="2"/>
            <a:r>
              <a:rPr lang="en-US" sz="2000" dirty="0"/>
              <a:t>FFS whether </a:t>
            </a:r>
            <a:r>
              <a:rPr lang="en-US" sz="2000" dirty="0" smtClean="0"/>
              <a:t>the indicated beam ID will be assumed only for the scheduled “PDSCH” or until the next indication</a:t>
            </a:r>
            <a:endParaRPr lang="en-US" sz="2000" dirty="0"/>
          </a:p>
          <a:p>
            <a:pPr lvl="1"/>
            <a:r>
              <a:rPr lang="en-US" sz="2200" dirty="0" smtClean="0"/>
              <a:t>Option 2: The beam ID(s) </a:t>
            </a:r>
            <a:r>
              <a:rPr lang="en-US" sz="2200" dirty="0"/>
              <a:t>is indicated </a:t>
            </a:r>
            <a:r>
              <a:rPr lang="en-US" sz="2200" dirty="0" smtClean="0"/>
              <a:t>via MAC CE, and the beam ID(s) will be assumed until the next indication</a:t>
            </a:r>
          </a:p>
          <a:p>
            <a:pPr lvl="1"/>
            <a:r>
              <a:rPr lang="en-US" sz="2200" dirty="0" smtClean="0"/>
              <a:t>FFS whether to support either or both options</a:t>
            </a:r>
          </a:p>
          <a:p>
            <a:pPr lvl="1"/>
            <a:r>
              <a:rPr lang="en-US" sz="2200" dirty="0" smtClean="0"/>
              <a:t>FFS whether </a:t>
            </a:r>
            <a:r>
              <a:rPr lang="en-US" altLang="ko-KR" sz="2200" dirty="0"/>
              <a:t>the indication for the control DMRS ports </a:t>
            </a:r>
            <a:r>
              <a:rPr lang="en-US" altLang="ko-KR" sz="2200" dirty="0" smtClean="0"/>
              <a:t>also applies to data </a:t>
            </a:r>
            <a:r>
              <a:rPr lang="en-US" sz="2200" dirty="0" smtClean="0"/>
              <a:t>DMRS ports</a:t>
            </a:r>
          </a:p>
        </p:txBody>
      </p:sp>
    </p:spTree>
    <p:extLst>
      <p:ext uri="{BB962C8B-B14F-4D97-AF65-F5344CB8AC3E}">
        <p14:creationId xmlns:p14="http://schemas.microsoft.com/office/powerpoint/2010/main" val="375651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9923</TotalTime>
  <Words>498</Words>
  <Application>Microsoft Office PowerPoint</Application>
  <PresentationFormat>화면 슬라이드 쇼(4:3)</PresentationFormat>
  <Paragraphs>40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ＭＳ Ｐゴシック</vt:lpstr>
      <vt:lpstr>맑은 고딕</vt:lpstr>
      <vt:lpstr>Arial</vt:lpstr>
      <vt:lpstr>Calibri</vt:lpstr>
      <vt:lpstr>Office テーマ</vt:lpstr>
      <vt:lpstr>WF on beam indication and reporting</vt:lpstr>
      <vt:lpstr>Background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김태영/선행무선기술Lab.(IM)/E6(수석)/삼성전자</cp:lastModifiedBy>
  <cp:revision>606</cp:revision>
  <dcterms:created xsi:type="dcterms:W3CDTF">2014-09-26T23:14:47Z</dcterms:created>
  <dcterms:modified xsi:type="dcterms:W3CDTF">2016-11-17T22:35:40Z</dcterms:modified>
</cp:coreProperties>
</file>