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69696"/>
    <a:srgbClr val="8080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D:\Work\5G%20MIMO%20&#25552;&#26696;&#20998;&#26512;\tdocs\R1-1610893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3GPP TSG RAN WG1 Meeting #87</a:t>
            </a:r>
            <a:r>
              <a:rPr lang="en-GB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                                                         R1-1613440</a:t>
            </a:r>
          </a:p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Reno, USA, 14th-18th November 2016</a:t>
            </a: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7.1.3.1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multi-panel based MIMO for DL and UL transmissions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Xinwei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…</a:t>
            </a:r>
            <a:endParaRPr lang="en-US" sz="40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>
                <a:solidFill>
                  <a:srgbClr val="000000"/>
                </a:solidFill>
              </a:rPr>
              <a:t>Study at least the following different multi-panel structures at both TRP and UE</a:t>
            </a:r>
            <a:endParaRPr lang="zh-CN" altLang="zh-CN" dirty="0" smtClean="0">
              <a:solidFill>
                <a:srgbClr val="000000"/>
              </a:solidFill>
            </a:endParaRPr>
          </a:p>
          <a:p>
            <a:pPr lvl="1"/>
            <a:r>
              <a:rPr lang="en-US" altLang="zh-CN" u="sng" dirty="0" smtClean="0">
                <a:solidFill>
                  <a:srgbClr val="000000"/>
                </a:solidFill>
              </a:rPr>
              <a:t>Uniform array: </a:t>
            </a:r>
            <a:r>
              <a:rPr lang="en-US" altLang="zh-CN" dirty="0" smtClean="0">
                <a:solidFill>
                  <a:srgbClr val="000000"/>
                </a:solidFill>
              </a:rPr>
              <a:t>antenna elements with the same polarization from multiple panels are uniformly distributed in horizontal and vertical dimensions respectively (see Fig.1(a) in </a:t>
            </a:r>
            <a:r>
              <a:rPr lang="en-US" altLang="zh-CN" dirty="0" smtClean="0">
                <a:solidFill>
                  <a:srgbClr val="000000"/>
                </a:solidFill>
                <a:hlinkClick r:id="rId2" action="ppaction://hlinkfile"/>
              </a:rPr>
              <a:t>R1-1610893</a:t>
            </a:r>
            <a:r>
              <a:rPr lang="en-US" altLang="zh-CN" dirty="0" smtClean="0">
                <a:solidFill>
                  <a:srgbClr val="000000"/>
                </a:solidFill>
              </a:rPr>
              <a:t> as an example)</a:t>
            </a:r>
            <a:endParaRPr lang="zh-CN" altLang="zh-CN" dirty="0" smtClean="0">
              <a:solidFill>
                <a:srgbClr val="000000"/>
              </a:solidFill>
            </a:endParaRPr>
          </a:p>
          <a:p>
            <a:pPr lvl="1"/>
            <a:r>
              <a:rPr lang="en-US" altLang="zh-CN" u="sng" dirty="0" smtClean="0">
                <a:solidFill>
                  <a:srgbClr val="000000"/>
                </a:solidFill>
              </a:rPr>
              <a:t>Non-uniform array:</a:t>
            </a:r>
            <a:r>
              <a:rPr lang="en-US" altLang="zh-CN" dirty="0" smtClean="0">
                <a:solidFill>
                  <a:srgbClr val="000000"/>
                </a:solidFill>
              </a:rPr>
              <a:t> antenna elements with same polarization from multiple panels are not uniformly distributed in horizontal or vertical dimension (see Fig.1(b) in </a:t>
            </a:r>
            <a:r>
              <a:rPr lang="en-US" altLang="zh-CN" dirty="0" smtClean="0">
                <a:solidFill>
                  <a:srgbClr val="000000"/>
                </a:solidFill>
                <a:hlinkClick r:id="rId2" action="ppaction://hlinkfile"/>
              </a:rPr>
              <a:t>R1-1610893</a:t>
            </a:r>
            <a:r>
              <a:rPr lang="en-US" altLang="zh-CN" dirty="0" smtClean="0">
                <a:solidFill>
                  <a:srgbClr val="000000"/>
                </a:solidFill>
              </a:rPr>
              <a:t> as an example)</a:t>
            </a:r>
            <a:endParaRPr lang="zh-CN" altLang="zh-CN" dirty="0" smtClean="0">
              <a:solidFill>
                <a:srgbClr val="000000"/>
              </a:solidFill>
            </a:endParaRPr>
          </a:p>
          <a:p>
            <a:pPr lvl="0"/>
            <a:r>
              <a:rPr lang="en-GB" altLang="zh-CN" dirty="0" smtClean="0">
                <a:solidFill>
                  <a:srgbClr val="000000"/>
                </a:solidFill>
              </a:rPr>
              <a:t>Study the coherent/non-coherent MIMO transmission based on uniform/non-uniform array structure at TRP or UE</a:t>
            </a:r>
            <a:endParaRPr lang="zh-CN" altLang="zh-CN" dirty="0" smtClean="0">
              <a:solidFill>
                <a:srgbClr val="000000"/>
              </a:solidFill>
            </a:endParaRPr>
          </a:p>
          <a:p>
            <a:pPr lvl="1"/>
            <a:r>
              <a:rPr lang="en-GB" altLang="zh-CN" dirty="0" smtClean="0">
                <a:solidFill>
                  <a:srgbClr val="000000"/>
                </a:solidFill>
              </a:rPr>
              <a:t>E.g., Codebook design, calibration accuracy, interference measurement, advanced receiver design, interference hypothesis</a:t>
            </a:r>
            <a:endParaRPr lang="zh-CN" altLang="zh-CN" dirty="0" smtClean="0">
              <a:solidFill>
                <a:srgbClr val="000000"/>
              </a:solidFill>
            </a:endParaRPr>
          </a:p>
          <a:p>
            <a:pPr marL="342900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3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4" y="777922"/>
            <a:ext cx="11534489" cy="5775277"/>
          </a:xfrm>
        </p:spPr>
        <p:txBody>
          <a:bodyPr>
            <a:noAutofit/>
          </a:bodyPr>
          <a:lstStyle/>
          <a:p>
            <a:pPr lvl="0"/>
            <a:r>
              <a:rPr lang="en-GB" altLang="zh-CN" sz="2200" dirty="0" smtClean="0">
                <a:solidFill>
                  <a:srgbClr val="000000"/>
                </a:solidFill>
              </a:rPr>
              <a:t>For multi-panel based </a:t>
            </a:r>
            <a:r>
              <a:rPr lang="en-GB" altLang="zh-CN" sz="2200" u="sng" dirty="0" smtClean="0">
                <a:solidFill>
                  <a:srgbClr val="000000"/>
                </a:solidFill>
              </a:rPr>
              <a:t>downlink transmission</a:t>
            </a:r>
          </a:p>
          <a:p>
            <a:pPr lvl="1"/>
            <a:r>
              <a:rPr lang="en-GB" altLang="zh-CN" sz="2200" dirty="0" smtClean="0">
                <a:solidFill>
                  <a:srgbClr val="000000"/>
                </a:solidFill>
              </a:rPr>
              <a:t>Support both uniform and non-uniform array</a:t>
            </a:r>
          </a:p>
          <a:p>
            <a:pPr lvl="1"/>
            <a:r>
              <a:rPr lang="en-GB" altLang="zh-CN" sz="2200" dirty="0" smtClean="0">
                <a:solidFill>
                  <a:srgbClr val="000000"/>
                </a:solidFill>
              </a:rPr>
              <a:t>Support both coherent and non-coherent MIMO transmission for multi-panel antenna arrays</a:t>
            </a:r>
            <a:endParaRPr lang="zh-CN" altLang="zh-CN" sz="2200" dirty="0" smtClean="0">
              <a:solidFill>
                <a:srgbClr val="000000"/>
              </a:solidFill>
            </a:endParaRPr>
          </a:p>
          <a:p>
            <a:pPr lvl="1"/>
            <a:r>
              <a:rPr lang="en-GB" altLang="zh-CN" sz="2200" dirty="0" smtClean="0">
                <a:solidFill>
                  <a:srgbClr val="000000"/>
                </a:solidFill>
              </a:rPr>
              <a:t>Support multiple QCL assumptions / </a:t>
            </a:r>
            <a:r>
              <a:rPr lang="en-GB" altLang="zh-CN" sz="2200" dirty="0" smtClean="0">
                <a:solidFill>
                  <a:srgbClr val="000000"/>
                </a:solidFill>
              </a:rPr>
              <a:t>indications</a:t>
            </a:r>
            <a:endParaRPr lang="zh-CN" altLang="zh-CN" sz="2200" strike="sngStrike" dirty="0" smtClean="0">
              <a:solidFill>
                <a:srgbClr val="000000"/>
              </a:solidFill>
            </a:endParaRPr>
          </a:p>
          <a:p>
            <a:pPr lvl="1"/>
            <a:r>
              <a:rPr lang="en-GB" altLang="zh-CN" sz="2200" dirty="0" smtClean="0">
                <a:solidFill>
                  <a:srgbClr val="000000"/>
                </a:solidFill>
              </a:rPr>
              <a:t>Support reporting of receiver capabilities</a:t>
            </a:r>
            <a:endParaRPr lang="zh-CN" altLang="zh-CN" sz="2200" dirty="0" smtClean="0">
              <a:solidFill>
                <a:srgbClr val="000000"/>
              </a:solidFill>
            </a:endParaRPr>
          </a:p>
          <a:p>
            <a:pPr lvl="1"/>
            <a:r>
              <a:rPr lang="en-GB" altLang="zh-CN" sz="2200" dirty="0" smtClean="0">
                <a:solidFill>
                  <a:srgbClr val="000000"/>
                </a:solidFill>
              </a:rPr>
              <a:t>Study the following issues:</a:t>
            </a:r>
            <a:endParaRPr lang="zh-CN" altLang="zh-CN" sz="2200" dirty="0" smtClean="0">
              <a:solidFill>
                <a:srgbClr val="000000"/>
              </a:solidFill>
            </a:endParaRPr>
          </a:p>
          <a:p>
            <a:pPr lvl="2"/>
            <a:r>
              <a:rPr lang="en-GB" altLang="zh-CN" sz="2200" dirty="0" smtClean="0">
                <a:solidFill>
                  <a:srgbClr val="000000"/>
                </a:solidFill>
              </a:rPr>
              <a:t>The maximal number of CWs for one UE, e.g., one, two or more</a:t>
            </a:r>
            <a:endParaRPr lang="zh-CN" altLang="zh-CN" sz="2200" dirty="0" smtClean="0">
              <a:solidFill>
                <a:srgbClr val="000000"/>
              </a:solidFill>
            </a:endParaRPr>
          </a:p>
          <a:p>
            <a:pPr lvl="2"/>
            <a:r>
              <a:rPr lang="en-GB" altLang="zh-CN" sz="2200" dirty="0" smtClean="0">
                <a:solidFill>
                  <a:srgbClr val="000000"/>
                </a:solidFill>
              </a:rPr>
              <a:t> CW to layer mapping: </a:t>
            </a:r>
          </a:p>
          <a:p>
            <a:pPr lvl="3"/>
            <a:r>
              <a:rPr lang="en-US" altLang="zh-CN" sz="2200" dirty="0" smtClean="0">
                <a:solidFill>
                  <a:srgbClr val="000000"/>
                </a:solidFill>
              </a:rPr>
              <a:t>LTE-like mapping</a:t>
            </a:r>
            <a:endParaRPr lang="en-GB" altLang="zh-CN" sz="2200" dirty="0" smtClean="0">
              <a:solidFill>
                <a:srgbClr val="000000"/>
              </a:solidFill>
            </a:endParaRPr>
          </a:p>
          <a:p>
            <a:pPr lvl="3"/>
            <a:r>
              <a:rPr lang="en-GB" altLang="zh-CN" sz="2200" dirty="0" smtClean="0">
                <a:solidFill>
                  <a:srgbClr val="000000"/>
                </a:solidFill>
              </a:rPr>
              <a:t>New flexible mapping</a:t>
            </a:r>
          </a:p>
          <a:p>
            <a:pPr lvl="0"/>
            <a:endParaRPr lang="en-GB" altLang="zh-CN" sz="2200" dirty="0" smtClean="0">
              <a:solidFill>
                <a:srgbClr val="000000"/>
              </a:solidFill>
            </a:endParaRPr>
          </a:p>
          <a:p>
            <a:pPr lvl="0"/>
            <a:r>
              <a:rPr lang="en-GB" altLang="zh-CN" sz="2200" dirty="0" smtClean="0">
                <a:solidFill>
                  <a:srgbClr val="000000"/>
                </a:solidFill>
              </a:rPr>
              <a:t>For multi-panel based </a:t>
            </a:r>
            <a:r>
              <a:rPr lang="en-GB" altLang="zh-CN" sz="2200" u="sng" dirty="0" smtClean="0">
                <a:solidFill>
                  <a:srgbClr val="000000"/>
                </a:solidFill>
              </a:rPr>
              <a:t>uplink transmission</a:t>
            </a:r>
          </a:p>
          <a:p>
            <a:pPr lvl="1"/>
            <a:r>
              <a:rPr lang="en-US" altLang="zh-CN" sz="2200" dirty="0" smtClean="0">
                <a:solidFill>
                  <a:srgbClr val="000000"/>
                </a:solidFill>
              </a:rPr>
              <a:t>Support non-coherent transmission in order to improve both reliability and capacity</a:t>
            </a:r>
          </a:p>
          <a:p>
            <a:pPr lvl="1"/>
            <a:r>
              <a:rPr lang="en-US" altLang="zh-CN" sz="2200" dirty="0" smtClean="0">
                <a:solidFill>
                  <a:srgbClr val="000000"/>
                </a:solidFill>
              </a:rPr>
              <a:t>Study practical issues including multiple timing advances, power control, beam procedure with/without the help of existing well paired beams and so on</a:t>
            </a:r>
            <a:endParaRPr lang="en-US" altLang="zh-CN" sz="2200" dirty="0">
              <a:solidFill>
                <a:srgbClr val="000000"/>
              </a:solidFill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251</Words>
  <Application>Microsoft Office PowerPoint</Application>
  <PresentationFormat>自定义</PresentationFormat>
  <Paragraphs>29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Ming Lei</cp:lastModifiedBy>
  <cp:revision>71</cp:revision>
  <dcterms:created xsi:type="dcterms:W3CDTF">2016-10-08T05:43:57Z</dcterms:created>
  <dcterms:modified xsi:type="dcterms:W3CDTF">2016-11-17T19:34:13Z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(2)/4d1a9HkNjqPsvxDFQtsyAMFufaXGSJa6Bv+MoEvKY2z4HVKlyyuBv0ji7FL4IBK7OxTEMkv
kYTTqDmzbXwQ+K+0c2pZ+KzqszsIFO7VXktwRrA3ZGn5xf5iUs8P4Zam2uCVF864NbfdNXqA
R+2ycYOOrKz1ffqlfBxhGcnev2wMQy5++wddC772UYZb3THPxJe/xSUF97/QwEh/YcwOqsl5
ibz2Q1AHhzrQatVibX</vt:lpwstr>
  </property>
  <property fmtid="{D5CDD505-2E9C-101B-9397-08002B2CF9AE}" pid="3" name="_2015_ms_pID_7253431">
    <vt:lpwstr>j9P71gJTx9ZVGMHDEnwtEGJsAsL/qGoSUcZeirs0S/I1c0D7FuF8oj
8X9/c028Vy/ZSJkacUUQNQB4fxQAzg+/H2qWbo+BL00YRDg9CGavD7Err1M80iXTm+ipahvF
q14OOlmh1qPuO/hQf07n7x7fLAjWDaDrxlz32eyLqEQ56Ude/OpGkdbfRn8llPuuiC5ktL2i
KORIYSb0JGPdGozj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1479234406</vt:lpwstr>
  </property>
</Properties>
</file>