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12" r:id="rId3"/>
    <p:sldId id="313" r:id="rId4"/>
    <p:sldId id="314" r:id="rId5"/>
    <p:sldId id="318" r:id="rId6"/>
    <p:sldId id="319" r:id="rId7"/>
    <p:sldId id="320" r:id="rId8"/>
    <p:sldId id="315" r:id="rId9"/>
    <p:sldId id="31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260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91313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1266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95509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5810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08731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5552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6196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78327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92405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Observation on Adjust Min-Sum </a:t>
            </a:r>
            <a:endParaRPr lang="en-US" altLang="zh-C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R1-1613305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7.1.5.1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04800" y="1447800"/>
            <a:ext cx="51816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Originally </a:t>
            </a:r>
            <a:r>
              <a:rPr lang="en-US" altLang="zh-CN" sz="2000" dirty="0"/>
              <a:t>named </a:t>
            </a:r>
            <a:r>
              <a:rPr lang="en-US" altLang="zh-CN" sz="2000" b="1" dirty="0">
                <a:solidFill>
                  <a:srgbClr val="C00000"/>
                </a:solidFill>
              </a:rPr>
              <a:t>Approx.-Min*-BP</a:t>
            </a:r>
            <a:r>
              <a:rPr lang="en-US" altLang="zh-CN" sz="2000" dirty="0"/>
              <a:t>. as a reduced complexity Full-BP</a:t>
            </a:r>
            <a:r>
              <a:rPr lang="en-US" altLang="zh-CN" sz="2000" dirty="0" smtClean="0"/>
              <a:t>. </a:t>
            </a:r>
            <a:r>
              <a:rPr lang="en-US" altLang="zh-CN" sz="2000" dirty="0"/>
              <a:t>First proposed in 2003 [1</a:t>
            </a:r>
            <a:r>
              <a:rPr lang="en-US" altLang="zh-CN" sz="2000" dirty="0" smtClean="0"/>
              <a:t>]</a:t>
            </a:r>
            <a:endParaRPr lang="en-US" altLang="zh-CN" sz="1600" dirty="0">
              <a:solidFill>
                <a:srgbClr val="C00000"/>
              </a:solidFill>
            </a:endParaRPr>
          </a:p>
          <a:p>
            <a:r>
              <a:rPr lang="en-US" altLang="zh-CN" sz="2000" dirty="0" smtClean="0"/>
              <a:t>Proposed in </a:t>
            </a:r>
            <a:r>
              <a:rPr lang="en-US" altLang="zh-CN" sz="2000" dirty="0"/>
              <a:t>#86b </a:t>
            </a:r>
            <a:r>
              <a:rPr lang="en-US" altLang="zh-CN" sz="2000" dirty="0" smtClean="0"/>
              <a:t>as </a:t>
            </a:r>
            <a:r>
              <a:rPr lang="en-US" altLang="zh-CN" sz="2000" b="1" i="1" dirty="0" smtClean="0"/>
              <a:t>Adjust </a:t>
            </a:r>
            <a:r>
              <a:rPr lang="en-US" altLang="zh-CN" sz="2000" b="1" i="1" dirty="0"/>
              <a:t>Min Sum </a:t>
            </a:r>
            <a:r>
              <a:rPr lang="en-US" altLang="zh-CN" sz="2000" dirty="0"/>
              <a:t>[Qualcomm, R1-1610140</a:t>
            </a:r>
            <a:r>
              <a:rPr lang="en-US" altLang="zh-CN" sz="2000" dirty="0" smtClean="0"/>
              <a:t>]</a:t>
            </a:r>
          </a:p>
          <a:p>
            <a:r>
              <a:rPr lang="en-US" altLang="zh-CN" sz="2000" dirty="0" smtClean="0"/>
              <a:t>The check node update algorithm at right side, clearly BP based rather than Min Sum based algorithm</a:t>
            </a:r>
            <a:endParaRPr lang="en-US" altLang="zh-CN" sz="2000" dirty="0"/>
          </a:p>
        </p:txBody>
      </p:sp>
      <p:sp>
        <p:nvSpPr>
          <p:cNvPr id="8" name="矩形 7"/>
          <p:cNvSpPr/>
          <p:nvPr/>
        </p:nvSpPr>
        <p:spPr>
          <a:xfrm>
            <a:off x="762000" y="4419600"/>
            <a:ext cx="449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dirty="0" smtClean="0"/>
              <a:t>[1] Jones </a:t>
            </a:r>
            <a:r>
              <a:rPr lang="en-US" altLang="zh-CN" dirty="0"/>
              <a:t>C, </a:t>
            </a:r>
            <a:r>
              <a:rPr lang="en-US" altLang="zh-CN" dirty="0" smtClean="0"/>
              <a:t>et </a:t>
            </a:r>
            <a:r>
              <a:rPr lang="en-US" altLang="zh-CN" dirty="0"/>
              <a:t>al. Approximate-MIN constraint node updating for LDPC code decoding[C]//Military Communications Conference, </a:t>
            </a:r>
            <a:r>
              <a:rPr lang="en-US" altLang="zh-CN" dirty="0" smtClean="0"/>
              <a:t>2003 IEEE</a:t>
            </a:r>
            <a:r>
              <a:rPr lang="en-US" altLang="zh-CN" dirty="0"/>
              <a:t>, 2003, 1: 157-162.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19800" y="1524000"/>
            <a:ext cx="2861504" cy="4187368"/>
            <a:chOff x="7660724" y="884674"/>
            <a:chExt cx="4385504" cy="5667184"/>
          </a:xfrm>
        </p:grpSpPr>
        <p:grpSp>
          <p:nvGrpSpPr>
            <p:cNvPr id="11" name="组合 10"/>
            <p:cNvGrpSpPr/>
            <p:nvPr/>
          </p:nvGrpSpPr>
          <p:grpSpPr>
            <a:xfrm>
              <a:off x="7660724" y="884674"/>
              <a:ext cx="4385504" cy="5667184"/>
              <a:chOff x="6378575" y="1072357"/>
              <a:chExt cx="4385504" cy="5667184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378575" y="2817923"/>
                <a:ext cx="4385504" cy="2549711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378575" y="5367634"/>
                <a:ext cx="3826289" cy="1371907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6378575" y="1072357"/>
                <a:ext cx="4385504" cy="1745566"/>
              </a:xfrm>
              <a:prstGeom prst="rect">
                <a:avLst/>
              </a:prstGeom>
            </p:spPr>
          </p:pic>
        </p:grpSp>
        <p:sp>
          <p:nvSpPr>
            <p:cNvPr id="13" name="椭圆 12"/>
            <p:cNvSpPr/>
            <p:nvPr/>
          </p:nvSpPr>
          <p:spPr bwMode="auto">
            <a:xfrm>
              <a:off x="7660724" y="2124388"/>
              <a:ext cx="3103354" cy="5058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7660724" y="4627579"/>
              <a:ext cx="3103354" cy="50585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5791200" y="1295400"/>
            <a:ext cx="3048000" cy="449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72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Computational complexity </a:t>
            </a:r>
            <a:endParaRPr lang="zh-CN" altLang="en-US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内容占位符 3"/>
              <p:cNvSpPr txBox="1">
                <a:spLocks/>
              </p:cNvSpPr>
              <p:nvPr/>
            </p:nvSpPr>
            <p:spPr>
              <a:xfrm>
                <a:off x="497841" y="4343400"/>
                <a:ext cx="8148317" cy="1558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0"/>
                  </a:spcBef>
                </a:pPr>
                <a:r>
                  <a:rPr lang="en-US" altLang="zh-CN" sz="1400" dirty="0" smtClean="0"/>
                  <a:t>Adjust Min sum</a:t>
                </a:r>
                <a:r>
                  <a:rPr lang="en-US" altLang="zh-CN" sz="1400" dirty="0"/>
                  <a:t>: [Qualcomm  R1-1612085</a:t>
                </a:r>
                <a:r>
                  <a:rPr lang="en-US" altLang="zh-CN" sz="1400" dirty="0" smtClean="0"/>
                  <a:t>]</a:t>
                </a:r>
                <a:endParaRPr lang="en-US" altLang="zh-CN" sz="1400" dirty="0"/>
              </a:p>
              <a:p>
                <a:pPr>
                  <a:spcBef>
                    <a:spcPts val="0"/>
                  </a:spcBef>
                  <a:buNone/>
                </a:pPr>
                <a:r>
                  <a:rPr lang="en-US" altLang="zh-CN" sz="1400" dirty="0" smtClean="0"/>
                  <a:t>	</a:t>
                </a:r>
                <a:r>
                  <a:rPr lang="en-US" altLang="zh-CN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050" b="0" i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Total</m:t>
                    </m:r>
                    <m:r>
                      <a:rPr lang="en-US" altLang="zh-CN" sz="1050" b="0" i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050" b="0" i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operation</m:t>
                    </m:r>
                    <m:r>
                      <a:rPr lang="en-US" altLang="zh-CN" sz="1050" b="0" i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Z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sSub>
                          <m:sSubPr>
                            <m:ctrlP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400" i="1">
                                    <a:solidFill>
                                      <a:schemeClr val="tx2">
                                        <a:lumMod val="60000"/>
                                        <a:lumOff val="4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400" i="1">
                                    <a:solidFill>
                                      <a:schemeClr val="tx2">
                                        <a:lumMod val="60000"/>
                                        <a:lumOff val="4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altLang="zh-CN" sz="1400" i="1">
                                    <a:solidFill>
                                      <a:schemeClr val="tx2">
                                        <a:lumMod val="60000"/>
                                        <a:lumOff val="4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sSub>
                          <m:sSubPr>
                            <m:ctrlP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+4∗</m:t>
                        </m:r>
                        <m:sSub>
                          <m:sSubPr>
                            <m:ctrlP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m:rPr>
                        <m:nor/>
                      </m:rPr>
                      <a:rPr lang="en-US" altLang="zh-CN" sz="14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Z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  <m:sSub>
                          <m:sSubPr>
                            <m:ctrlP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sz="1400" dirty="0" smtClean="0"/>
              </a:p>
              <a:p>
                <a:pPr>
                  <a:spcBef>
                    <a:spcPts val="0"/>
                  </a:spcBef>
                </a:pPr>
                <a:r>
                  <a:rPr lang="en-US" altLang="zh-CN" sz="1400" dirty="0" smtClean="0"/>
                  <a:t>Polar : [Huawei </a:t>
                </a:r>
                <a:r>
                  <a:rPr lang="en-US" altLang="zh-CN" sz="1400" dirty="0"/>
                  <a:t>R1-164040] </a:t>
                </a:r>
                <a:r>
                  <a:rPr lang="en-US" altLang="zh-CN" sz="1400" dirty="0" smtClean="0"/>
                  <a:t>,  only </a:t>
                </a:r>
                <a:r>
                  <a:rPr lang="en-US" altLang="zh-CN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Cambria Math" panose="02040503050406030204" pitchFamily="18" charset="0"/>
                  </a:rPr>
                  <a:t>Ratio(~0.8)</a:t>
                </a:r>
                <a:r>
                  <a:rPr lang="en-US" altLang="zh-CN" sz="1400" dirty="0" smtClean="0"/>
                  <a:t> is different to [</a:t>
                </a:r>
                <a:r>
                  <a:rPr lang="en-US" altLang="zh-CN" sz="1400" dirty="0" err="1"/>
                  <a:t>Docomo</a:t>
                </a:r>
                <a:r>
                  <a:rPr lang="en-US" altLang="zh-CN" sz="1400" dirty="0"/>
                  <a:t> R1-167624</a:t>
                </a:r>
                <a:r>
                  <a:rPr lang="en-US" altLang="zh-CN" sz="1400" dirty="0" smtClean="0"/>
                  <a:t>]</a:t>
                </a:r>
              </a:p>
              <a:p>
                <a:pPr marL="266700" indent="-266700">
                  <a:spcBef>
                    <a:spcPts val="0"/>
                  </a:spcBef>
                  <a:buNone/>
                </a:pPr>
                <a:r>
                  <a:rPr lang="en-US" altLang="zh-CN" sz="1400" dirty="0"/>
                  <a:t>	</a:t>
                </a:r>
                <a:r>
                  <a:rPr lang="en-US" altLang="zh-CN" sz="14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Total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operation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Ratio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∗(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N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log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2(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N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)+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∗(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N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−1))+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∗2∗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log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2(2∗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endParaRPr lang="en-US" altLang="zh-CN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altLang="zh-CN" sz="1400" dirty="0" smtClean="0"/>
                  <a:t>SMS : [1] (more than w times complexity to </a:t>
                </a:r>
                <a:r>
                  <a:rPr lang="en-US" altLang="zh-CN" sz="1400" smtClean="0"/>
                  <a:t>Adjust Min sum)</a:t>
                </a:r>
                <a:endParaRPr lang="en-US" altLang="zh-CN" sz="1400" dirty="0"/>
              </a:p>
              <a:p>
                <a:pPr marL="266700" indent="-266700">
                  <a:buNone/>
                </a:pPr>
                <a:r>
                  <a:rPr lang="en-US" altLang="zh-CN" sz="1400" dirty="0"/>
                  <a:t>	</a:t>
                </a:r>
                <a:r>
                  <a:rPr lang="en-US" altLang="zh-CN" sz="14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8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Total</m:t>
                    </m:r>
                    <m:r>
                      <a:rPr lang="en-US" altLang="zh-CN" sz="8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8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operation</m:t>
                    </m:r>
                    <m:r>
                      <a:rPr lang="en-US" altLang="zh-CN" sz="8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14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altLang="zh-CN" sz="14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𝑙𝑜𝑔</m:t>
                        </m:r>
                      </m:e>
                      <m:sub>
                        <m: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d>
                    <m:r>
                      <a:rPr lang="en-US" altLang="zh-CN" sz="14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4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altLang="zh-CN" sz="14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altLang="zh-CN" sz="14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altLang="zh-CN" sz="14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4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altLang="zh-CN" sz="1400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altLang="zh-CN" sz="1400" b="1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𝒄𝒐𝒎𝒑𝒍𝒆𝒙𝒊𝒕𝒚</m:t>
                    </m:r>
                    <m:r>
                      <a:rPr lang="en-US" altLang="zh-CN" sz="1400" b="1" i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_</m:t>
                    </m:r>
                    <m:d>
                      <m:dPr>
                        <m:ctrlPr>
                          <a:rPr lang="en-US" altLang="zh-CN" sz="1400" b="1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altLang="zh-CN" sz="1400" b="1" i="0" dirty="0" smtClean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</a:rPr>
                          <m:t>Adjust</m:t>
                        </m:r>
                        <m:r>
                          <m:rPr>
                            <m:nor/>
                          </m:rPr>
                          <a:rPr lang="en-US" altLang="zh-CN" sz="1400" b="1" dirty="0" smtClean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1400" b="1" dirty="0" smtClean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</a:rPr>
                          <m:t>Min</m:t>
                        </m:r>
                        <m:r>
                          <m:rPr>
                            <m:nor/>
                          </m:rPr>
                          <a:rPr lang="en-US" altLang="zh-CN" sz="1400" b="1" dirty="0" smtClean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1400" b="1" dirty="0" smtClean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</a:rPr>
                          <m:t>Sum</m:t>
                        </m:r>
                      </m:e>
                    </m:d>
                    <m:r>
                      <m:rPr>
                        <m:nor/>
                      </m:rPr>
                      <a:rPr lang="en-US" altLang="zh-CN" sz="1400" dirty="0"/>
                      <m:t> </m:t>
                    </m:r>
                  </m:oMath>
                </a14:m>
                <a:endParaRPr lang="en-US" altLang="zh-CN" sz="1400" dirty="0"/>
              </a:p>
            </p:txBody>
          </p:sp>
        </mc:Choice>
        <mc:Fallback>
          <p:sp>
            <p:nvSpPr>
              <p:cNvPr id="6" name="内容占位符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841" y="4343400"/>
                <a:ext cx="8148317" cy="1558696"/>
              </a:xfrm>
              <a:prstGeom prst="rect">
                <a:avLst/>
              </a:prstGeom>
              <a:blipFill rotWithShape="0">
                <a:blip r:embed="rId3" cstate="print"/>
                <a:stretch>
                  <a:fillRect l="-150" t="-19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内容占位符 3"/>
          <p:cNvSpPr txBox="1">
            <a:spLocks/>
          </p:cNvSpPr>
          <p:nvPr/>
        </p:nvSpPr>
        <p:spPr>
          <a:xfrm>
            <a:off x="469669" y="6019800"/>
            <a:ext cx="7912331" cy="3970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100" dirty="0" smtClean="0"/>
              <a:t>[1] P</a:t>
            </a:r>
            <a:r>
              <a:rPr lang="en-US" altLang="zh-CN" sz="1100" dirty="0"/>
              <a:t>. </a:t>
            </a:r>
            <a:r>
              <a:rPr lang="en-US" altLang="zh-CN" sz="1100" dirty="0" err="1"/>
              <a:t>Schläfer</a:t>
            </a:r>
            <a:r>
              <a:rPr lang="en-US" altLang="zh-CN" sz="1100" dirty="0"/>
              <a:t>, S. Scholl, E. </a:t>
            </a:r>
            <a:r>
              <a:rPr lang="en-US" altLang="zh-CN" sz="1100" dirty="0" err="1"/>
              <a:t>Leonardi</a:t>
            </a:r>
            <a:r>
              <a:rPr lang="en-US" altLang="zh-CN" sz="1100" dirty="0"/>
              <a:t> and N. </a:t>
            </a:r>
            <a:r>
              <a:rPr lang="en-US" altLang="zh-CN" sz="1100" dirty="0" err="1"/>
              <a:t>Wehn</a:t>
            </a:r>
            <a:r>
              <a:rPr lang="en-US" altLang="zh-CN" sz="1100" dirty="0"/>
              <a:t>, "A new LDPC decoder hardware implementation with improved error rates," 2015 IEEE Jordan Conference on, Amman, 2015, pp. 1-6</a:t>
            </a:r>
            <a:r>
              <a:rPr lang="en-US" altLang="zh-CN" sz="1100" dirty="0" smtClean="0"/>
              <a:t>.]</a:t>
            </a:r>
            <a:endParaRPr lang="en-US" altLang="zh-CN" sz="11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177" y="1213098"/>
            <a:ext cx="5901314" cy="30125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8746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SNR Sensitive issues 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04800" y="1371600"/>
            <a:ext cx="8305800" cy="1523999"/>
          </a:xfrm>
        </p:spPr>
        <p:txBody>
          <a:bodyPr>
            <a:normAutofit/>
          </a:bodyPr>
          <a:lstStyle/>
          <a:p>
            <a:r>
              <a:rPr lang="en-GB" altLang="zh-CN" sz="2000" dirty="0" err="1"/>
              <a:t>AdjMS</a:t>
            </a:r>
            <a:r>
              <a:rPr lang="en-GB" altLang="zh-CN" sz="2000" dirty="0"/>
              <a:t>, most sensitive to SNR estimate error [Huawei, R1-1611260; Qualcomm, R1-1612083]</a:t>
            </a:r>
          </a:p>
          <a:p>
            <a:r>
              <a:rPr lang="en-GB" altLang="zh-CN" sz="2000" dirty="0" smtClean="0"/>
              <a:t>Performance </a:t>
            </a:r>
            <a:r>
              <a:rPr lang="en-GB" altLang="zh-CN" sz="2000" dirty="0"/>
              <a:t>degradation for a normal value of SNR estimate error</a:t>
            </a:r>
          </a:p>
          <a:p>
            <a:r>
              <a:rPr lang="en-GB" altLang="zh-CN" sz="2000" dirty="0" smtClean="0"/>
              <a:t>Sensitive </a:t>
            </a:r>
            <a:r>
              <a:rPr lang="en-GB" altLang="zh-CN" sz="2000" dirty="0"/>
              <a:t>both in AWGN (left) channel and Fading (right) channel </a:t>
            </a:r>
            <a:endParaRPr lang="en-US" altLang="zh-CN" sz="20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1331" y="3017808"/>
            <a:ext cx="3882224" cy="32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663" y="3048000"/>
            <a:ext cx="3882224" cy="32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3831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SNR Sensitive issues: scale invariance </a:t>
            </a:r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609600" y="1417638"/>
            <a:ext cx="8305799" cy="5314122"/>
          </a:xfrm>
        </p:spPr>
        <p:txBody>
          <a:bodyPr/>
          <a:lstStyle/>
          <a:p>
            <a:r>
              <a:rPr lang="en-US" altLang="zh-CN" sz="2000" dirty="0"/>
              <a:t>Scale Invariance [Qualcomm, </a:t>
            </a:r>
            <a:r>
              <a:rPr lang="en-US" altLang="zh-CN" sz="2000" dirty="0" smtClean="0"/>
              <a:t>R1-1610140]</a:t>
            </a:r>
            <a:endParaRPr lang="en-US" altLang="zh-CN" sz="2000" dirty="0"/>
          </a:p>
          <a:p>
            <a:pPr lvl="1"/>
            <a:r>
              <a:rPr lang="en-US" altLang="zh-CN" sz="1800" dirty="0" smtClean="0"/>
              <a:t>Increased implementation complexity </a:t>
            </a:r>
            <a:r>
              <a:rPr lang="en-US" altLang="zh-CN" sz="1800" dirty="0"/>
              <a:t>[Qualcomm, R1-1612084</a:t>
            </a:r>
            <a:r>
              <a:rPr lang="en-US" altLang="zh-CN" sz="1800" dirty="0" smtClean="0"/>
              <a:t>]</a:t>
            </a:r>
          </a:p>
          <a:p>
            <a:pPr lvl="1"/>
            <a:r>
              <a:rPr lang="en-US" altLang="zh-CN" sz="1800" dirty="0" smtClean="0"/>
              <a:t>Increased latency overhead </a:t>
            </a:r>
            <a:r>
              <a:rPr lang="en-US" altLang="zh-CN" sz="1800" dirty="0"/>
              <a:t>[Qualcomm, R1-1612084]</a:t>
            </a:r>
            <a:endParaRPr lang="en-US" altLang="zh-CN" sz="1800" dirty="0" smtClean="0"/>
          </a:p>
          <a:p>
            <a:r>
              <a:rPr lang="en-US" altLang="zh-CN" sz="2000" dirty="0" smtClean="0"/>
              <a:t>Scale Invariance [Qualcomm, R1-1612084]</a:t>
            </a:r>
          </a:p>
          <a:p>
            <a:pPr lvl="1"/>
            <a:r>
              <a:rPr lang="en-US" altLang="zh-CN" sz="1800" dirty="0" smtClean="0"/>
              <a:t>Need SNR work point table for each code length, code rate, modulation format, large table required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6684" y="3124200"/>
            <a:ext cx="4529256" cy="339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内容占位符 2"/>
          <p:cNvSpPr txBox="1">
            <a:spLocks/>
          </p:cNvSpPr>
          <p:nvPr/>
        </p:nvSpPr>
        <p:spPr>
          <a:xfrm>
            <a:off x="605286" y="3372678"/>
            <a:ext cx="4576314" cy="3028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1800" dirty="0" smtClean="0"/>
              <a:t>Need re-demodulate previous LLR in HARQ scenario, additional complexity, evolving De-Mod module</a:t>
            </a:r>
          </a:p>
          <a:p>
            <a:pPr lvl="1"/>
            <a:r>
              <a:rPr lang="en-GB" altLang="zh-CN" sz="1800" dirty="0" smtClean="0"/>
              <a:t>Using AWGN working point, 1.5dB and 4.5dB loss for ETU 30KPH and EPA 3KPH (</a:t>
            </a:r>
            <a:r>
              <a:rPr lang="en-GB" altLang="zh-CN" sz="1800" dirty="0" err="1" smtClean="0"/>
              <a:t>eps</a:t>
            </a:r>
            <a:r>
              <a:rPr lang="en-GB" altLang="zh-CN" sz="1800" dirty="0" smtClean="0"/>
              <a:t>=0)</a:t>
            </a:r>
          </a:p>
        </p:txBody>
      </p:sp>
    </p:spTree>
    <p:extLst>
      <p:ext uri="{BB962C8B-B14F-4D97-AF65-F5344CB8AC3E}">
        <p14:creationId xmlns="" xmlns:p14="http://schemas.microsoft.com/office/powerpoint/2010/main" val="237785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SNR Sensitive issues: scale invariance </a:t>
            </a:r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799" cy="5314122"/>
          </a:xfrm>
        </p:spPr>
        <p:txBody>
          <a:bodyPr/>
          <a:lstStyle/>
          <a:p>
            <a:r>
              <a:rPr lang="en-GB" altLang="zh-CN" sz="2000" dirty="0"/>
              <a:t>SNR estimate error of </a:t>
            </a:r>
            <a:r>
              <a:rPr lang="en-GB" altLang="zh-CN" sz="2000" dirty="0" smtClean="0"/>
              <a:t>Gauss </a:t>
            </a:r>
            <a:r>
              <a:rPr lang="en-GB" altLang="zh-CN" sz="2000" dirty="0"/>
              <a:t>distribution </a:t>
            </a:r>
            <a:r>
              <a:rPr lang="en-GB" altLang="zh-CN" sz="2000" dirty="0" smtClean="0"/>
              <a:t>to cause </a:t>
            </a:r>
            <a:r>
              <a:rPr lang="en-GB" altLang="zh-CN" sz="2000" dirty="0"/>
              <a:t>significant </a:t>
            </a:r>
            <a:r>
              <a:rPr lang="en-US" altLang="zh-CN" sz="2000" dirty="0"/>
              <a:t>performance </a:t>
            </a:r>
            <a:r>
              <a:rPr lang="en-US" altLang="zh-CN" sz="2000" dirty="0" smtClean="0"/>
              <a:t>loss in AWGN.</a:t>
            </a:r>
            <a:endParaRPr lang="en-US" altLang="zh-CN" sz="2000" dirty="0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1398121" y="1828800"/>
            <a:ext cx="6728756" cy="4680000"/>
            <a:chOff x="-2620204" y="3221810"/>
            <a:chExt cx="4367009" cy="3273834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2620204" y="3221810"/>
              <a:ext cx="4367009" cy="3273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椭圆 9"/>
            <p:cNvSpPr/>
            <p:nvPr/>
          </p:nvSpPr>
          <p:spPr bwMode="auto">
            <a:xfrm>
              <a:off x="978583" y="5710112"/>
              <a:ext cx="311750" cy="35386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67600" y="5486400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1.2dB loss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36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1600200" y="2306963"/>
            <a:ext cx="5867400" cy="4398637"/>
            <a:chOff x="3813977" y="2384531"/>
            <a:chExt cx="4802088" cy="3600000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3977" y="2384531"/>
              <a:ext cx="4802088" cy="36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椭圆 11"/>
            <p:cNvSpPr/>
            <p:nvPr/>
          </p:nvSpPr>
          <p:spPr bwMode="auto">
            <a:xfrm>
              <a:off x="7628560" y="5076243"/>
              <a:ext cx="481958" cy="49825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/>
            <a:ex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None/>
              </a:pPr>
              <a:endParaRPr lang="zh-CN" altLang="en-US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Performance in Fading with SNR estimation </a:t>
            </a:r>
            <a:r>
              <a:rPr lang="en-US" altLang="zh-CN" dirty="0" smtClean="0"/>
              <a:t>error </a:t>
            </a:r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04800" y="1524000"/>
            <a:ext cx="8534400" cy="5314122"/>
          </a:xfrm>
        </p:spPr>
        <p:txBody>
          <a:bodyPr/>
          <a:lstStyle/>
          <a:p>
            <a:r>
              <a:rPr lang="en-GB" altLang="zh-CN" sz="2000" dirty="0"/>
              <a:t>Fading (ETU 30KPH), gauss distribution SNR estimate error </a:t>
            </a:r>
            <a:r>
              <a:rPr lang="en-GB" altLang="zh-CN" sz="2000" dirty="0" smtClean="0"/>
              <a:t>to cause performance </a:t>
            </a:r>
            <a:r>
              <a:rPr lang="en-GB" altLang="zh-CN" sz="2000" dirty="0"/>
              <a:t>loss.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61836" y="5735963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1.5dB loss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467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Performance </a:t>
            </a:r>
            <a:r>
              <a:rPr lang="en-US" altLang="zh-CN" dirty="0"/>
              <a:t>in HARQ with SNR estimation </a:t>
            </a:r>
            <a:r>
              <a:rPr lang="en-US" altLang="zh-CN" dirty="0" smtClean="0"/>
              <a:t>error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09600" y="1417638"/>
            <a:ext cx="8305799" cy="5314122"/>
          </a:xfrm>
        </p:spPr>
        <p:txBody>
          <a:bodyPr/>
          <a:lstStyle/>
          <a:p>
            <a:r>
              <a:rPr lang="en-US" altLang="zh-CN" sz="2000" dirty="0"/>
              <a:t>IR-HARQ are unstable with SNR estimation error.</a:t>
            </a:r>
          </a:p>
          <a:p>
            <a:r>
              <a:rPr lang="en-US" altLang="zh-CN" sz="2000" dirty="0"/>
              <a:t>Performance degradation becomes more significant </a:t>
            </a:r>
            <a:r>
              <a:rPr lang="en-US" altLang="zh-CN" sz="2000" dirty="0" smtClean="0"/>
              <a:t>with </a:t>
            </a:r>
            <a:r>
              <a:rPr lang="en-US" altLang="zh-CN" sz="2000" dirty="0"/>
              <a:t>re-transmission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1142" y="2133600"/>
            <a:ext cx="6242713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直接箭头连接符 3"/>
          <p:cNvCxnSpPr/>
          <p:nvPr/>
        </p:nvCxnSpPr>
        <p:spPr>
          <a:xfrm flipV="1">
            <a:off x="5919156" y="4908430"/>
            <a:ext cx="153840" cy="10066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3469256" y="4918496"/>
            <a:ext cx="475892" cy="2874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996076" y="4566417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</a:rPr>
              <a:t>0.2dB loss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70380" y="4574909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</a:rPr>
              <a:t>0.7dB loss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629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 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Adjusted MS is in fact </a:t>
            </a:r>
            <a:r>
              <a:rPr lang="en-US" altLang="zh-CN" sz="2400" b="1" dirty="0" smtClean="0"/>
              <a:t>Adjust BP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Increased </a:t>
            </a:r>
            <a:r>
              <a:rPr lang="en-US" altLang="zh-CN" sz="2000" dirty="0"/>
              <a:t>computational </a:t>
            </a:r>
            <a:r>
              <a:rPr lang="en-US" altLang="zh-CN" sz="2000" dirty="0" smtClean="0"/>
              <a:t>complexity </a:t>
            </a:r>
            <a:r>
              <a:rPr lang="en-US" altLang="zh-CN" sz="2000" dirty="0"/>
              <a:t>compared to NMS</a:t>
            </a:r>
          </a:p>
          <a:p>
            <a:r>
              <a:rPr lang="en-US" altLang="zh-CN" sz="2400" dirty="0" smtClean="0"/>
              <a:t>Sensitive </a:t>
            </a:r>
            <a:r>
              <a:rPr lang="en-US" altLang="zh-CN" sz="2400" dirty="0"/>
              <a:t>to SNR estimate error, </a:t>
            </a:r>
            <a:r>
              <a:rPr lang="en-US" altLang="zh-CN" sz="2400" dirty="0" smtClean="0"/>
              <a:t>leads to large </a:t>
            </a:r>
            <a:r>
              <a:rPr lang="en-US" altLang="zh-CN" sz="2400" dirty="0"/>
              <a:t>performance degradation both in AWGN and fading channel with SNR estimation error</a:t>
            </a:r>
            <a:r>
              <a:rPr lang="en-US" altLang="zh-CN" sz="2400" dirty="0" smtClean="0"/>
              <a:t>.</a:t>
            </a:r>
          </a:p>
          <a:p>
            <a:pPr marL="742950" lvl="2" indent="-342900"/>
            <a:r>
              <a:rPr lang="en-US" altLang="zh-CN" sz="1600" dirty="0" smtClean="0"/>
              <a:t>Scheme proposed in Qualcomm, R1-1612084 could not work in fading channel</a:t>
            </a:r>
          </a:p>
          <a:p>
            <a:endParaRPr lang="zh-CN" altLang="zh-CN" sz="2400" dirty="0"/>
          </a:p>
        </p:txBody>
      </p:sp>
    </p:spTree>
    <p:extLst>
      <p:ext uri="{BB962C8B-B14F-4D97-AF65-F5344CB8AC3E}">
        <p14:creationId xmlns="" xmlns:p14="http://schemas.microsoft.com/office/powerpoint/2010/main" val="19499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3126</TotalTime>
  <Words>415</Words>
  <Application>Microsoft Office PowerPoint</Application>
  <PresentationFormat>全屏显示(4:3)</PresentationFormat>
  <Paragraphs>50</Paragraphs>
  <Slides>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Theme</vt:lpstr>
      <vt:lpstr>Observation on Adjust Min-Sum </vt:lpstr>
      <vt:lpstr>Background</vt:lpstr>
      <vt:lpstr>Computational complexity </vt:lpstr>
      <vt:lpstr>SNR Sensitive issues </vt:lpstr>
      <vt:lpstr>SNR Sensitive issues: scale invariance </vt:lpstr>
      <vt:lpstr>SNR Sensitive issues: scale invariance </vt:lpstr>
      <vt:lpstr>Performance in Fading with SNR estimation error </vt:lpstr>
      <vt:lpstr>Performance in HARQ with SNR estimation error</vt:lpstr>
      <vt:lpstr>Observation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Lirong (yakeen)</dc:creator>
  <cp:lastModifiedBy>Huawei</cp:lastModifiedBy>
  <cp:revision>534</cp:revision>
  <dcterms:created xsi:type="dcterms:W3CDTF">2006-08-16T00:00:00Z</dcterms:created>
  <dcterms:modified xsi:type="dcterms:W3CDTF">2016-11-15T20:45:13Z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(2)BsxVH7QIctVo+F79iKoKiFTGulWzhzSS5NYwECuAAhCVjasZLjrRMmPx1W0qbXO4PDDcRJLa
4fTKQgCr44NfnK133U+oLpVlTs2RmfCwb1+erJ7qC89jZzOmBI1bGy17EEhZT75T6lpW7AMQ
LGJCrs6npeSkYYtQV6dC3FaEMJkrWhONnobNT2xCkchoYmQZpGSXCRebCPcc0NcFYg6WCNMa
45nyIdqRed7CZh9hMH</vt:lpwstr>
  </property>
  <property fmtid="{D5CDD505-2E9C-101B-9397-08002B2CF9AE}" pid="4" name="_2015_ms_pID_7253431">
    <vt:lpwstr>9pBbmIEBYIC/JYLmEvsLhcGEN9CcIiCcwNDM5Vg5u06ITMY3J6Qx+q
pCIGLzUXnwy124bBDL5MBAa0Kir5k2p84HqKC37Vh2TgdaRO7wU3mXh/kxqRVsmFktEZ9xkr
q7eNmMoKUmLNY6c82wQArvaa1Q0bP9vvwjiYl4kn8K34MZm4IyXAz/s2ObCbeG6P0dkT2Ny1
4Qfkhm/HVn2dTYt3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1479242649</vt:lpwstr>
  </property>
</Properties>
</file>