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5" r:id="rId3"/>
    <p:sldId id="273" r:id="rId4"/>
    <p:sldId id="274" r:id="rId5"/>
    <p:sldId id="27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altLang="zh-CN" dirty="0" smtClean="0"/>
              <a:t>WF on </a:t>
            </a:r>
            <a:r>
              <a:rPr lang="en-US" altLang="zh-CN" dirty="0"/>
              <a:t>NR </a:t>
            </a:r>
            <a:r>
              <a:rPr lang="en-US" altLang="zh-CN" dirty="0" smtClean="0"/>
              <a:t>RACH Procedure for multi-beam operation </a:t>
            </a:r>
            <a:r>
              <a:rPr lang="en-US" altLang="zh-CN" dirty="0"/>
              <a:t>without beam correspondence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r>
              <a:rPr lang="en-US" altLang="zh-CN" dirty="0" smtClean="0">
                <a:solidFill>
                  <a:schemeClr val="tx1"/>
                </a:solidFill>
              </a:rPr>
              <a:t>,[Qualcomm],[ZTE]…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#87			               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1613138</a:t>
            </a:r>
            <a:endParaRPr lang="en-US" altLang="zh-CN" sz="2400" b="1" dirty="0" smtClean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Reno, Nevada, USA, 14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7.1.2.5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1" u="sng" dirty="0" smtClean="0">
                <a:highlight>
                  <a:srgbClr val="00FF00"/>
                </a:highlight>
                <a:ea typeface="Times"/>
              </a:rPr>
              <a:t>Agreements at RAN1 #86bis:</a:t>
            </a:r>
            <a:endParaRPr lang="ja-JP" altLang="ja-JP" sz="2000" dirty="0"/>
          </a:p>
          <a:p>
            <a:pPr lvl="0"/>
            <a:r>
              <a:rPr lang="en-US" altLang="zh-CN" sz="2400" dirty="0"/>
              <a:t>Regardless of whether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/Rx reciprocity is available or not at </a:t>
            </a:r>
            <a:r>
              <a:rPr lang="en-US" altLang="zh-CN" sz="2400" dirty="0" err="1"/>
              <a:t>gNB</a:t>
            </a:r>
            <a:r>
              <a:rPr lang="en-US" altLang="zh-CN" sz="2400" dirty="0"/>
              <a:t> at least for multiple beams operation, the following RACH procedure is considered for at least UE in idle mode</a:t>
            </a:r>
          </a:p>
          <a:p>
            <a:pPr lvl="1"/>
            <a:r>
              <a:rPr lang="en-US" altLang="zh-CN" sz="2000" dirty="0"/>
              <a:t>Association between one or  multiple  occasions for DL broadcast channel/signal and  a subset of RACH resources is informed to UE by broadcast system information or known to UE</a:t>
            </a:r>
          </a:p>
          <a:p>
            <a:pPr lvl="2"/>
            <a:r>
              <a:rPr lang="en-US" altLang="zh-CN" sz="1800" dirty="0"/>
              <a:t>FFS: Signaling of  “non-association”</a:t>
            </a:r>
          </a:p>
          <a:p>
            <a:pPr lvl="2"/>
            <a:r>
              <a:rPr lang="en-US" altLang="zh-CN" sz="1800" dirty="0"/>
              <a:t>Detailed design for RACH preamble should be further studied</a:t>
            </a:r>
          </a:p>
          <a:p>
            <a:pPr lvl="1"/>
            <a:r>
              <a:rPr lang="en-US" altLang="zh-CN" sz="2000" dirty="0"/>
              <a:t>Based on the DL measurement and the corresponding association, UE selects the subset of RACH resources</a:t>
            </a:r>
          </a:p>
          <a:p>
            <a:pPr lvl="2"/>
            <a:r>
              <a:rPr lang="en-US" altLang="zh-CN" sz="1800" dirty="0"/>
              <a:t>FFS: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beam selection for RACH preamble transmission</a:t>
            </a:r>
          </a:p>
          <a:p>
            <a:pPr algn="just"/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1" u="sng" dirty="0">
                <a:highlight>
                  <a:srgbClr val="00FF00"/>
                </a:highlight>
                <a:ea typeface="Times"/>
              </a:rPr>
              <a:t>Agreements at RAN1 #86bis:</a:t>
            </a:r>
            <a:endParaRPr lang="ja-JP" altLang="ja-JP" sz="2000" dirty="0"/>
          </a:p>
          <a:p>
            <a:pPr lvl="0"/>
            <a:r>
              <a:rPr lang="en-US" altLang="zh-CN" sz="2000" dirty="0" smtClean="0"/>
              <a:t>For </a:t>
            </a:r>
            <a:r>
              <a:rPr lang="en-US" altLang="zh-CN" sz="2000" dirty="0"/>
              <a:t>the cases with and without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/Rx reciprocity, the common random access procedure should be strived</a:t>
            </a:r>
            <a:endParaRPr lang="zh-CN" altLang="zh-CN" sz="2000" dirty="0"/>
          </a:p>
          <a:p>
            <a:pPr lvl="0"/>
            <a:r>
              <a:rPr lang="en-US" altLang="zh-CN" sz="2000" dirty="0"/>
              <a:t>When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/Rx reciprocity is not available, the </a:t>
            </a:r>
            <a:r>
              <a:rPr lang="en-US" altLang="zh-CN" sz="2000" dirty="0" smtClean="0"/>
              <a:t>following </a:t>
            </a:r>
            <a:r>
              <a:rPr lang="en-US" altLang="zh-CN" sz="2000" dirty="0"/>
              <a:t>could be further considered for at least UE in idle mode</a:t>
            </a:r>
            <a:endParaRPr lang="zh-CN" altLang="zh-CN" sz="2000" dirty="0"/>
          </a:p>
          <a:p>
            <a:pPr lvl="1"/>
            <a:r>
              <a:rPr lang="en-US" altLang="zh-CN" sz="1800" dirty="0"/>
              <a:t>Whether or how to report DL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beam to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, e.g.,</a:t>
            </a:r>
            <a:endParaRPr lang="zh-CN" altLang="zh-CN" sz="1800" dirty="0"/>
          </a:p>
          <a:p>
            <a:pPr lvl="2"/>
            <a:r>
              <a:rPr lang="en-US" altLang="zh-CN" sz="1600" dirty="0"/>
              <a:t>RACH preamble/resource</a:t>
            </a:r>
            <a:endParaRPr lang="zh-CN" altLang="zh-CN" sz="1600" dirty="0"/>
          </a:p>
          <a:p>
            <a:pPr lvl="2"/>
            <a:r>
              <a:rPr lang="en-US" altLang="zh-CN" sz="1600" dirty="0"/>
              <a:t>Msg. 3</a:t>
            </a:r>
            <a:endParaRPr lang="zh-CN" altLang="zh-CN" sz="1600" dirty="0"/>
          </a:p>
          <a:p>
            <a:pPr lvl="1"/>
            <a:r>
              <a:rPr lang="en-US" altLang="zh-CN" sz="1800" dirty="0"/>
              <a:t>Whether or how to indicate UL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beam to the UE, e.g., </a:t>
            </a:r>
            <a:endParaRPr lang="zh-CN" altLang="zh-CN" sz="1800" dirty="0"/>
          </a:p>
          <a:p>
            <a:pPr lvl="2"/>
            <a:r>
              <a:rPr lang="en-US" altLang="zh-CN" sz="1600" dirty="0"/>
              <a:t>RAR</a:t>
            </a:r>
            <a:endParaRPr lang="zh-CN" altLang="zh-CN" sz="1600" dirty="0"/>
          </a:p>
          <a:p>
            <a:pPr algn="just"/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5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995766"/>
            <a:ext cx="8229600" cy="5385562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It is beneficial to avoid beam sweeping in RACH procedure for multi-beam operation</a:t>
            </a:r>
          </a:p>
          <a:p>
            <a:pPr lvl="0"/>
            <a:r>
              <a:rPr lang="en-US" altLang="zh-CN" sz="2000" dirty="0" smtClean="0"/>
              <a:t>It is practically feasible that UE reports DL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beam to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indicates UL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beam to the UE, to avoid beam sweeping in RACH procedure for multi-beam operation without beam correspondence.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5414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zh-CN" sz="2400" dirty="0">
                <a:latin typeface="Times" pitchFamily="18" charset="0"/>
                <a:cs typeface="Times" pitchFamily="18" charset="0"/>
              </a:rPr>
              <a:t>Regardless of beam correspondence is available or not at UE, in RACH procedure at least for multiple beam operation, the followings are supported at least for UE in idle mode: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latin typeface="Times" pitchFamily="18" charset="0"/>
                <a:cs typeface="Times" pitchFamily="18" charset="0"/>
              </a:rPr>
              <a:t>UE reports TRP </a:t>
            </a:r>
            <a:r>
              <a:rPr lang="en-US" altLang="zh-CN" sz="20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2000" dirty="0">
                <a:latin typeface="Times" pitchFamily="18" charset="0"/>
                <a:cs typeface="Times" pitchFamily="18" charset="0"/>
              </a:rPr>
              <a:t> beam for Msg. 2 transmission in Msg. 1</a:t>
            </a:r>
          </a:p>
          <a:p>
            <a:pPr lvl="1">
              <a:spcBef>
                <a:spcPts val="600"/>
              </a:spcBef>
            </a:pPr>
            <a:r>
              <a:rPr lang="en-US" altLang="zh-CN" sz="1800" dirty="0">
                <a:latin typeface="Times" pitchFamily="18" charset="0"/>
                <a:cs typeface="Times" pitchFamily="18" charset="0"/>
              </a:rPr>
              <a:t>FFS: through preamble sequence ID, and/or RACH resource selection</a:t>
            </a:r>
          </a:p>
          <a:p>
            <a:r>
              <a:rPr lang="en-US" altLang="zh-CN" sz="2000" dirty="0">
                <a:latin typeface="Times" pitchFamily="18" charset="0"/>
                <a:cs typeface="Times" pitchFamily="18" charset="0"/>
              </a:rPr>
              <a:t>UL </a:t>
            </a:r>
            <a:r>
              <a:rPr lang="en-US" altLang="zh-CN" sz="20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2000" dirty="0">
                <a:latin typeface="Times" pitchFamily="18" charset="0"/>
                <a:cs typeface="Times" pitchFamily="18" charset="0"/>
              </a:rPr>
              <a:t> beam for Msg. 3 transmission is determined</a:t>
            </a:r>
          </a:p>
          <a:p>
            <a:pPr lvl="1"/>
            <a:r>
              <a:rPr lang="en-US" altLang="zh-CN" sz="1600" dirty="0">
                <a:latin typeface="Times" pitchFamily="18" charset="0"/>
                <a:cs typeface="Times" pitchFamily="18" charset="0"/>
              </a:rPr>
              <a:t>Opt 1, </a:t>
            </a:r>
            <a:r>
              <a:rPr lang="en-US" altLang="zh-CN" sz="1600" dirty="0" err="1">
                <a:latin typeface="Times" pitchFamily="18" charset="0"/>
                <a:cs typeface="Times" pitchFamily="18" charset="0"/>
              </a:rPr>
              <a:t>gNB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 indicates UE </a:t>
            </a:r>
            <a:r>
              <a:rPr lang="en-US" altLang="zh-CN" sz="16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 beam for Msg. 3 in Msg. 2</a:t>
            </a:r>
          </a:p>
          <a:p>
            <a:pPr lvl="2">
              <a:spcBef>
                <a:spcPts val="600"/>
              </a:spcBef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Further consider how to facilitate determination of UE </a:t>
            </a:r>
            <a:r>
              <a:rPr lang="en-US" altLang="zh-CN" sz="16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 beam from Msg. 1:</a:t>
            </a:r>
          </a:p>
          <a:p>
            <a:pPr lvl="3"/>
            <a:r>
              <a:rPr lang="en-US" altLang="zh-CN" sz="1400" dirty="0">
                <a:latin typeface="Times" pitchFamily="18" charset="0"/>
                <a:cs typeface="Times" pitchFamily="18" charset="0"/>
              </a:rPr>
              <a:t>Searching via beam sweeping;</a:t>
            </a:r>
          </a:p>
          <a:p>
            <a:pPr lvl="3"/>
            <a:r>
              <a:rPr lang="en-US" altLang="zh-CN" sz="1400" dirty="0">
                <a:latin typeface="Times" pitchFamily="18" charset="0"/>
                <a:cs typeface="Times" pitchFamily="18" charset="0"/>
              </a:rPr>
              <a:t>Probing via Differential beamforming;</a:t>
            </a:r>
          </a:p>
          <a:p>
            <a:pPr lvl="3"/>
            <a:r>
              <a:rPr lang="en-US" altLang="zh-CN" sz="1400" dirty="0">
                <a:latin typeface="Times" pitchFamily="18" charset="0"/>
                <a:cs typeface="Times" pitchFamily="18" charset="0"/>
              </a:rPr>
              <a:t>Others are not precluded.</a:t>
            </a:r>
          </a:p>
          <a:p>
            <a:pPr lvl="1"/>
            <a:r>
              <a:rPr lang="en-US" altLang="zh-CN" sz="1600" dirty="0">
                <a:latin typeface="Times" pitchFamily="18" charset="0"/>
                <a:cs typeface="Times" pitchFamily="18" charset="0"/>
              </a:rPr>
              <a:t>Opt 2, UE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selects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UL </a:t>
            </a:r>
            <a:r>
              <a:rPr lang="en-US" altLang="zh-CN" sz="16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 beam used for Msg. 3 transmission, e.g.,</a:t>
            </a:r>
          </a:p>
          <a:p>
            <a:pPr lvl="3"/>
            <a:r>
              <a:rPr lang="en-US" altLang="zh-CN" sz="1400" dirty="0">
                <a:latin typeface="Times" pitchFamily="18" charset="0"/>
                <a:cs typeface="Times" pitchFamily="18" charset="0"/>
              </a:rPr>
              <a:t>Reuse the UL </a:t>
            </a:r>
            <a:r>
              <a:rPr lang="en-US" altLang="zh-CN" sz="14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1400" dirty="0">
                <a:latin typeface="Times" pitchFamily="18" charset="0"/>
                <a:cs typeface="Times" pitchFamily="18" charset="0"/>
              </a:rPr>
              <a:t> beam used for Msg. 1 transmission</a:t>
            </a:r>
          </a:p>
          <a:p>
            <a:pPr lvl="3"/>
            <a:r>
              <a:rPr lang="en-US" altLang="zh-CN" sz="1400" dirty="0">
                <a:latin typeface="Times" pitchFamily="18" charset="0"/>
                <a:cs typeface="Times" pitchFamily="18" charset="0"/>
              </a:rPr>
              <a:t>Selects a </a:t>
            </a:r>
            <a:r>
              <a:rPr lang="en-US" altLang="zh-CN" sz="1400" dirty="0" err="1">
                <a:latin typeface="Times" pitchFamily="18" charset="0"/>
                <a:cs typeface="Times" pitchFamily="18" charset="0"/>
              </a:rPr>
              <a:t>Tx</a:t>
            </a:r>
            <a:r>
              <a:rPr lang="en-US" altLang="zh-CN" sz="1400" dirty="0">
                <a:latin typeface="Times" pitchFamily="18" charset="0"/>
                <a:cs typeface="Times" pitchFamily="18" charset="0"/>
              </a:rPr>
              <a:t> beam different from that used for Msg. 1 transmission</a:t>
            </a:r>
          </a:p>
          <a:p>
            <a:pPr lvl="3"/>
            <a:r>
              <a:rPr lang="en-US" altLang="zh-CN" sz="1400" dirty="0">
                <a:latin typeface="Times" pitchFamily="18" charset="0"/>
                <a:cs typeface="Times" pitchFamily="18" charset="0"/>
              </a:rPr>
              <a:t>Others are not precluded.</a:t>
            </a:r>
            <a:endParaRPr lang="en-US" altLang="zh-CN" sz="1600" dirty="0">
              <a:latin typeface="Times" pitchFamily="18" charset="0"/>
              <a:cs typeface="Times" pitchFamily="18" charset="0"/>
            </a:endParaRPr>
          </a:p>
          <a:p>
            <a:pPr lvl="1"/>
            <a:r>
              <a:rPr lang="en-US" altLang="zh-CN" sz="1600" dirty="0">
                <a:latin typeface="Times" pitchFamily="18" charset="0"/>
                <a:cs typeface="Times" pitchFamily="18" charset="0"/>
              </a:rPr>
              <a:t>Others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294135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4187</TotalTime>
  <Words>424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NR RACH Procedure for multi-beam operation without beam correspondence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 Xiong</cp:lastModifiedBy>
  <cp:revision>69</cp:revision>
  <dcterms:created xsi:type="dcterms:W3CDTF">2016-10-08T04:16:51Z</dcterms:created>
  <dcterms:modified xsi:type="dcterms:W3CDTF">2016-11-15T18:16:45Z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