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8" r:id="rId6"/>
    <p:sldId id="267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</a:t>
            </a:r>
            <a:r>
              <a:rPr kumimoji="1" lang="en-US" altLang="ja-JP" smtClean="0"/>
              <a:t>on Unified RACH Procedure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ZTE, ZTE Microelectronics, NTT DOCOMO, Nokia, Alcatel-Lucent Shanghai Bell, </a:t>
            </a:r>
            <a:r>
              <a:rPr lang="en-US" altLang="ja-JP" smtClean="0"/>
              <a:t>Sharp, Intel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9742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</a:t>
            </a:r>
            <a:r>
              <a:rPr lang="en-US" altLang="ja-JP" dirty="0" smtClean="0"/>
              <a:t>86bis</a:t>
            </a:r>
          </a:p>
          <a:p>
            <a:r>
              <a:rPr lang="en-US" altLang="ja-JP" dirty="0" smtClean="0"/>
              <a:t>Lisbon</a:t>
            </a:r>
            <a:r>
              <a:rPr lang="en-US" altLang="ja-JP" dirty="0"/>
              <a:t>, Portugal 10</a:t>
            </a:r>
            <a:r>
              <a:rPr lang="en-US" altLang="ja-JP" baseline="30000" dirty="0"/>
              <a:t>th</a:t>
            </a:r>
            <a:r>
              <a:rPr lang="en-US" altLang="ja-JP" dirty="0"/>
              <a:t> –14</a:t>
            </a:r>
            <a:r>
              <a:rPr lang="en-US" altLang="ja-JP" baseline="30000" dirty="0"/>
              <a:t>th</a:t>
            </a:r>
            <a:r>
              <a:rPr lang="en-US" altLang="ja-JP" dirty="0"/>
              <a:t> October </a:t>
            </a:r>
            <a:r>
              <a:rPr lang="en-US" altLang="ja-JP" dirty="0" smtClean="0"/>
              <a:t>2016</a:t>
            </a:r>
          </a:p>
          <a:p>
            <a:r>
              <a:rPr kumimoji="1" lang="en-US" altLang="ja-JP" dirty="0" smtClean="0"/>
              <a:t>Agenda: 8.1.5.2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smtClean="0"/>
              <a:t>R1-</a:t>
            </a:r>
            <a:r>
              <a:rPr lang="en-US" sz="2400" smtClean="0"/>
              <a:t>1610962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80728"/>
            <a:ext cx="8748464" cy="5400600"/>
          </a:xfrm>
        </p:spPr>
        <p:txBody>
          <a:bodyPr>
            <a:noAutofit/>
          </a:bodyPr>
          <a:lstStyle/>
          <a:p>
            <a:r>
              <a:rPr lang="en-US" sz="1600" b="1" u="sng" smtClean="0"/>
              <a:t>Agreements:</a:t>
            </a:r>
            <a:endParaRPr lang="en-US" sz="1600" smtClean="0"/>
          </a:p>
          <a:p>
            <a:pPr lvl="0"/>
            <a:r>
              <a:rPr lang="en-US" sz="1600" smtClean="0">
                <a:solidFill>
                  <a:srgbClr val="C00000"/>
                </a:solidFill>
              </a:rPr>
              <a:t>When Tx/Rx reciprocity is available at gNB </a:t>
            </a:r>
            <a:r>
              <a:rPr lang="en-US" sz="1600" smtClean="0"/>
              <a:t>at least for multiple beams operation, the following RACH procedure is considered for at least UE in idle mode</a:t>
            </a:r>
          </a:p>
          <a:p>
            <a:pPr lvl="1"/>
            <a:r>
              <a:rPr lang="en-US" sz="1400" smtClean="0">
                <a:solidFill>
                  <a:srgbClr val="00B050"/>
                </a:solidFill>
              </a:rPr>
              <a:t>Association between one or  multiple  occasions for DL broadcast channel/signal and  a subset of RACH </a:t>
            </a:r>
            <a:r>
              <a:rPr lang="en-US" sz="1400" strike="sngStrike" smtClean="0">
                <a:solidFill>
                  <a:srgbClr val="00B050"/>
                </a:solidFill>
              </a:rPr>
              <a:t>occasions </a:t>
            </a:r>
            <a:r>
              <a:rPr lang="en-US" sz="1400" u="sng" smtClean="0">
                <a:solidFill>
                  <a:srgbClr val="00B050"/>
                </a:solidFill>
              </a:rPr>
              <a:t>resources </a:t>
            </a:r>
            <a:r>
              <a:rPr lang="en-US" sz="1400" smtClean="0">
                <a:solidFill>
                  <a:srgbClr val="00B050"/>
                </a:solidFill>
              </a:rPr>
              <a:t>is informed to UE by broadcast system information or known to UE</a:t>
            </a:r>
          </a:p>
          <a:p>
            <a:pPr lvl="2"/>
            <a:r>
              <a:rPr lang="en-US" sz="1200" smtClean="0">
                <a:solidFill>
                  <a:srgbClr val="00B050"/>
                </a:solidFill>
              </a:rPr>
              <a:t>FFS: Signaling of  “non-association”</a:t>
            </a:r>
          </a:p>
          <a:p>
            <a:pPr lvl="2"/>
            <a:r>
              <a:rPr lang="en-US" sz="1200" smtClean="0">
                <a:solidFill>
                  <a:srgbClr val="00B050"/>
                </a:solidFill>
              </a:rPr>
              <a:t>Detailed design for RACH preamble should be further studied</a:t>
            </a:r>
          </a:p>
          <a:p>
            <a:pPr lvl="1"/>
            <a:r>
              <a:rPr lang="en-US" sz="1400" smtClean="0">
                <a:solidFill>
                  <a:srgbClr val="00B050"/>
                </a:solidFill>
              </a:rPr>
              <a:t>Based on the DL measurement and the corresponding association, UE selects the subset of RACH </a:t>
            </a:r>
            <a:r>
              <a:rPr lang="en-US" sz="1400" strike="sngStrike" smtClean="0">
                <a:solidFill>
                  <a:srgbClr val="00B050"/>
                </a:solidFill>
              </a:rPr>
              <a:t>occasions</a:t>
            </a:r>
            <a:r>
              <a:rPr lang="en-US" sz="1400" u="sng" smtClean="0">
                <a:solidFill>
                  <a:srgbClr val="00B050"/>
                </a:solidFill>
              </a:rPr>
              <a:t>resources</a:t>
            </a:r>
            <a:endParaRPr lang="en-US" sz="1400" smtClean="0">
              <a:solidFill>
                <a:srgbClr val="00B050"/>
              </a:solidFill>
            </a:endParaRPr>
          </a:p>
          <a:p>
            <a:pPr lvl="2"/>
            <a:r>
              <a:rPr lang="en-US" sz="1200" smtClean="0">
                <a:solidFill>
                  <a:srgbClr val="00B050"/>
                </a:solidFill>
              </a:rPr>
              <a:t>FFS: Tx beam selection for RACH preamble transmission</a:t>
            </a:r>
          </a:p>
          <a:p>
            <a:pPr lvl="1"/>
            <a:r>
              <a:rPr lang="en-US" sz="1400" smtClean="0"/>
              <a:t>At gNB, the DL Tx beam for the UE can be obtained based on the detected RACH preamble and would be also applied to Message 2</a:t>
            </a:r>
          </a:p>
          <a:p>
            <a:pPr lvl="2"/>
            <a:r>
              <a:rPr lang="en-US" sz="1200" smtClean="0"/>
              <a:t>UL grant in message 2 may indicate the transmission timing of message 3</a:t>
            </a:r>
          </a:p>
          <a:p>
            <a:pPr lvl="0"/>
            <a:r>
              <a:rPr lang="en-US" sz="1600" smtClean="0"/>
              <a:t>For the cases with and without Tx/Rx reciprocity, the common random access procedure should be strived</a:t>
            </a:r>
          </a:p>
          <a:p>
            <a:pPr lvl="0"/>
            <a:r>
              <a:rPr lang="en-US" sz="1600" smtClean="0"/>
              <a:t>When Tx/Rx reciprocity is not available, the the following could be further considered for at least UE in idle mode</a:t>
            </a:r>
          </a:p>
          <a:p>
            <a:pPr lvl="1"/>
            <a:r>
              <a:rPr lang="en-US" sz="1400" smtClean="0"/>
              <a:t>Whether or how to report DL Tx beam to gNB, e.g.,</a:t>
            </a:r>
          </a:p>
          <a:p>
            <a:pPr lvl="2"/>
            <a:r>
              <a:rPr lang="en-US" sz="1200" smtClean="0"/>
              <a:t>RACH preamble/resource</a:t>
            </a:r>
          </a:p>
          <a:p>
            <a:pPr lvl="2"/>
            <a:r>
              <a:rPr lang="en-US" sz="1200" smtClean="0"/>
              <a:t>Msg. 3</a:t>
            </a:r>
          </a:p>
          <a:p>
            <a:pPr lvl="1"/>
            <a:r>
              <a:rPr lang="en-US" sz="1400" smtClean="0"/>
              <a:t>Whether or how to indicate UL Tx beam to the UE, e.g., </a:t>
            </a:r>
          </a:p>
          <a:p>
            <a:pPr lvl="2"/>
            <a:r>
              <a:rPr lang="en-US" sz="1200" smtClean="0"/>
              <a:t>RAR</a:t>
            </a:r>
          </a:p>
          <a:p>
            <a:pPr>
              <a:buNone/>
            </a:pPr>
            <a:endParaRPr lang="en-US" sz="5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80728"/>
            <a:ext cx="8748464" cy="5400600"/>
          </a:xfrm>
        </p:spPr>
        <p:txBody>
          <a:bodyPr>
            <a:noAutofit/>
          </a:bodyPr>
          <a:lstStyle/>
          <a:p>
            <a:r>
              <a:rPr lang="en-US" sz="2000" b="1" u="sng" smtClean="0"/>
              <a:t>Agreements:</a:t>
            </a:r>
            <a:endParaRPr lang="en-US" sz="2000" smtClean="0"/>
          </a:p>
          <a:p>
            <a:pPr lvl="0"/>
            <a:r>
              <a:rPr lang="en-US" sz="2000" smtClean="0"/>
              <a:t>RACH resource:</a:t>
            </a:r>
          </a:p>
          <a:p>
            <a:pPr lvl="1"/>
            <a:r>
              <a:rPr lang="en-US" sz="1800" smtClean="0"/>
              <a:t>A time-frequency resource to send RACH preamble</a:t>
            </a:r>
          </a:p>
          <a:p>
            <a:pPr lvl="0"/>
            <a:r>
              <a:rPr lang="en-US" sz="2000" smtClean="0"/>
              <a:t>Whether UE needs to transmit one or multiple/repeated preamble within a subset of RACH resoueces can be informed by broadcast system information</a:t>
            </a:r>
          </a:p>
          <a:p>
            <a:pPr lvl="1"/>
            <a:r>
              <a:rPr lang="en-US" sz="1800" smtClean="0"/>
              <a:t>For example, to cover gNB RX beam sweeping in case of NO Tx/Rx reciprocity at the gNB</a:t>
            </a:r>
          </a:p>
          <a:p>
            <a:pPr>
              <a:buNone/>
            </a:pPr>
            <a:endParaRPr lang="en-US" sz="10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Intention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80728"/>
            <a:ext cx="8964488" cy="5400600"/>
          </a:xfrm>
        </p:spPr>
        <p:txBody>
          <a:bodyPr>
            <a:noAutofit/>
          </a:bodyPr>
          <a:lstStyle/>
          <a:p>
            <a:pPr lvl="0"/>
            <a:endParaRPr lang="en-US" sz="2400" smtClean="0"/>
          </a:p>
          <a:p>
            <a:pPr lvl="0"/>
            <a:endParaRPr lang="en-US" sz="2400" smtClean="0"/>
          </a:p>
          <a:p>
            <a:pPr lvl="0"/>
            <a:r>
              <a:rPr lang="en-US" sz="2400" smtClean="0"/>
              <a:t>Overcome the </a:t>
            </a:r>
            <a:r>
              <a:rPr lang="en-US" sz="2400" smtClean="0">
                <a:solidFill>
                  <a:srgbClr val="C00000"/>
                </a:solidFill>
              </a:rPr>
              <a:t>red-marked</a:t>
            </a:r>
            <a:r>
              <a:rPr lang="en-US" sz="2400" smtClean="0"/>
              <a:t> limitation in Slide 2.</a:t>
            </a:r>
          </a:p>
          <a:p>
            <a:pPr lvl="0"/>
            <a:r>
              <a:rPr lang="sv-SE" sz="2400" smtClean="0"/>
              <a:t>Use </a:t>
            </a:r>
            <a:r>
              <a:rPr lang="sv-SE" sz="2400" smtClean="0">
                <a:solidFill>
                  <a:srgbClr val="00B050"/>
                </a:solidFill>
              </a:rPr>
              <a:t>green-marked</a:t>
            </a:r>
            <a:r>
              <a:rPr lang="sv-SE" sz="2400" smtClean="0"/>
              <a:t> framework in Slide 2 also for gNB non-reciprocity.</a:t>
            </a:r>
          </a:p>
          <a:p>
            <a:pPr lvl="0">
              <a:buNone/>
            </a:pPr>
            <a:r>
              <a:rPr lang="sv-SE" sz="2400" smtClean="0">
                <a:sym typeface="Wingdings" pitchFamily="2" charset="2"/>
              </a:rPr>
              <a:t> unifed random access framework for different gNB reciprocity.</a:t>
            </a:r>
            <a:endParaRPr lang="en-US" sz="2000" smtClean="0"/>
          </a:p>
          <a:p>
            <a:pPr>
              <a:buNone/>
            </a:pPr>
            <a:endParaRPr lang="en-US" sz="10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400600"/>
          </a:xfrm>
        </p:spPr>
        <p:txBody>
          <a:bodyPr>
            <a:noAutofit/>
          </a:bodyPr>
          <a:lstStyle/>
          <a:p>
            <a:pPr lvl="0"/>
            <a:r>
              <a:rPr lang="en-US" sz="2400" smtClean="0"/>
              <a:t>Regardless of whether Tx/Rx reciprocity is available or not at gNB at least for multiple beams operation, the following RACH procedure is considered for at least UE in idle mode</a:t>
            </a:r>
          </a:p>
          <a:p>
            <a:pPr lvl="1"/>
            <a:r>
              <a:rPr lang="en-US" sz="2000" smtClean="0"/>
              <a:t>Association between one or  multiple  occasions for DL broadcast channel/signal and  a subset of RACH resources is informed to UE by broadcast system information or known to UE</a:t>
            </a:r>
          </a:p>
          <a:p>
            <a:pPr lvl="2"/>
            <a:r>
              <a:rPr lang="en-US" sz="1800" smtClean="0"/>
              <a:t>FFS: Signaling of  “non-association”</a:t>
            </a:r>
          </a:p>
          <a:p>
            <a:pPr lvl="2"/>
            <a:r>
              <a:rPr lang="en-US" sz="1800" smtClean="0"/>
              <a:t>Detailed design for RACH preamble should be further studied</a:t>
            </a:r>
          </a:p>
          <a:p>
            <a:pPr lvl="1"/>
            <a:r>
              <a:rPr lang="en-US" sz="2000" smtClean="0"/>
              <a:t>Based on the DL measurement and the corresponding association, UE selects the subset of RACH resources</a:t>
            </a:r>
          </a:p>
          <a:p>
            <a:pPr lvl="2"/>
            <a:r>
              <a:rPr lang="en-US" sz="1800" smtClean="0"/>
              <a:t>FFS: Tx beam selection for RACH preamble transmission</a:t>
            </a:r>
          </a:p>
          <a:p>
            <a:pPr lvl="1">
              <a:buNone/>
            </a:pPr>
            <a:endParaRPr lang="en-US" sz="2400" smtClean="0"/>
          </a:p>
          <a:p>
            <a:pPr>
              <a:buNone/>
            </a:pPr>
            <a:endParaRPr lang="en-US" sz="16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76672"/>
          </a:xfrm>
        </p:spPr>
        <p:txBody>
          <a:bodyPr>
            <a:noAutofit/>
          </a:bodyPr>
          <a:lstStyle/>
          <a:p>
            <a:r>
              <a:rPr lang="sv-SE" sz="2800" smtClean="0"/>
              <a:t>Examples</a:t>
            </a:r>
            <a:endParaRPr lang="en-US" sz="2800"/>
          </a:p>
        </p:txBody>
      </p:sp>
      <p:sp>
        <p:nvSpPr>
          <p:cNvPr id="4" name="Rectangle 3"/>
          <p:cNvSpPr/>
          <p:nvPr/>
        </p:nvSpPr>
        <p:spPr>
          <a:xfrm>
            <a:off x="1259632" y="1124744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DL </a:t>
            </a:r>
          </a:p>
        </p:txBody>
      </p:sp>
      <p:sp>
        <p:nvSpPr>
          <p:cNvPr id="5" name="Rectangle 4"/>
          <p:cNvSpPr/>
          <p:nvPr/>
        </p:nvSpPr>
        <p:spPr>
          <a:xfrm>
            <a:off x="1691680" y="1124744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DL </a:t>
            </a:r>
          </a:p>
        </p:txBody>
      </p:sp>
      <p:sp>
        <p:nvSpPr>
          <p:cNvPr id="6" name="Rectangle 5"/>
          <p:cNvSpPr/>
          <p:nvPr/>
        </p:nvSpPr>
        <p:spPr>
          <a:xfrm>
            <a:off x="2483768" y="1124744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DL</a:t>
            </a:r>
            <a:endParaRPr lang="en-US" smtClean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1268760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5496" y="993502"/>
            <a:ext cx="11798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smtClean="0"/>
              <a:t>Full</a:t>
            </a:r>
          </a:p>
          <a:p>
            <a:r>
              <a:rPr lang="sv-SE" smtClean="0"/>
              <a:t>gNB</a:t>
            </a:r>
          </a:p>
          <a:p>
            <a:r>
              <a:rPr lang="sv-SE" smtClean="0"/>
              <a:t>reciprocity</a:t>
            </a: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635896" y="1124744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60032" y="1196752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4572000" y="764704"/>
            <a:ext cx="0" cy="3600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907704" y="764704"/>
            <a:ext cx="7236296" cy="0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endCxn id="5" idx="0"/>
          </p:cNvCxnSpPr>
          <p:nvPr/>
        </p:nvCxnSpPr>
        <p:spPr>
          <a:xfrm>
            <a:off x="1907704" y="764704"/>
            <a:ext cx="0" cy="360040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907704" y="404664"/>
            <a:ext cx="1251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Association</a:t>
            </a:r>
            <a:endParaRPr lang="en-US"/>
          </a:p>
        </p:txBody>
      </p:sp>
      <p:sp>
        <p:nvSpPr>
          <p:cNvPr id="22" name="Left Brace 21"/>
          <p:cNvSpPr/>
          <p:nvPr/>
        </p:nvSpPr>
        <p:spPr>
          <a:xfrm rot="16200000">
            <a:off x="4427984" y="1700808"/>
            <a:ext cx="288032" cy="576064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5292080" y="1918573"/>
            <a:ext cx="16673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mtClean="0"/>
              <a:t>Sub-set of </a:t>
            </a:r>
          </a:p>
          <a:p>
            <a:pPr algn="ctr"/>
            <a:r>
              <a:rPr lang="sv-SE" smtClean="0"/>
              <a:t>RACH resources</a:t>
            </a:r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1259632" y="5374957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DL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691680" y="5374957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DL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483768" y="5374957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DL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123728" y="5518973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35496" y="5243715"/>
            <a:ext cx="11798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smtClean="0"/>
              <a:t>Non</a:t>
            </a:r>
          </a:p>
          <a:p>
            <a:r>
              <a:rPr lang="sv-SE" smtClean="0"/>
              <a:t>gNB</a:t>
            </a:r>
          </a:p>
          <a:p>
            <a:r>
              <a:rPr lang="sv-SE" smtClean="0"/>
              <a:t>reciprocity</a:t>
            </a:r>
            <a:endParaRPr lang="en-US"/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1907704" y="5003884"/>
            <a:ext cx="7236296" cy="11034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endCxn id="25" idx="0"/>
          </p:cNvCxnSpPr>
          <p:nvPr/>
        </p:nvCxnSpPr>
        <p:spPr>
          <a:xfrm>
            <a:off x="1907704" y="5014917"/>
            <a:ext cx="0" cy="360040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907704" y="4654877"/>
            <a:ext cx="1251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Association</a:t>
            </a:r>
            <a:endParaRPr lang="en-US"/>
          </a:p>
        </p:txBody>
      </p:sp>
      <p:cxnSp>
        <p:nvCxnSpPr>
          <p:cNvPr id="46" name="Straight Arrow Connector 45"/>
          <p:cNvCxnSpPr/>
          <p:nvPr/>
        </p:nvCxnSpPr>
        <p:spPr>
          <a:xfrm>
            <a:off x="7884368" y="467380"/>
            <a:ext cx="936104" cy="9292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7956376" y="107340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Time</a:t>
            </a:r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4283968" y="1124744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58" name="Rectangle 57"/>
          <p:cNvSpPr/>
          <p:nvPr/>
        </p:nvSpPr>
        <p:spPr>
          <a:xfrm>
            <a:off x="5292080" y="1124744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62" name="Rectangle 61"/>
          <p:cNvSpPr/>
          <p:nvPr/>
        </p:nvSpPr>
        <p:spPr>
          <a:xfrm>
            <a:off x="6624736" y="1124743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7923130" y="1196751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7272808" y="1124743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69" name="Rectangle 68"/>
          <p:cNvSpPr/>
          <p:nvPr/>
        </p:nvSpPr>
        <p:spPr>
          <a:xfrm>
            <a:off x="8280920" y="1124743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cxnSp>
        <p:nvCxnSpPr>
          <p:cNvPr id="70" name="Straight Arrow Connector 69"/>
          <p:cNvCxnSpPr/>
          <p:nvPr/>
        </p:nvCxnSpPr>
        <p:spPr>
          <a:xfrm>
            <a:off x="7560840" y="764704"/>
            <a:ext cx="0" cy="3600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Left Brace 71"/>
          <p:cNvSpPr/>
          <p:nvPr/>
        </p:nvSpPr>
        <p:spPr>
          <a:xfrm rot="16200000">
            <a:off x="7416824" y="1700808"/>
            <a:ext cx="288032" cy="576064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6012160" y="112474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...</a:t>
            </a:r>
            <a:endParaRPr lang="en-US" sz="2400"/>
          </a:p>
        </p:txBody>
      </p:sp>
      <p:cxnSp>
        <p:nvCxnSpPr>
          <p:cNvPr id="75" name="Straight Arrow Connector 74"/>
          <p:cNvCxnSpPr>
            <a:endCxn id="72" idx="1"/>
          </p:cNvCxnSpPr>
          <p:nvPr/>
        </p:nvCxnSpPr>
        <p:spPr>
          <a:xfrm flipV="1">
            <a:off x="6707941" y="2132856"/>
            <a:ext cx="852899" cy="108883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stCxn id="23" idx="1"/>
            <a:endCxn id="22" idx="1"/>
          </p:cNvCxnSpPr>
          <p:nvPr/>
        </p:nvCxnSpPr>
        <p:spPr>
          <a:xfrm flipH="1" flipV="1">
            <a:off x="4572000" y="2132856"/>
            <a:ext cx="720080" cy="108883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85"/>
          <p:cNvSpPr/>
          <p:nvPr/>
        </p:nvSpPr>
        <p:spPr>
          <a:xfrm>
            <a:off x="3635896" y="5363925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4860032" y="5435933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88" name="Left Brace 87"/>
          <p:cNvSpPr/>
          <p:nvPr/>
        </p:nvSpPr>
        <p:spPr>
          <a:xfrm rot="16200000">
            <a:off x="4572000" y="5075893"/>
            <a:ext cx="288032" cy="2304256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TextBox 88"/>
          <p:cNvSpPr txBox="1"/>
          <p:nvPr/>
        </p:nvSpPr>
        <p:spPr>
          <a:xfrm>
            <a:off x="5292080" y="6239053"/>
            <a:ext cx="16673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mtClean="0"/>
              <a:t>Sub-set of </a:t>
            </a:r>
          </a:p>
          <a:p>
            <a:pPr algn="ctr"/>
            <a:r>
              <a:rPr lang="sv-SE" smtClean="0"/>
              <a:t>RACH resources</a:t>
            </a:r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4283968" y="5363925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91" name="Rectangle 90"/>
          <p:cNvSpPr/>
          <p:nvPr/>
        </p:nvSpPr>
        <p:spPr>
          <a:xfrm>
            <a:off x="5292080" y="5363925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92" name="Rectangle 91"/>
          <p:cNvSpPr/>
          <p:nvPr/>
        </p:nvSpPr>
        <p:spPr>
          <a:xfrm>
            <a:off x="6624736" y="5363924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7923130" y="5435932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7272808" y="5363924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95" name="Rectangle 94"/>
          <p:cNvSpPr/>
          <p:nvPr/>
        </p:nvSpPr>
        <p:spPr>
          <a:xfrm>
            <a:off x="8280920" y="5363924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96" name="Left Brace 95"/>
          <p:cNvSpPr/>
          <p:nvPr/>
        </p:nvSpPr>
        <p:spPr>
          <a:xfrm rot="16200000">
            <a:off x="7614592" y="5094149"/>
            <a:ext cx="288032" cy="2267744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TextBox 96"/>
          <p:cNvSpPr txBox="1"/>
          <p:nvPr/>
        </p:nvSpPr>
        <p:spPr>
          <a:xfrm>
            <a:off x="6012160" y="536392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...</a:t>
            </a:r>
            <a:endParaRPr lang="en-US" sz="2400"/>
          </a:p>
        </p:txBody>
      </p:sp>
      <p:cxnSp>
        <p:nvCxnSpPr>
          <p:cNvPr id="98" name="Straight Arrow Connector 97"/>
          <p:cNvCxnSpPr>
            <a:endCxn id="96" idx="1"/>
          </p:cNvCxnSpPr>
          <p:nvPr/>
        </p:nvCxnSpPr>
        <p:spPr>
          <a:xfrm flipV="1">
            <a:off x="6707941" y="6372037"/>
            <a:ext cx="1050667" cy="190182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/>
          <p:cNvCxnSpPr>
            <a:stCxn id="89" idx="1"/>
            <a:endCxn id="88" idx="1"/>
          </p:cNvCxnSpPr>
          <p:nvPr/>
        </p:nvCxnSpPr>
        <p:spPr>
          <a:xfrm flipH="1" flipV="1">
            <a:off x="4716016" y="6372037"/>
            <a:ext cx="576064" cy="190182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/>
          <p:nvPr/>
        </p:nvCxnSpPr>
        <p:spPr>
          <a:xfrm>
            <a:off x="4572000" y="5003884"/>
            <a:ext cx="0" cy="3600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/>
          <p:nvPr/>
        </p:nvCxnSpPr>
        <p:spPr>
          <a:xfrm>
            <a:off x="7560840" y="5003884"/>
            <a:ext cx="0" cy="3600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/>
          <p:cNvCxnSpPr/>
          <p:nvPr/>
        </p:nvCxnSpPr>
        <p:spPr>
          <a:xfrm>
            <a:off x="3923928" y="5003884"/>
            <a:ext cx="0" cy="3600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/>
          <p:cNvCxnSpPr/>
          <p:nvPr/>
        </p:nvCxnSpPr>
        <p:spPr>
          <a:xfrm>
            <a:off x="5580112" y="5003884"/>
            <a:ext cx="0" cy="3600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/>
          <p:cNvCxnSpPr/>
          <p:nvPr/>
        </p:nvCxnSpPr>
        <p:spPr>
          <a:xfrm>
            <a:off x="6912768" y="5003884"/>
            <a:ext cx="0" cy="3600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/>
          <p:cNvCxnSpPr/>
          <p:nvPr/>
        </p:nvCxnSpPr>
        <p:spPr>
          <a:xfrm>
            <a:off x="8568952" y="5003884"/>
            <a:ext cx="0" cy="3600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Rectangle 110"/>
          <p:cNvSpPr/>
          <p:nvPr/>
        </p:nvSpPr>
        <p:spPr>
          <a:xfrm>
            <a:off x="1259632" y="3140968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DL</a:t>
            </a:r>
          </a:p>
        </p:txBody>
      </p:sp>
      <p:sp>
        <p:nvSpPr>
          <p:cNvPr id="112" name="Rectangle 111"/>
          <p:cNvSpPr/>
          <p:nvPr/>
        </p:nvSpPr>
        <p:spPr>
          <a:xfrm>
            <a:off x="1691680" y="3140968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DL</a:t>
            </a:r>
          </a:p>
        </p:txBody>
      </p:sp>
      <p:sp>
        <p:nvSpPr>
          <p:cNvPr id="113" name="Rectangle 112"/>
          <p:cNvSpPr/>
          <p:nvPr/>
        </p:nvSpPr>
        <p:spPr>
          <a:xfrm>
            <a:off x="2483768" y="3140968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DL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2123728" y="3284984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115" name="TextBox 114"/>
          <p:cNvSpPr txBox="1"/>
          <p:nvPr/>
        </p:nvSpPr>
        <p:spPr>
          <a:xfrm>
            <a:off x="35496" y="3009726"/>
            <a:ext cx="11798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smtClean="0"/>
              <a:t>Partial</a:t>
            </a:r>
          </a:p>
          <a:p>
            <a:r>
              <a:rPr lang="sv-SE" smtClean="0"/>
              <a:t>gNB</a:t>
            </a:r>
          </a:p>
          <a:p>
            <a:r>
              <a:rPr lang="sv-SE" smtClean="0"/>
              <a:t>reciprocity</a:t>
            </a:r>
            <a:endParaRPr lang="en-US"/>
          </a:p>
        </p:txBody>
      </p:sp>
      <p:cxnSp>
        <p:nvCxnSpPr>
          <p:cNvPr id="116" name="Straight Arrow Connector 115"/>
          <p:cNvCxnSpPr/>
          <p:nvPr/>
        </p:nvCxnSpPr>
        <p:spPr>
          <a:xfrm flipV="1">
            <a:off x="1907704" y="2768153"/>
            <a:ext cx="7236296" cy="11034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>
            <a:endCxn id="112" idx="0"/>
          </p:cNvCxnSpPr>
          <p:nvPr/>
        </p:nvCxnSpPr>
        <p:spPr>
          <a:xfrm>
            <a:off x="1907704" y="2780928"/>
            <a:ext cx="0" cy="360040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1907704" y="2420888"/>
            <a:ext cx="1251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Association</a:t>
            </a:r>
            <a:endParaRPr lang="en-US"/>
          </a:p>
        </p:txBody>
      </p:sp>
      <p:sp>
        <p:nvSpPr>
          <p:cNvPr id="119" name="Rectangle 118"/>
          <p:cNvSpPr/>
          <p:nvPr/>
        </p:nvSpPr>
        <p:spPr>
          <a:xfrm>
            <a:off x="3635896" y="3129936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4860032" y="3201944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121" name="Left Brace 120"/>
          <p:cNvSpPr/>
          <p:nvPr/>
        </p:nvSpPr>
        <p:spPr>
          <a:xfrm rot="16200000">
            <a:off x="4103948" y="3309956"/>
            <a:ext cx="288032" cy="1368152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TextBox 121"/>
          <p:cNvSpPr txBox="1"/>
          <p:nvPr/>
        </p:nvSpPr>
        <p:spPr>
          <a:xfrm>
            <a:off x="5148064" y="3933056"/>
            <a:ext cx="16673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mtClean="0"/>
              <a:t>Sub-set of </a:t>
            </a:r>
          </a:p>
          <a:p>
            <a:pPr algn="ctr"/>
            <a:r>
              <a:rPr lang="sv-SE" smtClean="0"/>
              <a:t>RACH resources</a:t>
            </a:r>
            <a:endParaRPr lang="en-US"/>
          </a:p>
        </p:txBody>
      </p:sp>
      <p:sp>
        <p:nvSpPr>
          <p:cNvPr id="123" name="Rectangle 122"/>
          <p:cNvSpPr/>
          <p:nvPr/>
        </p:nvSpPr>
        <p:spPr>
          <a:xfrm>
            <a:off x="4283968" y="3129936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124" name="Rectangle 123"/>
          <p:cNvSpPr/>
          <p:nvPr/>
        </p:nvSpPr>
        <p:spPr>
          <a:xfrm>
            <a:off x="5292080" y="3129936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125" name="Rectangle 124"/>
          <p:cNvSpPr/>
          <p:nvPr/>
        </p:nvSpPr>
        <p:spPr>
          <a:xfrm>
            <a:off x="6624736" y="3129935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7923130" y="3201943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127" name="Rectangle 126"/>
          <p:cNvSpPr/>
          <p:nvPr/>
        </p:nvSpPr>
        <p:spPr>
          <a:xfrm>
            <a:off x="7272808" y="3129935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128" name="Rectangle 127"/>
          <p:cNvSpPr/>
          <p:nvPr/>
        </p:nvSpPr>
        <p:spPr>
          <a:xfrm>
            <a:off x="8280920" y="3129935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129" name="Left Brace 128"/>
          <p:cNvSpPr/>
          <p:nvPr/>
        </p:nvSpPr>
        <p:spPr>
          <a:xfrm rot="16200000">
            <a:off x="7128792" y="3345960"/>
            <a:ext cx="288032" cy="1296144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TextBox 129"/>
          <p:cNvSpPr txBox="1"/>
          <p:nvPr/>
        </p:nvSpPr>
        <p:spPr>
          <a:xfrm>
            <a:off x="6012160" y="312993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...</a:t>
            </a:r>
            <a:endParaRPr lang="en-US" sz="2400"/>
          </a:p>
        </p:txBody>
      </p:sp>
      <p:cxnSp>
        <p:nvCxnSpPr>
          <p:cNvPr id="131" name="Straight Arrow Connector 130"/>
          <p:cNvCxnSpPr>
            <a:endCxn id="129" idx="1"/>
          </p:cNvCxnSpPr>
          <p:nvPr/>
        </p:nvCxnSpPr>
        <p:spPr>
          <a:xfrm flipV="1">
            <a:off x="6563925" y="4138048"/>
            <a:ext cx="708883" cy="118174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/>
          <p:cNvCxnSpPr>
            <a:stCxn id="122" idx="1"/>
            <a:endCxn id="121" idx="1"/>
          </p:cNvCxnSpPr>
          <p:nvPr/>
        </p:nvCxnSpPr>
        <p:spPr>
          <a:xfrm flipH="1" flipV="1">
            <a:off x="4247964" y="4138048"/>
            <a:ext cx="900100" cy="118174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/>
          <p:cNvCxnSpPr/>
          <p:nvPr/>
        </p:nvCxnSpPr>
        <p:spPr>
          <a:xfrm>
            <a:off x="4572000" y="2769895"/>
            <a:ext cx="0" cy="3600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/>
          <p:cNvCxnSpPr/>
          <p:nvPr/>
        </p:nvCxnSpPr>
        <p:spPr>
          <a:xfrm>
            <a:off x="7560840" y="2769895"/>
            <a:ext cx="0" cy="3600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/>
          <p:nvPr/>
        </p:nvCxnSpPr>
        <p:spPr>
          <a:xfrm>
            <a:off x="3923928" y="2769895"/>
            <a:ext cx="0" cy="3600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/>
          <p:cNvCxnSpPr/>
          <p:nvPr/>
        </p:nvCxnSpPr>
        <p:spPr>
          <a:xfrm>
            <a:off x="6912768" y="2769895"/>
            <a:ext cx="0" cy="3600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8820472" y="112474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...</a:t>
            </a:r>
            <a:endParaRPr lang="en-US" sz="2400"/>
          </a:p>
        </p:txBody>
      </p:sp>
      <p:sp>
        <p:nvSpPr>
          <p:cNvPr id="142" name="TextBox 141"/>
          <p:cNvSpPr txBox="1"/>
          <p:nvPr/>
        </p:nvSpPr>
        <p:spPr>
          <a:xfrm>
            <a:off x="8820472" y="536392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...</a:t>
            </a:r>
            <a:endParaRPr lang="en-US" sz="2400"/>
          </a:p>
        </p:txBody>
      </p:sp>
      <p:sp>
        <p:nvSpPr>
          <p:cNvPr id="143" name="TextBox 142"/>
          <p:cNvSpPr txBox="1"/>
          <p:nvPr/>
        </p:nvSpPr>
        <p:spPr>
          <a:xfrm>
            <a:off x="8820472" y="312993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...</a:t>
            </a: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2339</TotalTime>
  <Words>524</Words>
  <Application>Microsoft Office PowerPoint</Application>
  <PresentationFormat>On-screen Show (4:3)</PresentationFormat>
  <Paragraphs>104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テーマ</vt:lpstr>
      <vt:lpstr>WF on Unified RACH Procedure</vt:lpstr>
      <vt:lpstr>Background</vt:lpstr>
      <vt:lpstr>Background</vt:lpstr>
      <vt:lpstr>Intention</vt:lpstr>
      <vt:lpstr>Proposal</vt:lpstr>
      <vt:lpstr>Examples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RACH Procedure for …</dc:title>
  <dc:creator>PS2</dc:creator>
  <cp:lastModifiedBy>PS</cp:lastModifiedBy>
  <cp:revision>150</cp:revision>
  <dcterms:created xsi:type="dcterms:W3CDTF">2016-04-11T23:33:51Z</dcterms:created>
  <dcterms:modified xsi:type="dcterms:W3CDTF">2016-10-13T13:40:22Z</dcterms:modified>
</cp:coreProperties>
</file>